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63" r:id="rId2"/>
    <p:sldMasterId id="2147483684" r:id="rId3"/>
    <p:sldMasterId id="2147483696" r:id="rId4"/>
  </p:sldMasterIdLst>
  <p:notesMasterIdLst>
    <p:notesMasterId r:id="rId21"/>
  </p:notesMasterIdLst>
  <p:sldIdLst>
    <p:sldId id="286" r:id="rId5"/>
    <p:sldId id="289" r:id="rId6"/>
    <p:sldId id="287" r:id="rId7"/>
    <p:sldId id="269" r:id="rId8"/>
    <p:sldId id="277" r:id="rId9"/>
    <p:sldId id="276" r:id="rId10"/>
    <p:sldId id="278" r:id="rId11"/>
    <p:sldId id="283" r:id="rId12"/>
    <p:sldId id="280" r:id="rId13"/>
    <p:sldId id="281" r:id="rId14"/>
    <p:sldId id="284" r:id="rId15"/>
    <p:sldId id="285" r:id="rId16"/>
    <p:sldId id="282" r:id="rId17"/>
    <p:sldId id="272" r:id="rId18"/>
    <p:sldId id="273" r:id="rId19"/>
    <p:sldId id="288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F01"/>
    <a:srgbClr val="00C894"/>
    <a:srgbClr val="63503D"/>
    <a:srgbClr val="000066"/>
    <a:srgbClr val="754E27"/>
    <a:srgbClr val="7A63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 autoAdjust="0"/>
    <p:restoredTop sz="94667" autoAdjust="0"/>
  </p:normalViewPr>
  <p:slideViewPr>
    <p:cSldViewPr snapToGrid="0"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4C63A-8263-4AC3-B7D4-21A7311E0BD9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29E61-044D-41F2-B201-669E037B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30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A8E204EB-33F5-49BA-A7A3-00ACA307F2F8}" type="slidenum">
              <a:rPr lang="en-US">
                <a:solidFill>
                  <a:prstClr val="black"/>
                </a:solidFill>
                <a:latin typeface="Arial" pitchFamily="34" charset="0"/>
              </a:rPr>
              <a:pPr eaLnBrk="1" hangingPunct="1"/>
              <a:t>11</a:t>
            </a:fld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395288"/>
            <a:ext cx="9009063" cy="1052512"/>
            <a:chOff x="0" y="1536"/>
            <a:chExt cx="5675" cy="663"/>
          </a:xfrm>
        </p:grpSpPr>
        <p:grpSp>
          <p:nvGrpSpPr>
            <p:cNvPr id="3379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379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9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79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379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0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89038" y="468313"/>
            <a:ext cx="7772400" cy="784225"/>
          </a:xfrm>
        </p:spPr>
        <p:txBody>
          <a:bodyPr/>
          <a:lstStyle>
            <a:lvl1pPr>
              <a:defRPr sz="40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89075" y="1614488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A2708-C939-4112-85AC-F2649277E8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0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4B681-0B4D-47B0-8A60-4C3C033843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71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788"/>
            <a:ext cx="1984375" cy="2730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1709B26-5913-455C-A7AC-DDB71C506D81}" type="datetime1">
              <a:rPr lang="en-US">
                <a:solidFill>
                  <a:prstClr val="black"/>
                </a:solidFill>
              </a:rPr>
              <a:pPr>
                <a:defRPr/>
              </a:pPr>
              <a:t>1/9/2020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25" y="6300788"/>
            <a:ext cx="3813175" cy="2730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638" y="6300788"/>
            <a:ext cx="685800" cy="273050"/>
          </a:xfrm>
        </p:spPr>
        <p:txBody>
          <a:bodyPr/>
          <a:lstStyle>
            <a:lvl1pPr>
              <a:defRPr sz="1100">
                <a:latin typeface="Rockwell" pitchFamily="18" charset="0"/>
              </a:defRPr>
            </a:lvl1pPr>
          </a:lstStyle>
          <a:p>
            <a:pPr>
              <a:defRPr/>
            </a:pPr>
            <a:fld id="{426F7A3C-D83C-4706-BFEE-46F925830A6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69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8B776-5936-4783-A2D4-F2DD95A5E749}" type="datetime1">
              <a:rPr lang="en-US">
                <a:solidFill>
                  <a:prstClr val="black"/>
                </a:solidFill>
              </a:rPr>
              <a:pPr>
                <a:defRPr/>
              </a:pPr>
              <a:t>1/9/2020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5029F-EE06-4BEC-8031-72743F8FFD6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294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299200"/>
            <a:ext cx="1981200" cy="2730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D9C4175-6D66-430A-A3A8-24BF14D7ADB3}" type="datetime1">
              <a:rPr lang="en-US">
                <a:solidFill>
                  <a:prstClr val="black"/>
                </a:solidFill>
              </a:rPr>
              <a:pPr>
                <a:defRPr/>
              </a:pPr>
              <a:t>1/9/2020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962400" y="6299200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4525" y="6311900"/>
            <a:ext cx="685800" cy="265113"/>
          </a:xfrm>
        </p:spPr>
        <p:txBody>
          <a:bodyPr/>
          <a:lstStyle>
            <a:lvl1pPr>
              <a:defRPr sz="1100">
                <a:latin typeface="Rockwell" pitchFamily="18" charset="0"/>
              </a:defRPr>
            </a:lvl1pPr>
          </a:lstStyle>
          <a:p>
            <a:pPr>
              <a:defRPr/>
            </a:pPr>
            <a:fld id="{11E5C1A7-FE59-4353-AD94-94D5952A932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772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tIns="0" rIns="45720" bIns="0" rtlCol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9BF4D-73E7-4F33-ACA6-A7B88ECBCAAB}" type="datetime1">
              <a:rPr lang="en-US">
                <a:solidFill>
                  <a:prstClr val="black"/>
                </a:solidFill>
              </a:rPr>
              <a:pPr>
                <a:defRPr/>
              </a:pPr>
              <a:t>1/9/2020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39B22-4C54-4AC7-8BFF-3730565F4F5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273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C4E86-5CE0-4559-92EC-629C99B63BEC}" type="datetime1">
              <a:rPr lang="en-US">
                <a:solidFill>
                  <a:prstClr val="black"/>
                </a:solidFill>
              </a:rPr>
              <a:pPr>
                <a:defRPr/>
              </a:pPr>
              <a:t>1/9/2020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EBD7E-D0A1-4F8F-AF9D-01B8224F311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20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 rot="-360000">
            <a:off x="654050" y="444500"/>
            <a:ext cx="5416550" cy="3630613"/>
            <a:chOff x="1524000" y="381000"/>
            <a:chExt cx="3657600" cy="4737978"/>
          </a:xfrm>
        </p:grpSpPr>
        <p:sp>
          <p:nvSpPr>
            <p:cNvPr id="6" name="Rectangle 7"/>
            <p:cNvSpPr>
              <a:spLocks noChangeArrowheads="1"/>
            </p:cNvSpPr>
            <p:nvPr userDrawn="1"/>
          </p:nvSpPr>
          <p:spPr bwMode="auto">
            <a:xfrm>
              <a:off x="1523326" y="380823"/>
              <a:ext cx="3657600" cy="47234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pPr algn="ctr" defTabSz="457200" eaLnBrk="1" hangingPunct="1"/>
              <a:endParaRPr lang="en-US">
                <a:solidFill>
                  <a:srgbClr val="FFFFFF"/>
                </a:solidFill>
                <a:latin typeface="Goudy Old Style" pitchFamily="18" charset="0"/>
                <a:ea typeface="ＭＳ Ｐゴシック" pitchFamily="34" charset="-128"/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A13DF-B270-44A6-94AE-D335E83BB466}" type="datetime1">
              <a:rPr lang="en-US">
                <a:solidFill>
                  <a:prstClr val="black"/>
                </a:solidFill>
              </a:rPr>
              <a:pPr>
                <a:defRPr/>
              </a:pPr>
              <a:t>1/9/2020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84016-4293-40F0-9258-151850B908F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045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6AE61-2E9D-430E-A82C-033A2204FB9F}" type="datetime1">
              <a:rPr lang="en-US">
                <a:solidFill>
                  <a:prstClr val="black"/>
                </a:solidFill>
              </a:rPr>
              <a:pPr>
                <a:defRPr/>
              </a:pPr>
              <a:t>1/9/2020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4F203-450F-4D8C-9A17-4237050A38E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416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2FDA1-99C6-4657-97FE-FAE0D194140A}" type="datetime1">
              <a:rPr lang="en-US">
                <a:solidFill>
                  <a:prstClr val="black"/>
                </a:solidFill>
              </a:rPr>
              <a:pPr>
                <a:defRPr/>
              </a:pPr>
              <a:t>1/9/2020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7E2C2-6DF4-4ABD-B368-A7FC78E9DC7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48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50726-CE10-40F9-8C01-F9DC849A17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68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208C2-56B2-4A89-9D82-55EFC925ABEC}" type="datetime1">
              <a:rPr lang="en-US">
                <a:solidFill>
                  <a:prstClr val="black"/>
                </a:solidFill>
              </a:rPr>
              <a:pPr>
                <a:defRPr/>
              </a:pPr>
              <a:t>1/9/2020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F125-8E91-4860-A06C-32D4B05C1AE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6099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EE2D1-7E77-4FA3-9939-53668FBDB58C}" type="datetime1">
              <a:rPr lang="en-US">
                <a:solidFill>
                  <a:prstClr val="black"/>
                </a:solidFill>
              </a:rPr>
              <a:pPr>
                <a:defRPr/>
              </a:pPr>
              <a:t>1/9/2020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0CFC3-231F-4ACE-9630-972EC41F7F0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04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9057C-108E-4A2B-9271-D028D4ECA729}" type="datetime1">
              <a:rPr lang="en-US">
                <a:solidFill>
                  <a:prstClr val="black"/>
                </a:solidFill>
              </a:rPr>
              <a:pPr>
                <a:defRPr/>
              </a:pPr>
              <a:t>1/9/2020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28282-922C-48F0-9382-562A63C5AF5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7345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C470D-53D8-4FAB-A06D-6F4CA65CE808}" type="datetime1">
              <a:rPr lang="en-US">
                <a:solidFill>
                  <a:prstClr val="black"/>
                </a:solidFill>
              </a:rPr>
              <a:pPr>
                <a:defRPr/>
              </a:pPr>
              <a:t>1/9/2020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70556-010A-44E3-944D-65DED436B7C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6688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AC55-BAA1-4D23-9A5A-21E63B289384}" type="datetime1">
              <a:rPr lang="en-US">
                <a:solidFill>
                  <a:prstClr val="black"/>
                </a:solidFill>
              </a:rPr>
              <a:pPr>
                <a:defRPr/>
              </a:pPr>
              <a:t>1/9/2020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898DC-458B-4F10-A29E-24AE851C828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439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F6452-7FC9-4857-B075-0E8F8F9D29D5}" type="datetime1">
              <a:rPr lang="en-US">
                <a:solidFill>
                  <a:prstClr val="black"/>
                </a:solidFill>
              </a:rPr>
              <a:pPr>
                <a:defRPr/>
              </a:pPr>
              <a:t>1/9/2020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15213-ED9C-44DB-9EE5-243879B57AC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4240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178369">
            <a:off x="628650" y="506413"/>
            <a:ext cx="3851275" cy="5514975"/>
            <a:chOff x="1524000" y="381000"/>
            <a:chExt cx="3657600" cy="4737978"/>
          </a:xfrm>
        </p:grpSpPr>
        <p:sp>
          <p:nvSpPr>
            <p:cNvPr id="6" name="Rectangle 7"/>
            <p:cNvSpPr>
              <a:spLocks noChangeArrowheads="1"/>
            </p:cNvSpPr>
            <p:nvPr userDrawn="1"/>
          </p:nvSpPr>
          <p:spPr bwMode="auto">
            <a:xfrm>
              <a:off x="1522886" y="380938"/>
              <a:ext cx="3657600" cy="47243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pPr algn="ctr" defTabSz="457200" eaLnBrk="1" hangingPunct="1"/>
              <a:endParaRPr lang="en-US">
                <a:solidFill>
                  <a:srgbClr val="FFFFFF"/>
                </a:solidFill>
                <a:latin typeface="Goudy Old Style" pitchFamily="18" charset="0"/>
                <a:ea typeface="ＭＳ Ｐゴシック" pitchFamily="34" charset="-128"/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C4A57-591F-4B60-A665-8B6B448A129B}" type="datetime1">
              <a:rPr lang="en-US">
                <a:solidFill>
                  <a:prstClr val="black"/>
                </a:solidFill>
              </a:rPr>
              <a:pPr>
                <a:defRPr/>
              </a:pPr>
              <a:t>1/9/2020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20EF8-97BF-4E07-9DDE-BA7D682F804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4509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385649">
            <a:off x="312738" y="3521075"/>
            <a:ext cx="4089400" cy="3025775"/>
            <a:chOff x="1524000" y="381000"/>
            <a:chExt cx="3657600" cy="4737978"/>
          </a:xfrm>
        </p:grpSpPr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>
              <a:off x="1522986" y="380761"/>
              <a:ext cx="3657600" cy="472555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pPr algn="ctr" defTabSz="457200" eaLnBrk="1" hangingPunct="1"/>
              <a:endParaRPr lang="en-US">
                <a:solidFill>
                  <a:srgbClr val="FFFFFF"/>
                </a:solidFill>
                <a:latin typeface="Goudy Old Style" pitchFamily="18" charset="0"/>
                <a:ea typeface="ＭＳ Ｐゴシック" pitchFamily="34" charset="-128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232774">
            <a:off x="169863" y="241300"/>
            <a:ext cx="4087812" cy="3025775"/>
            <a:chOff x="1524000" y="381000"/>
            <a:chExt cx="3657600" cy="4737978"/>
          </a:xfrm>
        </p:grpSpPr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1523760" y="381014"/>
              <a:ext cx="3657600" cy="472555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pPr algn="ctr" defTabSz="457200" eaLnBrk="1" hangingPunct="1"/>
              <a:endParaRPr lang="en-US">
                <a:solidFill>
                  <a:srgbClr val="FFFFFF"/>
                </a:solidFill>
                <a:latin typeface="Goudy Old Style" pitchFamily="18" charset="0"/>
                <a:ea typeface="ＭＳ Ｐゴシック" pitchFamily="34" charset="-128"/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39B33-06C4-4448-B4F8-4979CF4FE3A1}" type="datetime1">
              <a:rPr lang="en-US">
                <a:solidFill>
                  <a:prstClr val="black"/>
                </a:solidFill>
              </a:rPr>
              <a:pPr>
                <a:defRPr/>
              </a:pPr>
              <a:t>1/9/2020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539FD-8F68-44CD-9A1C-1264C9B5361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428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 rot="232774">
            <a:off x="2058988" y="379413"/>
            <a:ext cx="5032375" cy="3443287"/>
            <a:chOff x="1524000" y="381000"/>
            <a:chExt cx="3657600" cy="4737978"/>
          </a:xfrm>
        </p:grpSpPr>
        <p:sp>
          <p:nvSpPr>
            <p:cNvPr id="6" name="Rectangle 7"/>
            <p:cNvSpPr>
              <a:spLocks noChangeArrowheads="1"/>
            </p:cNvSpPr>
            <p:nvPr userDrawn="1"/>
          </p:nvSpPr>
          <p:spPr bwMode="auto">
            <a:xfrm>
              <a:off x="1523766" y="381015"/>
              <a:ext cx="3657600" cy="47248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pPr algn="ctr" defTabSz="457200" eaLnBrk="1" hangingPunct="1"/>
              <a:endParaRPr lang="en-US">
                <a:solidFill>
                  <a:srgbClr val="FFFFFF"/>
                </a:solidFill>
                <a:latin typeface="Goudy Old Style" pitchFamily="18" charset="0"/>
                <a:ea typeface="ＭＳ Ｐゴシック" pitchFamily="34" charset="-128"/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52765-23A5-40C0-BB54-4CA6D1F0C436}" type="datetime1">
              <a:rPr lang="en-US">
                <a:solidFill>
                  <a:prstClr val="black"/>
                </a:solidFill>
              </a:rPr>
              <a:pPr>
                <a:defRPr/>
              </a:pPr>
              <a:t>1/9/2020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F1AD4-E002-4981-9F7A-60C0DA739C1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131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180000">
            <a:off x="114300" y="115888"/>
            <a:ext cx="3968750" cy="3705225"/>
            <a:chOff x="1524000" y="381000"/>
            <a:chExt cx="3657600" cy="4737978"/>
          </a:xfrm>
        </p:grpSpPr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>
              <a:off x="1522807" y="380904"/>
              <a:ext cx="3657600" cy="4723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pPr algn="ctr" defTabSz="457200" eaLnBrk="1" hangingPunct="1"/>
              <a:endParaRPr lang="en-US">
                <a:solidFill>
                  <a:srgbClr val="FFFFFF"/>
                </a:solidFill>
                <a:latin typeface="Goudy Old Style" pitchFamily="18" charset="0"/>
                <a:ea typeface="ＭＳ Ｐゴシック" pitchFamily="34" charset="-128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360000">
            <a:off x="4165600" y="323850"/>
            <a:ext cx="4792663" cy="3443288"/>
            <a:chOff x="1524000" y="381000"/>
            <a:chExt cx="3657600" cy="4737978"/>
          </a:xfrm>
        </p:grpSpPr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1523620" y="381036"/>
              <a:ext cx="3657600" cy="47248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pPr algn="ctr" defTabSz="457200" eaLnBrk="1" hangingPunct="1"/>
              <a:endParaRPr lang="en-US">
                <a:solidFill>
                  <a:srgbClr val="FFFFFF"/>
                </a:solidFill>
                <a:latin typeface="Goudy Old Style" pitchFamily="18" charset="0"/>
                <a:ea typeface="ＭＳ Ｐゴシック" pitchFamily="34" charset="-128"/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B94E1-84AF-49F2-818D-8EAFF286B487}" type="datetime1">
              <a:rPr lang="en-US">
                <a:solidFill>
                  <a:prstClr val="black"/>
                </a:solidFill>
              </a:rPr>
              <a:pPr>
                <a:defRPr/>
              </a:pPr>
              <a:t>1/9/2020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34154-55DA-45F0-98F2-8B987FF29DE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98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F0A9-D2D1-4E0E-A117-41FE9DD19E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364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35665-CEA3-41A8-8ED0-3A829B5C02C1}" type="datetime1">
              <a:rPr lang="en-US">
                <a:solidFill>
                  <a:prstClr val="black"/>
                </a:solidFill>
              </a:rPr>
              <a:pPr>
                <a:defRPr/>
              </a:pPr>
              <a:t>1/9/2020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45A2B-D3AE-49D6-9EDB-C08196FFD58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696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7AFE2-3D86-493C-8E63-981A77E8259C}" type="datetime1">
              <a:rPr lang="en-US">
                <a:solidFill>
                  <a:prstClr val="black"/>
                </a:solidFill>
              </a:rPr>
              <a:pPr>
                <a:defRPr/>
              </a:pPr>
              <a:t>1/9/2020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F0927-DFE0-4C4A-AB9E-C9099932426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2277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C7960-8A9A-4268-ABDC-77FD2245F35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0887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EEA11-871D-4C81-B0A0-57075A51B1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3034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261D6-F514-4C23-86ED-4B82BCE3087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7110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013A9-7FF0-4283-99A1-84602E4ECA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6473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0C589-28BE-4103-AEDA-832B2C5DB5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7341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23F09-EFDD-4470-885B-4A015953CD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9165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75909-685D-4A25-9571-49E378D02C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479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87959-2E74-4FB0-A8CC-0F0C3DF057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11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D748E-E84A-4625-9A55-DA3F9BA605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900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248C8-AD7A-4B82-A21B-1377D5E153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1654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F2E0D-F5E9-4404-9598-55B79FF4DA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1704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C66F7-D6CA-4E00-A5B0-4570BBBD835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192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2901C-D9E6-442A-8F9A-F62100E58EC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9260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299E5-DFF9-4D7E-B205-F989A415F85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8183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C0439-6C60-4B54-BBF2-8F4E25B2C04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9670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FF62F-ABAD-4DC5-8165-201209B0717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6800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874C4-C73A-4E25-8199-D26F77056D4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9251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24C50-AA24-4A08-8518-4F4652D8266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6904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DC063-6B35-4B01-9FB8-C3EE78BE892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85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DF3A8-B79E-4BE7-AF07-34A705224E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1726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2B9FA-BC10-4D10-B968-08627CD8E1F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0247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37D36-0AF0-4890-8173-EDD0C6ADF6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72035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54623-5F42-4292-98BA-383EFD889BF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4065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68A78-B6AE-4E1C-89B6-EF383048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87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EE9CD-C5D4-47CB-AAD1-F8C240AA94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3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1312D-55DD-4863-AEF1-DF4EE9D2C3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4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EC404-A6C3-443A-8690-36EA0065D5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6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D8EE-34F5-4DE8-8060-07099F6A06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4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27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334AF4A-B657-4FC0-B85B-8311D6F57A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503238"/>
            <a:ext cx="7313613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735138"/>
            <a:ext cx="7313613" cy="405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2863" y="6315075"/>
            <a:ext cx="1295400" cy="2651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Rockwell" pitchFamily="18" charset="0"/>
              </a:defRPr>
            </a:lvl1pPr>
          </a:lstStyle>
          <a:p>
            <a:pPr defTabSz="457200" eaLnBrk="1" hangingPunct="1">
              <a:defRPr/>
            </a:pPr>
            <a:fld id="{79605A83-82CB-4F6D-B974-C15C8DF2388E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eaLnBrk="1" hangingPunct="1">
                <a:defRPr/>
              </a:pPr>
              <a:t>1/9/2020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Rockwell" pitchFamily="18" charset="0"/>
                <a:ea typeface="+mn-ea"/>
              </a:defRPr>
            </a:lvl1pPr>
          </a:lstStyle>
          <a:p>
            <a:pPr defTabSz="457200" eaLnBrk="1" hangingPunct="1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200">
                <a:latin typeface="Impact" pitchFamily="34" charset="0"/>
              </a:defRPr>
            </a:lvl1pPr>
          </a:lstStyle>
          <a:p>
            <a:pPr defTabSz="457200" eaLnBrk="1" hangingPunct="1">
              <a:defRPr/>
            </a:pPr>
            <a:fld id="{34570044-7EA2-4DA6-84A5-4FD5DE851447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eaLnBrk="1" hangingPunct="1">
                <a:defRPr/>
              </a:pPr>
              <a:t>‹#›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895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  <a:ea typeface="ＭＳ Ｐゴシック" pitchFamily="34" charset="-128"/>
        </a:defRPr>
      </a:lvl9pPr>
    </p:titleStyle>
    <p:bodyStyle>
      <a:lvl1pPr marL="463550" indent="-463550" algn="l" rtl="0" eaLnBrk="0" fontAlgn="base" hangingPunct="0">
        <a:spcBef>
          <a:spcPts val="2000"/>
        </a:spcBef>
        <a:spcAft>
          <a:spcPct val="0"/>
        </a:spcAft>
        <a:buSzPct val="90000"/>
        <a:buBlip>
          <a:blip r:embed="rId22"/>
        </a:buBlip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914400" indent="-457200" algn="l" rtl="0" eaLnBrk="0" fontAlgn="base" hangingPunct="0">
        <a:spcBef>
          <a:spcPts val="600"/>
        </a:spcBef>
        <a:spcAft>
          <a:spcPct val="0"/>
        </a:spcAft>
        <a:buSzPct val="90000"/>
        <a:buBlip>
          <a:blip r:embed="rId23"/>
        </a:buBlip>
        <a:defRPr sz="2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255713" indent="-341313" algn="l" rtl="0" eaLnBrk="0" fontAlgn="base" hangingPunct="0">
        <a:spcBef>
          <a:spcPts val="600"/>
        </a:spcBef>
        <a:spcAft>
          <a:spcPct val="0"/>
        </a:spcAft>
        <a:buSzPct val="90000"/>
        <a:buBlip>
          <a:blip r:embed="rId24"/>
        </a:buBlip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597025" indent="-341313" algn="l" rtl="0" eaLnBrk="0" fontAlgn="base" hangingPunct="0">
        <a:spcBef>
          <a:spcPts val="600"/>
        </a:spcBef>
        <a:spcAft>
          <a:spcPct val="0"/>
        </a:spcAft>
        <a:buSzPct val="90000"/>
        <a:buBlip>
          <a:blip r:embed="rId24"/>
        </a:buBlip>
        <a:defRPr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1938338" indent="-341313" algn="l" rtl="0" eaLnBrk="0" fontAlgn="base" hangingPunct="0">
        <a:spcBef>
          <a:spcPts val="600"/>
        </a:spcBef>
        <a:spcAft>
          <a:spcPct val="0"/>
        </a:spcAft>
        <a:buSzPct val="90000"/>
        <a:buBlip>
          <a:blip r:embed="rId24"/>
        </a:buBlip>
        <a:defRPr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25559FC5-74BE-4448-9D01-BB775CA52677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1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 eaLnBrk="1" hangingPunct="1">
              <a:defRPr/>
            </a:pPr>
            <a:fld id="{ACABB713-1649-416D-9411-B15D2C691DD4}" type="slidenum">
              <a:rPr lang="en-US">
                <a:solidFill>
                  <a:srgbClr val="FFFFFF"/>
                </a:solidFill>
                <a:latin typeface="Verdana" pitchFamily="34" charset="0"/>
              </a:rPr>
              <a:pPr eaLnBrk="1" hangingPunct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250775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3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549275" y="544513"/>
            <a:ext cx="59197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400"/>
              <a:t>Warm-up:  </a:t>
            </a:r>
            <a:r>
              <a:rPr lang="en-US" sz="3200"/>
              <a:t>	</a:t>
            </a:r>
          </a:p>
        </p:txBody>
      </p:sp>
      <p:sp>
        <p:nvSpPr>
          <p:cNvPr id="2" name="Rectangle 1"/>
          <p:cNvSpPr/>
          <p:nvPr/>
        </p:nvSpPr>
        <p:spPr>
          <a:xfrm>
            <a:off x="283028" y="5494318"/>
            <a:ext cx="85779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HW: </a:t>
            </a:r>
            <a:r>
              <a:rPr lang="en-US" sz="2800" dirty="0" err="1"/>
              <a:t>pg</a:t>
            </a:r>
            <a:r>
              <a:rPr lang="en-US" sz="2800" dirty="0"/>
              <a:t> 266 (13-27 odd, 35, 37, 39, 44, 49, 51, 53)</a:t>
            </a:r>
          </a:p>
          <a:p>
            <a:r>
              <a:rPr lang="en-US" sz="2800" dirty="0"/>
              <a:t>CW:  HPC BM2 Review </a:t>
            </a:r>
            <a:r>
              <a:rPr lang="en-US" sz="2800" b="1" dirty="0"/>
              <a:t>due in 2 class periods.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01355" y="1611086"/>
            <a:ext cx="78765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Find all real solutions of the equation </a:t>
            </a:r>
          </a:p>
          <a:p>
            <a:endParaRPr lang="en-US" sz="3200" dirty="0"/>
          </a:p>
          <a:p>
            <a:r>
              <a:rPr lang="en-US" sz="3200" dirty="0"/>
              <a:t>X</a:t>
            </a:r>
            <a:r>
              <a:rPr lang="en-US" sz="3200" baseline="30000" dirty="0"/>
              <a:t>4</a:t>
            </a:r>
            <a:r>
              <a:rPr lang="en-US" sz="3200" dirty="0"/>
              <a:t> – 3x</a:t>
            </a:r>
            <a:r>
              <a:rPr lang="en-US" sz="3200" baseline="30000" dirty="0"/>
              <a:t>2</a:t>
            </a:r>
            <a:r>
              <a:rPr lang="en-US" sz="3200" dirty="0"/>
              <a:t> + 2 = 0</a:t>
            </a:r>
          </a:p>
        </p:txBody>
      </p:sp>
    </p:spTree>
    <p:extLst>
      <p:ext uri="{BB962C8B-B14F-4D97-AF65-F5344CB8AC3E}">
        <p14:creationId xmlns:p14="http://schemas.microsoft.com/office/powerpoint/2010/main" val="1486109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174" y="1905000"/>
            <a:ext cx="8229600" cy="3958771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f(x)= (x – 1)(x – 1)(x – 3i)(x + 3i)</a:t>
            </a:r>
          </a:p>
          <a:p>
            <a:pPr marL="0" indent="0">
              <a:lnSpc>
                <a:spcPct val="90000"/>
              </a:lnSpc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f(x)= (x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– 2x + 1)(x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+ 9)</a:t>
            </a:r>
          </a:p>
          <a:p>
            <a:pPr marL="0" indent="0">
              <a:lnSpc>
                <a:spcPct val="90000"/>
              </a:lnSpc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f(x)= x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– 2x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+ 10x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– 18x + 9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214313"/>
            <a:ext cx="8726261" cy="1462087"/>
          </a:xfrm>
        </p:spPr>
        <p:txBody>
          <a:bodyPr/>
          <a:lstStyle/>
          <a:p>
            <a:r>
              <a:rPr lang="en-US" sz="2800" b="1" dirty="0"/>
              <a:t>Finding a Polynomial with Given Zeros:</a:t>
            </a:r>
            <a:br>
              <a:rPr lang="en-US" sz="2800" b="1" dirty="0"/>
            </a:br>
            <a:r>
              <a:rPr lang="en-US" sz="2800" dirty="0">
                <a:solidFill>
                  <a:schemeClr val="tx1"/>
                </a:solidFill>
              </a:rPr>
              <a:t>Write a polynomial function of least degree that has real coefficients, that has 1, 1, and 3i as zeros.</a:t>
            </a:r>
          </a:p>
        </p:txBody>
      </p:sp>
    </p:spTree>
    <p:extLst>
      <p:ext uri="{BB962C8B-B14F-4D97-AF65-F5344CB8AC3E}">
        <p14:creationId xmlns:p14="http://schemas.microsoft.com/office/powerpoint/2010/main" val="32026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b="1"/>
              <a:t>Factors of a Polynomial with Real Coefficients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050925" y="1720850"/>
            <a:ext cx="7543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FFFF"/>
                </a:solidFill>
              </a:rPr>
              <a:t>Definition: A quadratic with no real zeros</a:t>
            </a:r>
          </a:p>
          <a:p>
            <a:pPr eaLnBrk="1" hangingPunct="1"/>
            <a:r>
              <a:rPr lang="en-US" sz="2800">
                <a:solidFill>
                  <a:srgbClr val="FFFFFF"/>
                </a:solidFill>
              </a:rPr>
              <a:t>is </a:t>
            </a:r>
            <a:r>
              <a:rPr lang="en-US" sz="2800" b="1">
                <a:solidFill>
                  <a:srgbClr val="FFFFFF"/>
                </a:solidFill>
              </a:rPr>
              <a:t>irreducible over the reals</a:t>
            </a:r>
            <a:r>
              <a:rPr lang="en-US" sz="280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68514" y="3218543"/>
            <a:ext cx="8636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FFFFFF"/>
                </a:solidFill>
              </a:rPr>
              <a:t>Every polynomial function with real coefficients</a:t>
            </a:r>
          </a:p>
          <a:p>
            <a:pPr eaLnBrk="1" hangingPunct="1"/>
            <a:r>
              <a:rPr lang="en-US" sz="2800" dirty="0">
                <a:solidFill>
                  <a:srgbClr val="FFFFFF"/>
                </a:solidFill>
              </a:rPr>
              <a:t>can be written as a product of linear factors</a:t>
            </a:r>
          </a:p>
          <a:p>
            <a:pPr eaLnBrk="1" hangingPunct="1"/>
            <a:r>
              <a:rPr lang="en-US" sz="2800" dirty="0">
                <a:solidFill>
                  <a:srgbClr val="FFFFFF"/>
                </a:solidFill>
              </a:rPr>
              <a:t>and irreducible quadratic factors, each with</a:t>
            </a:r>
          </a:p>
          <a:p>
            <a:pPr eaLnBrk="1" hangingPunct="1"/>
            <a:r>
              <a:rPr lang="en-US" sz="2800" dirty="0">
                <a:solidFill>
                  <a:srgbClr val="FFFFFF"/>
                </a:solidFill>
              </a:rPr>
              <a:t>real coefficients.</a:t>
            </a:r>
          </a:p>
        </p:txBody>
      </p:sp>
    </p:spTree>
    <p:extLst>
      <p:ext uri="{BB962C8B-B14F-4D97-AF65-F5344CB8AC3E}">
        <p14:creationId xmlns:p14="http://schemas.microsoft.com/office/powerpoint/2010/main" val="424933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858" y="319314"/>
            <a:ext cx="4339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Factoring a Polynomial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8972" y="1063563"/>
            <a:ext cx="76199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Write the polynomial f(x) = x</a:t>
            </a:r>
            <a:r>
              <a:rPr lang="en-US" sz="2000" baseline="30000" dirty="0"/>
              <a:t>4</a:t>
            </a:r>
            <a:r>
              <a:rPr lang="en-US" sz="2000" dirty="0"/>
              <a:t> – x</a:t>
            </a:r>
            <a:r>
              <a:rPr lang="en-US" sz="2000" baseline="30000" dirty="0"/>
              <a:t>2</a:t>
            </a:r>
            <a:r>
              <a:rPr lang="en-US" sz="2000" dirty="0"/>
              <a:t> – 20</a:t>
            </a:r>
          </a:p>
          <a:p>
            <a:endParaRPr lang="en-US" sz="2000" dirty="0"/>
          </a:p>
          <a:p>
            <a:pPr marL="342900" indent="-342900">
              <a:buAutoNum type="alphaLcPeriod"/>
            </a:pPr>
            <a:r>
              <a:rPr lang="en-US" sz="2000" dirty="0"/>
              <a:t>As the product of factors that are irreducible over the </a:t>
            </a:r>
            <a:r>
              <a:rPr lang="en-US" sz="2000" dirty="0" err="1"/>
              <a:t>rationals</a:t>
            </a:r>
            <a:endParaRPr lang="en-US" sz="2000" dirty="0"/>
          </a:p>
          <a:p>
            <a:pPr marL="342900" indent="-342900">
              <a:buAutoNum type="alphaLcPeriod"/>
            </a:pPr>
            <a:r>
              <a:rPr lang="en-US" sz="2000" dirty="0"/>
              <a:t>As the product of linear factors and quadratic factors that are irreducible over the reals</a:t>
            </a:r>
          </a:p>
          <a:p>
            <a:pPr marL="342900" indent="-342900">
              <a:buAutoNum type="alphaLcPeriod"/>
            </a:pPr>
            <a:r>
              <a:rPr lang="en-US" sz="2000" dirty="0"/>
              <a:t>In completely factored form</a:t>
            </a:r>
          </a:p>
          <a:p>
            <a:pPr marL="342900" indent="-342900">
              <a:buAutoNum type="alphaLcPeriod"/>
            </a:pP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604724" y="3244334"/>
            <a:ext cx="55098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a.  x</a:t>
            </a:r>
            <a:r>
              <a:rPr lang="en-US" sz="2800" baseline="30000" dirty="0"/>
              <a:t>4</a:t>
            </a:r>
            <a:r>
              <a:rPr lang="en-US" sz="2800" dirty="0"/>
              <a:t> – x</a:t>
            </a:r>
            <a:r>
              <a:rPr lang="en-US" sz="2800" baseline="30000" dirty="0"/>
              <a:t>2</a:t>
            </a:r>
            <a:r>
              <a:rPr lang="en-US" sz="2800" dirty="0"/>
              <a:t> – 20 = (x</a:t>
            </a:r>
            <a:r>
              <a:rPr lang="en-US" sz="2800" baseline="30000" dirty="0"/>
              <a:t>2</a:t>
            </a:r>
            <a:r>
              <a:rPr lang="en-US" sz="2800" dirty="0"/>
              <a:t> – 5)(x</a:t>
            </a:r>
            <a:r>
              <a:rPr lang="en-US" sz="2800" baseline="30000" dirty="0"/>
              <a:t>2</a:t>
            </a:r>
            <a:r>
              <a:rPr lang="en-US" sz="2800" dirty="0"/>
              <a:t> + 4)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94809" y="4035363"/>
                <a:ext cx="6932154" cy="568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b.  x</a:t>
                </a:r>
                <a:r>
                  <a:rPr lang="en-US" sz="2800" baseline="30000" dirty="0"/>
                  <a:t>4</a:t>
                </a:r>
                <a:r>
                  <a:rPr lang="en-US" sz="2800" dirty="0"/>
                  <a:t> – x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 – 20 = (x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2800" dirty="0"/>
                  <a:t>)(x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2800" dirty="0"/>
                  <a:t>)(x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 + 4)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09" y="4035363"/>
                <a:ext cx="6932154" cy="568169"/>
              </a:xfrm>
              <a:prstGeom prst="rect">
                <a:avLst/>
              </a:prstGeom>
              <a:blipFill rotWithShape="1">
                <a:blip r:embed="rId2"/>
                <a:stretch>
                  <a:fillRect l="-1847" t="-4301" r="-880" b="-27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8440" y="4927991"/>
                <a:ext cx="8002896" cy="568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c.  x</a:t>
                </a:r>
                <a:r>
                  <a:rPr lang="en-US" sz="2800" baseline="30000" dirty="0"/>
                  <a:t>4</a:t>
                </a:r>
                <a:r>
                  <a:rPr lang="en-US" sz="2800" dirty="0"/>
                  <a:t> – x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 – 20 = (x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2800" dirty="0"/>
                  <a:t>)(x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2800" dirty="0"/>
                  <a:t>)(x – 2i)(x + 2i)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40" y="4927991"/>
                <a:ext cx="8002896" cy="568169"/>
              </a:xfrm>
              <a:prstGeom prst="rect">
                <a:avLst/>
              </a:prstGeom>
              <a:blipFill rotWithShape="1">
                <a:blip r:embed="rId3"/>
                <a:stretch>
                  <a:fillRect l="-1523" t="-4255" r="-609" b="-26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605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10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200" b="1">
                <a:solidFill>
                  <a:srgbClr val="990099"/>
                </a:solidFill>
                <a:latin typeface="Arial" pitchFamily="34" charset="0"/>
              </a:rPr>
              <a:t>Use the given root to find the remaining roots of the function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23850" y="762000"/>
          <a:ext cx="84963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6" name="Equation" r:id="rId3" imgW="2793960" imgH="228600" progId="Equation.3">
                  <p:embed/>
                </p:oleObj>
              </mc:Choice>
              <mc:Fallback>
                <p:oleObj name="Equation" r:id="rId3" imgW="2793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762000"/>
                        <a:ext cx="84963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8610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990099"/>
                </a:solidFill>
                <a:latin typeface="Arial" pitchFamily="34" charset="0"/>
              </a:rPr>
              <a:t>Since 3</a:t>
            </a:r>
            <a:r>
              <a:rPr lang="en-US" sz="2400" b="1" i="1">
                <a:solidFill>
                  <a:srgbClr val="990099"/>
                </a:solidFill>
                <a:latin typeface="Arial" pitchFamily="34" charset="0"/>
              </a:rPr>
              <a:t>i</a:t>
            </a:r>
            <a:r>
              <a:rPr lang="en-US" sz="2400" b="1">
                <a:solidFill>
                  <a:srgbClr val="990099"/>
                </a:solidFill>
                <a:latin typeface="Arial" pitchFamily="34" charset="0"/>
              </a:rPr>
              <a:t> is a root we also know that its conjugate -3</a:t>
            </a:r>
            <a:r>
              <a:rPr lang="en-US" sz="2400" b="1" i="1">
                <a:solidFill>
                  <a:srgbClr val="990099"/>
                </a:solidFill>
                <a:latin typeface="Arial" pitchFamily="34" charset="0"/>
              </a:rPr>
              <a:t>i</a:t>
            </a:r>
            <a:r>
              <a:rPr lang="en-US" sz="2400" b="1">
                <a:solidFill>
                  <a:srgbClr val="990099"/>
                </a:solidFill>
                <a:latin typeface="Arial" pitchFamily="34" charset="0"/>
              </a:rPr>
              <a:t> is also a root.  Let’s use synthetic division and reduce our polynomial by these roots then.</a:t>
            </a:r>
          </a:p>
        </p:txBody>
      </p:sp>
      <p:grpSp>
        <p:nvGrpSpPr>
          <p:cNvPr id="8219" name="Group 27"/>
          <p:cNvGrpSpPr>
            <a:grpSpLocks/>
          </p:cNvGrpSpPr>
          <p:nvPr/>
        </p:nvGrpSpPr>
        <p:grpSpPr bwMode="auto">
          <a:xfrm>
            <a:off x="1143000" y="2819400"/>
            <a:ext cx="6400800" cy="1570038"/>
            <a:chOff x="720" y="1776"/>
            <a:chExt cx="4032" cy="989"/>
          </a:xfrm>
        </p:grpSpPr>
        <p:grpSp>
          <p:nvGrpSpPr>
            <p:cNvPr id="8218" name="Group 26"/>
            <p:cNvGrpSpPr>
              <a:grpSpLocks/>
            </p:cNvGrpSpPr>
            <p:nvPr/>
          </p:nvGrpSpPr>
          <p:grpSpPr bwMode="auto">
            <a:xfrm>
              <a:off x="720" y="1776"/>
              <a:ext cx="4032" cy="989"/>
              <a:chOff x="720" y="1776"/>
              <a:chExt cx="4032" cy="989"/>
            </a:xfrm>
          </p:grpSpPr>
          <p:sp>
            <p:nvSpPr>
              <p:cNvPr id="8199" name="Text Box 7"/>
              <p:cNvSpPr txBox="1">
                <a:spLocks noChangeArrowheads="1"/>
              </p:cNvSpPr>
              <p:nvPr/>
            </p:nvSpPr>
            <p:spPr bwMode="auto">
              <a:xfrm>
                <a:off x="1056" y="2016"/>
                <a:ext cx="355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3200">
                    <a:solidFill>
                      <a:srgbClr val="000000"/>
                    </a:solidFill>
                    <a:latin typeface="Times New Roman" pitchFamily="18" charset="0"/>
                  </a:rPr>
                  <a:t>          9</a:t>
                </a:r>
                <a:r>
                  <a:rPr lang="en-US" sz="3200" i="1">
                    <a:solidFill>
                      <a:srgbClr val="000000"/>
                    </a:solidFill>
                    <a:latin typeface="Times New Roman" pitchFamily="18" charset="0"/>
                  </a:rPr>
                  <a:t>i</a:t>
                </a:r>
                <a:r>
                  <a:rPr lang="en-US" sz="3200">
                    <a:solidFill>
                      <a:srgbClr val="000000"/>
                    </a:solidFill>
                    <a:latin typeface="Times New Roman" pitchFamily="18" charset="0"/>
                  </a:rPr>
                  <a:t>     -27+15</a:t>
                </a:r>
                <a:r>
                  <a:rPr lang="en-US" sz="3200" i="1">
                    <a:solidFill>
                      <a:srgbClr val="000000"/>
                    </a:solidFill>
                    <a:latin typeface="Times New Roman" pitchFamily="18" charset="0"/>
                  </a:rPr>
                  <a:t>i</a:t>
                </a:r>
                <a:r>
                  <a:rPr lang="en-US" sz="3200">
                    <a:solidFill>
                      <a:srgbClr val="000000"/>
                    </a:solidFill>
                    <a:latin typeface="Times New Roman" pitchFamily="18" charset="0"/>
                  </a:rPr>
                  <a:t>   -45-6</a:t>
                </a:r>
                <a:r>
                  <a:rPr lang="en-US" sz="3200" i="1">
                    <a:solidFill>
                      <a:srgbClr val="000000"/>
                    </a:solidFill>
                    <a:latin typeface="Times New Roman" pitchFamily="18" charset="0"/>
                  </a:rPr>
                  <a:t>i</a:t>
                </a:r>
                <a:r>
                  <a:rPr lang="en-US" sz="3200">
                    <a:solidFill>
                      <a:srgbClr val="000000"/>
                    </a:solidFill>
                    <a:latin typeface="Times New Roman" pitchFamily="18" charset="0"/>
                  </a:rPr>
                  <a:t>     18 </a:t>
                </a:r>
              </a:p>
            </p:txBody>
          </p:sp>
          <p:sp>
            <p:nvSpPr>
              <p:cNvPr id="8200" name="Text Box 8"/>
              <p:cNvSpPr txBox="1">
                <a:spLocks noChangeArrowheads="1"/>
              </p:cNvSpPr>
              <p:nvPr/>
            </p:nvSpPr>
            <p:spPr bwMode="auto">
              <a:xfrm>
                <a:off x="768" y="1776"/>
                <a:ext cx="388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3200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r>
                  <a:rPr lang="en-US" sz="3200" i="1">
                    <a:solidFill>
                      <a:srgbClr val="000000"/>
                    </a:solidFill>
                    <a:latin typeface="Times New Roman" pitchFamily="18" charset="0"/>
                  </a:rPr>
                  <a:t>i</a:t>
                </a:r>
                <a:r>
                  <a:rPr lang="en-US" sz="3200">
                    <a:solidFill>
                      <a:srgbClr val="000000"/>
                    </a:solidFill>
                    <a:latin typeface="Times New Roman" pitchFamily="18" charset="0"/>
                  </a:rPr>
                  <a:t>     3    5        25            45        -18</a:t>
                </a:r>
              </a:p>
            </p:txBody>
          </p:sp>
          <p:sp>
            <p:nvSpPr>
              <p:cNvPr id="8201" name="Text Box 9"/>
              <p:cNvSpPr txBox="1">
                <a:spLocks noChangeArrowheads="1"/>
              </p:cNvSpPr>
              <p:nvPr/>
            </p:nvSpPr>
            <p:spPr bwMode="auto">
              <a:xfrm>
                <a:off x="720" y="2400"/>
                <a:ext cx="403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3200">
                    <a:solidFill>
                      <a:srgbClr val="000000"/>
                    </a:solidFill>
                    <a:latin typeface="Times New Roman" pitchFamily="18" charset="0"/>
                  </a:rPr>
                  <a:t>         3   5+9</a:t>
                </a:r>
                <a:r>
                  <a:rPr lang="en-US" sz="3200" i="1">
                    <a:solidFill>
                      <a:srgbClr val="000000"/>
                    </a:solidFill>
                    <a:latin typeface="Times New Roman" pitchFamily="18" charset="0"/>
                  </a:rPr>
                  <a:t>i</a:t>
                </a:r>
                <a:r>
                  <a:rPr lang="en-US" sz="3200">
                    <a:solidFill>
                      <a:srgbClr val="000000"/>
                    </a:solidFill>
                    <a:latin typeface="Times New Roman" pitchFamily="18" charset="0"/>
                  </a:rPr>
                  <a:t>   -2+15</a:t>
                </a:r>
                <a:r>
                  <a:rPr lang="en-US" sz="3200" i="1">
                    <a:solidFill>
                      <a:srgbClr val="000000"/>
                    </a:solidFill>
                    <a:latin typeface="Times New Roman" pitchFamily="18" charset="0"/>
                  </a:rPr>
                  <a:t>i</a:t>
                </a:r>
                <a:r>
                  <a:rPr lang="en-US" sz="3200">
                    <a:solidFill>
                      <a:srgbClr val="000000"/>
                    </a:solidFill>
                    <a:latin typeface="Times New Roman" pitchFamily="18" charset="0"/>
                  </a:rPr>
                  <a:t>        -6</a:t>
                </a:r>
                <a:r>
                  <a:rPr lang="en-US" sz="3200" i="1">
                    <a:solidFill>
                      <a:srgbClr val="000000"/>
                    </a:solidFill>
                    <a:latin typeface="Times New Roman" pitchFamily="18" charset="0"/>
                  </a:rPr>
                  <a:t>i</a:t>
                </a:r>
                <a:r>
                  <a:rPr lang="en-US" sz="3200">
                    <a:solidFill>
                      <a:srgbClr val="000000"/>
                    </a:solidFill>
                    <a:latin typeface="Times New Roman" pitchFamily="18" charset="0"/>
                  </a:rPr>
                  <a:t>       0</a:t>
                </a:r>
              </a:p>
            </p:txBody>
          </p:sp>
        </p:grp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 flipV="1">
              <a:off x="1152" y="182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1152" y="1824"/>
              <a:ext cx="3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1200" y="2400"/>
              <a:ext cx="35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221" name="Group 29"/>
          <p:cNvGrpSpPr>
            <a:grpSpLocks/>
          </p:cNvGrpSpPr>
          <p:nvPr/>
        </p:nvGrpSpPr>
        <p:grpSpPr bwMode="auto">
          <a:xfrm>
            <a:off x="1143000" y="3810000"/>
            <a:ext cx="6629400" cy="1722438"/>
            <a:chOff x="720" y="2400"/>
            <a:chExt cx="4176" cy="1085"/>
          </a:xfrm>
        </p:grpSpPr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1200" y="24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10" name="Text Box 18"/>
            <p:cNvSpPr txBox="1">
              <a:spLocks noChangeArrowheads="1"/>
            </p:cNvSpPr>
            <p:nvPr/>
          </p:nvSpPr>
          <p:spPr bwMode="auto">
            <a:xfrm>
              <a:off x="720" y="3120"/>
              <a:ext cx="40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         3     5        -2                0</a:t>
              </a:r>
            </a:p>
          </p:txBody>
        </p:sp>
        <p:grpSp>
          <p:nvGrpSpPr>
            <p:cNvPr id="8220" name="Group 28"/>
            <p:cNvGrpSpPr>
              <a:grpSpLocks/>
            </p:cNvGrpSpPr>
            <p:nvPr/>
          </p:nvGrpSpPr>
          <p:grpSpPr bwMode="auto">
            <a:xfrm>
              <a:off x="720" y="2400"/>
              <a:ext cx="4176" cy="672"/>
              <a:chOff x="720" y="2400"/>
              <a:chExt cx="4176" cy="672"/>
            </a:xfrm>
          </p:grpSpPr>
          <p:sp>
            <p:nvSpPr>
              <p:cNvPr id="8208" name="Text Box 16"/>
              <p:cNvSpPr txBox="1">
                <a:spLocks noChangeArrowheads="1"/>
              </p:cNvSpPr>
              <p:nvPr/>
            </p:nvSpPr>
            <p:spPr bwMode="auto">
              <a:xfrm>
                <a:off x="720" y="2400"/>
                <a:ext cx="43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3200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r>
                  <a:rPr lang="en-US" sz="3200" i="1">
                    <a:solidFill>
                      <a:srgbClr val="000000"/>
                    </a:solidFill>
                    <a:latin typeface="Times New Roman" pitchFamily="18" charset="0"/>
                  </a:rPr>
                  <a:t>i</a:t>
                </a:r>
              </a:p>
            </p:txBody>
          </p:sp>
          <p:sp>
            <p:nvSpPr>
              <p:cNvPr id="8209" name="Line 17"/>
              <p:cNvSpPr>
                <a:spLocks noChangeShapeType="1"/>
              </p:cNvSpPr>
              <p:nvPr/>
            </p:nvSpPr>
            <p:spPr bwMode="auto">
              <a:xfrm>
                <a:off x="1056" y="3072"/>
                <a:ext cx="36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11" name="Text Box 19"/>
              <p:cNvSpPr txBox="1">
                <a:spLocks noChangeArrowheads="1"/>
              </p:cNvSpPr>
              <p:nvPr/>
            </p:nvSpPr>
            <p:spPr bwMode="auto">
              <a:xfrm>
                <a:off x="864" y="2688"/>
                <a:ext cx="403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3200">
                    <a:solidFill>
                      <a:srgbClr val="000000"/>
                    </a:solidFill>
                    <a:latin typeface="Times New Roman" pitchFamily="18" charset="0"/>
                  </a:rPr>
                  <a:t>               -9</a:t>
                </a:r>
                <a:r>
                  <a:rPr lang="en-US" sz="3200" i="1">
                    <a:solidFill>
                      <a:srgbClr val="000000"/>
                    </a:solidFill>
                    <a:latin typeface="Times New Roman" pitchFamily="18" charset="0"/>
                  </a:rPr>
                  <a:t>i</a:t>
                </a:r>
                <a:r>
                  <a:rPr lang="en-US" sz="3200">
                    <a:solidFill>
                      <a:srgbClr val="000000"/>
                    </a:solidFill>
                    <a:latin typeface="Times New Roman" pitchFamily="18" charset="0"/>
                  </a:rPr>
                  <a:t>       -15</a:t>
                </a:r>
                <a:r>
                  <a:rPr lang="en-US" sz="3200" i="1">
                    <a:solidFill>
                      <a:srgbClr val="000000"/>
                    </a:solidFill>
                    <a:latin typeface="Times New Roman" pitchFamily="18" charset="0"/>
                  </a:rPr>
                  <a:t>i</a:t>
                </a:r>
                <a:r>
                  <a:rPr lang="en-US" sz="3200">
                    <a:solidFill>
                      <a:srgbClr val="000000"/>
                    </a:solidFill>
                    <a:latin typeface="Times New Roman" pitchFamily="18" charset="0"/>
                  </a:rPr>
                  <a:t>         6</a:t>
                </a:r>
                <a:r>
                  <a:rPr lang="en-US" sz="3200" i="1">
                    <a:solidFill>
                      <a:srgbClr val="000000"/>
                    </a:solidFill>
                    <a:latin typeface="Times New Roman" pitchFamily="18" charset="0"/>
                  </a:rPr>
                  <a:t>i</a:t>
                </a:r>
                <a:r>
                  <a:rPr lang="en-US" sz="3200">
                    <a:solidFill>
                      <a:srgbClr val="000000"/>
                    </a:solidFill>
                    <a:latin typeface="Times New Roman" pitchFamily="18" charset="0"/>
                  </a:rPr>
                  <a:t>       0</a:t>
                </a:r>
              </a:p>
            </p:txBody>
          </p:sp>
        </p:grpSp>
      </p:grp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64008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5181600" y="487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8214" name="Object 22"/>
          <p:cNvGraphicFramePr>
            <a:graphicFrameLocks noChangeAspect="1"/>
          </p:cNvGraphicFramePr>
          <p:nvPr/>
        </p:nvGraphicFramePr>
        <p:xfrm>
          <a:off x="5105400" y="5486400"/>
          <a:ext cx="28194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7" name="Equation" r:id="rId5" imgW="977760" imgH="203040" progId="Equation.3">
                  <p:embed/>
                </p:oleObj>
              </mc:Choice>
              <mc:Fallback>
                <p:oleObj name="Equation" r:id="rId5" imgW="977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486400"/>
                        <a:ext cx="281940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0" y="5410200"/>
            <a:ext cx="4800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Put variables in here &amp; set to 0 and factor or formula this to get remaining roots.</a:t>
            </a:r>
          </a:p>
        </p:txBody>
      </p:sp>
      <p:graphicFrame>
        <p:nvGraphicFramePr>
          <p:cNvPr id="8216" name="Object 24"/>
          <p:cNvGraphicFramePr>
            <a:graphicFrameLocks noChangeAspect="1"/>
          </p:cNvGraphicFramePr>
          <p:nvPr/>
        </p:nvGraphicFramePr>
        <p:xfrm>
          <a:off x="5029200" y="6019800"/>
          <a:ext cx="32004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8" name="Equation" r:id="rId7" imgW="1079280" imgH="215640" progId="Equation.3">
                  <p:embed/>
                </p:oleObj>
              </mc:Choice>
              <mc:Fallback>
                <p:oleObj name="Equation" r:id="rId7" imgW="1079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6019800"/>
                        <a:ext cx="32004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-14288" y="4938713"/>
            <a:ext cx="9144001" cy="473075"/>
          </a:xfrm>
          <a:prstGeom prst="rec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500">
                <a:solidFill>
                  <a:srgbClr val="CCCCFF"/>
                </a:solidFill>
                <a:latin typeface="Arial Black" pitchFamily="34" charset="0"/>
              </a:rPr>
              <a:t>So the roots of this function are 3</a:t>
            </a:r>
            <a:r>
              <a:rPr lang="en-US" sz="2500" i="1">
                <a:solidFill>
                  <a:srgbClr val="CCCCFF"/>
                </a:solidFill>
                <a:latin typeface="Arial Black" pitchFamily="34" charset="0"/>
              </a:rPr>
              <a:t>i</a:t>
            </a:r>
            <a:r>
              <a:rPr lang="en-US" sz="2500">
                <a:solidFill>
                  <a:srgbClr val="CCCCFF"/>
                </a:solidFill>
                <a:latin typeface="Arial Black" pitchFamily="34" charset="0"/>
              </a:rPr>
              <a:t>, -3</a:t>
            </a:r>
            <a:r>
              <a:rPr lang="en-US" sz="2500" i="1">
                <a:solidFill>
                  <a:srgbClr val="CCCCFF"/>
                </a:solidFill>
                <a:latin typeface="Arial Black" pitchFamily="34" charset="0"/>
              </a:rPr>
              <a:t>i</a:t>
            </a:r>
            <a:r>
              <a:rPr lang="en-US" sz="2500">
                <a:solidFill>
                  <a:srgbClr val="CCCCFF"/>
                </a:solidFill>
                <a:latin typeface="Arial Black" pitchFamily="34" charset="0"/>
              </a:rPr>
              <a:t>, 1/3, and -2</a:t>
            </a:r>
          </a:p>
        </p:txBody>
      </p:sp>
    </p:spTree>
    <p:extLst>
      <p:ext uri="{BB962C8B-B14F-4D97-AF65-F5344CB8AC3E}">
        <p14:creationId xmlns:p14="http://schemas.microsoft.com/office/powerpoint/2010/main" val="325994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212" grpId="0" animBg="1"/>
      <p:bldP spid="8213" grpId="0" animBg="1"/>
      <p:bldP spid="8215" grpId="0" autoUpdateAnimBg="0"/>
      <p:bldP spid="821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8254" y="185964"/>
            <a:ext cx="8682718" cy="590550"/>
          </a:xfrm>
        </p:spPr>
        <p:txBody>
          <a:bodyPr/>
          <a:lstStyle/>
          <a:p>
            <a:r>
              <a:rPr lang="en-US" altLang="en-US" sz="3600" b="1" dirty="0">
                <a:solidFill>
                  <a:srgbClr val="0070C0"/>
                </a:solidFill>
              </a:rPr>
              <a:t>Find Roots/Zeros of a Polynomial</a:t>
            </a:r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116114" y="812460"/>
            <a:ext cx="6194425" cy="912812"/>
            <a:chOff x="898" y="1733"/>
            <a:chExt cx="3902" cy="575"/>
          </a:xfrm>
        </p:grpSpPr>
        <p:sp>
          <p:nvSpPr>
            <p:cNvPr id="21508" name="Text Box 4"/>
            <p:cNvSpPr txBox="1">
              <a:spLocks noChangeArrowheads="1"/>
            </p:cNvSpPr>
            <p:nvPr/>
          </p:nvSpPr>
          <p:spPr bwMode="auto">
            <a:xfrm>
              <a:off x="898" y="1733"/>
              <a:ext cx="19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imes" charset="0"/>
                </a:rPr>
                <a:t>Ex:  Find all the roots of</a:t>
              </a:r>
            </a:p>
          </p:txBody>
        </p:sp>
        <p:graphicFrame>
          <p:nvGraphicFramePr>
            <p:cNvPr id="21509" name="Object 5"/>
            <p:cNvGraphicFramePr>
              <a:graphicFrameLocks noChangeAspect="1"/>
            </p:cNvGraphicFramePr>
            <p:nvPr/>
          </p:nvGraphicFramePr>
          <p:xfrm>
            <a:off x="2971" y="1750"/>
            <a:ext cx="182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34" name="Equation" r:id="rId3" imgW="1574800" imgH="203200" progId="Equation.DSMT4">
                    <p:embed/>
                  </p:oleObj>
                </mc:Choice>
                <mc:Fallback>
                  <p:oleObj name="Equation" r:id="rId3" imgW="1574800" imgH="2032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1750"/>
                          <a:ext cx="182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1256" y="2020"/>
              <a:ext cx="15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imes" charset="0"/>
                </a:rPr>
                <a:t>If one root is </a:t>
              </a:r>
              <a:r>
                <a:rPr lang="en-US" altLang="en-US" sz="2400" i="1">
                  <a:latin typeface="Times" charset="0"/>
                </a:rPr>
                <a:t>4 - i</a:t>
              </a:r>
              <a:r>
                <a:rPr lang="en-US" altLang="en-US" sz="2400">
                  <a:latin typeface="Times" charset="0"/>
                </a:rPr>
                <a:t>.</a:t>
              </a:r>
            </a:p>
          </p:txBody>
        </p:sp>
      </p:grp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16114" y="1946502"/>
            <a:ext cx="902788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819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819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819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819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819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19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19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19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19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Times" charset="0"/>
              </a:rPr>
              <a:t>Because of the Complex Conjugate Theorem, we know that </a:t>
            </a:r>
            <a:r>
              <a:rPr lang="en-US" altLang="en-US" i="1" dirty="0">
                <a:latin typeface="Times" charset="0"/>
              </a:rPr>
              <a:t>another</a:t>
            </a:r>
            <a:r>
              <a:rPr lang="en-US" altLang="en-US" dirty="0">
                <a:latin typeface="Times" charset="0"/>
              </a:rPr>
              <a:t> root must be </a:t>
            </a:r>
            <a:r>
              <a:rPr lang="en-US" altLang="en-US" i="1" dirty="0">
                <a:latin typeface="Times" charset="0"/>
              </a:rPr>
              <a:t>4 + </a:t>
            </a:r>
            <a:r>
              <a:rPr lang="en-US" altLang="en-US" i="1" dirty="0" err="1">
                <a:latin typeface="Times" charset="0"/>
              </a:rPr>
              <a:t>i</a:t>
            </a:r>
            <a:r>
              <a:rPr lang="en-US" altLang="en-US" dirty="0">
                <a:latin typeface="Times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latin typeface="Times" charset="0"/>
              </a:rPr>
              <a:t>          Can the third root also be imaginary?  </a:t>
            </a:r>
            <a:r>
              <a:rPr lang="en-US" altLang="en-US" sz="2200" dirty="0">
                <a:latin typeface="Times" charset="0"/>
              </a:rPr>
              <a:t>	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47121" y="3911730"/>
            <a:ext cx="69580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" charset="0"/>
              </a:rPr>
              <a:t>If one root is </a:t>
            </a:r>
            <a:r>
              <a:rPr lang="en-US" altLang="en-US" sz="2400" i="1" dirty="0">
                <a:latin typeface="Times" charset="0"/>
              </a:rPr>
              <a:t>4 - </a:t>
            </a:r>
            <a:r>
              <a:rPr lang="en-US" altLang="en-US" sz="2400" i="1" dirty="0" err="1">
                <a:latin typeface="Times" charset="0"/>
              </a:rPr>
              <a:t>i</a:t>
            </a:r>
            <a:r>
              <a:rPr lang="en-US" altLang="en-US" sz="2400" dirty="0">
                <a:latin typeface="Times" charset="0"/>
              </a:rPr>
              <a:t>, then one factor is </a:t>
            </a:r>
            <a:r>
              <a:rPr lang="en-US" altLang="en-US" sz="2400" i="1" dirty="0">
                <a:latin typeface="Times" charset="0"/>
              </a:rPr>
              <a:t>[x -</a:t>
            </a:r>
            <a:r>
              <a:rPr lang="en-US" altLang="en-US" sz="2400" dirty="0">
                <a:latin typeface="Times" charset="0"/>
              </a:rPr>
              <a:t> (</a:t>
            </a:r>
            <a:r>
              <a:rPr lang="en-US" altLang="en-US" sz="2400" i="1" dirty="0">
                <a:latin typeface="Times" charset="0"/>
              </a:rPr>
              <a:t>4 - </a:t>
            </a:r>
            <a:r>
              <a:rPr lang="en-US" altLang="en-US" sz="2400" i="1" dirty="0" err="1">
                <a:latin typeface="Times" charset="0"/>
              </a:rPr>
              <a:t>i</a:t>
            </a:r>
            <a:r>
              <a:rPr lang="en-US" altLang="en-US" sz="2400" i="1" dirty="0">
                <a:latin typeface="Times" charset="0"/>
              </a:rPr>
              <a:t>)], </a:t>
            </a:r>
            <a:r>
              <a:rPr lang="en-US" altLang="en-US" sz="2400" dirty="0">
                <a:latin typeface="Times" charset="0"/>
              </a:rPr>
              <a:t>and 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Times" charset="0"/>
              </a:rPr>
              <a:t>Another root is </a:t>
            </a:r>
            <a:r>
              <a:rPr lang="en-US" altLang="en-US" sz="2400" i="1" dirty="0">
                <a:latin typeface="Times" charset="0"/>
              </a:rPr>
              <a:t>4 + </a:t>
            </a:r>
            <a:r>
              <a:rPr lang="en-US" altLang="en-US" sz="2400" i="1" dirty="0" err="1">
                <a:latin typeface="Times" charset="0"/>
              </a:rPr>
              <a:t>i</a:t>
            </a:r>
            <a:r>
              <a:rPr lang="en-US" altLang="en-US" sz="2400" dirty="0">
                <a:latin typeface="Times" charset="0"/>
              </a:rPr>
              <a:t>, &amp; another factor is </a:t>
            </a:r>
            <a:r>
              <a:rPr lang="en-US" altLang="en-US" sz="2400" i="1" dirty="0">
                <a:latin typeface="Times" charset="0"/>
              </a:rPr>
              <a:t>[x -</a:t>
            </a:r>
            <a:r>
              <a:rPr lang="en-US" altLang="en-US" sz="2400" dirty="0">
                <a:latin typeface="Times" charset="0"/>
              </a:rPr>
              <a:t> (</a:t>
            </a:r>
            <a:r>
              <a:rPr lang="en-US" altLang="en-US" sz="2400" i="1" dirty="0">
                <a:latin typeface="Times" charset="0"/>
              </a:rPr>
              <a:t>4 + </a:t>
            </a:r>
            <a:r>
              <a:rPr lang="en-US" altLang="en-US" sz="2400" i="1" dirty="0" err="1">
                <a:latin typeface="Times" charset="0"/>
              </a:rPr>
              <a:t>i</a:t>
            </a:r>
            <a:r>
              <a:rPr lang="en-US" altLang="en-US" sz="2400" i="1" dirty="0">
                <a:latin typeface="Times" charset="0"/>
              </a:rPr>
              <a:t>)].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97128" y="312057"/>
            <a:ext cx="6958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u="sng" dirty="0">
                <a:latin typeface="Times" charset="0"/>
              </a:rPr>
              <a:t>Multiply these factors</a:t>
            </a:r>
            <a:r>
              <a:rPr lang="en-US" altLang="en-US" sz="2400" i="1" dirty="0">
                <a:latin typeface="Times" charset="0"/>
              </a:rPr>
              <a:t>:</a:t>
            </a:r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181877"/>
              </p:ext>
            </p:extLst>
          </p:nvPr>
        </p:nvGraphicFramePr>
        <p:xfrm>
          <a:off x="608013" y="922338"/>
          <a:ext cx="7726362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3" name="Equation" r:id="rId3" imgW="4140000" imgH="965160" progId="Equation.DSMT4">
                  <p:embed/>
                </p:oleObj>
              </mc:Choice>
              <mc:Fallback>
                <p:oleObj name="Equation" r:id="rId3" imgW="4140000" imgH="9651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922338"/>
                        <a:ext cx="7726362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928070"/>
              </p:ext>
            </p:extLst>
          </p:nvPr>
        </p:nvGraphicFramePr>
        <p:xfrm>
          <a:off x="495528" y="4352458"/>
          <a:ext cx="4373563" cy="186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4" name="Equation" r:id="rId5" imgW="1968500" imgH="838200" progId="Equation.DSMT4">
                  <p:embed/>
                </p:oleObj>
              </mc:Choice>
              <mc:Fallback>
                <p:oleObj name="Equation" r:id="rId5" imgW="1968500" imgH="838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528" y="4352458"/>
                        <a:ext cx="4373563" cy="186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7126" y="2844786"/>
            <a:ext cx="7255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this trinomial (a factor of the original polynomial) to find another factor of the polynomial by dividing.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6866391" y="5855139"/>
            <a:ext cx="197167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hlink"/>
                </a:solidFill>
                <a:latin typeface="Times" charset="0"/>
              </a:rPr>
              <a:t>The third root is x = -3</a:t>
            </a:r>
          </a:p>
        </p:txBody>
      </p:sp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288836"/>
              </p:ext>
            </p:extLst>
          </p:nvPr>
        </p:nvGraphicFramePr>
        <p:xfrm>
          <a:off x="597128" y="3491117"/>
          <a:ext cx="6123017" cy="913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5" name="Equation" r:id="rId7" imgW="1447560" imgH="215640" progId="Equation.DSMT4">
                  <p:embed/>
                </p:oleObj>
              </mc:Choice>
              <mc:Fallback>
                <p:oleObj name="Equation" r:id="rId7" imgW="14475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128" y="3491117"/>
                        <a:ext cx="6123017" cy="913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137003"/>
              </p:ext>
            </p:extLst>
          </p:nvPr>
        </p:nvGraphicFramePr>
        <p:xfrm>
          <a:off x="260803" y="5943600"/>
          <a:ext cx="66055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6" name="Equation" r:id="rId9" imgW="1562040" imgH="215640" progId="Equation.DSMT4">
                  <p:embed/>
                </p:oleObj>
              </mc:Choice>
              <mc:Fallback>
                <p:oleObj name="Equation" r:id="rId9" imgW="1562040" imgH="215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03" y="5943600"/>
                        <a:ext cx="660558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474663" y="241300"/>
            <a:ext cx="8194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200"/>
              <a:t>Sneedlegrit: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294" y="5662593"/>
            <a:ext cx="82754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HW: </a:t>
            </a:r>
            <a:r>
              <a:rPr lang="en-US" sz="2800" dirty="0" err="1"/>
              <a:t>pg</a:t>
            </a:r>
            <a:r>
              <a:rPr lang="en-US" sz="2800" dirty="0"/>
              <a:t> 266 (13-27 odd, 35, 37, 39, 44, 49, 51, 53)</a:t>
            </a:r>
          </a:p>
          <a:p>
            <a:r>
              <a:rPr lang="en-US" sz="2800" dirty="0"/>
              <a:t>CW:  HPC BM2 Review </a:t>
            </a:r>
            <a:r>
              <a:rPr lang="en-US" sz="2800" b="1" dirty="0"/>
              <a:t>due in 2 class periods.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549274" y="1087122"/>
            <a:ext cx="69691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Find all the zeros of                                                 given that 1+3</a:t>
            </a:r>
            <a:r>
              <a:rPr lang="en-US" sz="2800" i="1" dirty="0"/>
              <a:t>i</a:t>
            </a:r>
            <a:r>
              <a:rPr lang="en-US" sz="2800" dirty="0"/>
              <a:t>  is a</a:t>
            </a:r>
          </a:p>
          <a:p>
            <a:r>
              <a:rPr lang="en-US" sz="2800" dirty="0"/>
              <a:t>is a zero of f.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863" y="431149"/>
            <a:ext cx="4907559" cy="1491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825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23359"/>
            <a:ext cx="914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600" b="1" dirty="0"/>
              <a:t>HW Answers:  </a:t>
            </a:r>
            <a:r>
              <a:rPr lang="en-US" sz="1600" b="1" dirty="0" err="1"/>
              <a:t>Pg</a:t>
            </a:r>
            <a:r>
              <a:rPr lang="en-US" sz="1600" b="1" dirty="0"/>
              <a:t> 258 (7, 11, 18, 20, 21, 32, 34, 51-58 all, 66, 68, 78, 79, 80, 85, 86)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1600" y="508001"/>
                <a:ext cx="2191657" cy="6319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7) 2 – 3i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sz="2400" dirty="0"/>
              </a:p>
              <a:p>
                <a:r>
                  <a:rPr lang="en-US" sz="2400" dirty="0"/>
                  <a:t>11) -1 – 6i</a:t>
                </a:r>
              </a:p>
              <a:p>
                <a:r>
                  <a:rPr lang="en-US" sz="2400" dirty="0"/>
                  <a:t>18) 8 + 4i</a:t>
                </a:r>
              </a:p>
              <a:p>
                <a:r>
                  <a:rPr lang="en-US" sz="2400" dirty="0"/>
                  <a:t>20) -3 – 11i</a:t>
                </a:r>
              </a:p>
              <a:p>
                <a:r>
                  <a:rPr lang="en-US" sz="2400" dirty="0"/>
                  <a:t>21) 3 – 3i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sz="2400" dirty="0"/>
              </a:p>
              <a:p>
                <a:r>
                  <a:rPr lang="en-US" sz="2400" dirty="0"/>
                  <a:t>32) 6 – 22i</a:t>
                </a:r>
              </a:p>
              <a:p>
                <a:r>
                  <a:rPr lang="en-US" sz="2400" dirty="0"/>
                  <a:t>34) 32 – 72i</a:t>
                </a:r>
              </a:p>
              <a:p>
                <a:r>
                  <a:rPr lang="en-US" sz="2400" dirty="0"/>
                  <a:t>51) -6i</a:t>
                </a:r>
              </a:p>
              <a:p>
                <a:r>
                  <a:rPr lang="en-US" sz="2400" dirty="0"/>
                  <a:t>52) 5i</a:t>
                </a:r>
              </a:p>
              <a:p>
                <a:r>
                  <a:rPr lang="en-US" sz="2400" dirty="0"/>
                  <a:t>53)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41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41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𝑖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54)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𝑖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55)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𝑖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56)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𝑖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57) – 7 – 6i</a:t>
                </a:r>
              </a:p>
              <a:p>
                <a:r>
                  <a:rPr lang="en-US" sz="2400" dirty="0"/>
                  <a:t>58) 10 – 4i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0" y="508001"/>
                <a:ext cx="2191657" cy="6319679"/>
              </a:xfrm>
              <a:prstGeom prst="rect">
                <a:avLst/>
              </a:prstGeom>
              <a:blipFill rotWithShape="1">
                <a:blip r:embed="rId2"/>
                <a:stretch>
                  <a:fillRect l="-4457" t="-289" b="-11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27086" y="566057"/>
                <a:ext cx="3933371" cy="3017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66) -3 ± </a:t>
                </a:r>
                <a:r>
                  <a:rPr lang="en-US" sz="2400" dirty="0" err="1"/>
                  <a:t>i</a:t>
                </a:r>
                <a:endParaRPr lang="en-US" sz="2400" dirty="0"/>
              </a:p>
              <a:p>
                <a:r>
                  <a:rPr lang="en-US" sz="2400" dirty="0"/>
                  <a:t>68)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400" i="1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𝑖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78) a.1  </a:t>
                </a:r>
                <a:r>
                  <a:rPr lang="en-US" sz="2400" dirty="0" err="1"/>
                  <a:t>b.i</a:t>
                </a:r>
                <a:r>
                  <a:rPr lang="en-US" sz="2400" dirty="0"/>
                  <a:t>  c.-1  d.-</a:t>
                </a:r>
                <a:r>
                  <a:rPr lang="en-US" sz="2400" dirty="0" err="1"/>
                  <a:t>i</a:t>
                </a:r>
                <a:r>
                  <a:rPr lang="en-US" sz="2400" dirty="0"/>
                  <a:t>  </a:t>
                </a:r>
              </a:p>
              <a:p>
                <a:r>
                  <a:rPr lang="en-US" sz="2400" dirty="0"/>
                  <a:t>79) – 1 + 6i</a:t>
                </a:r>
              </a:p>
              <a:p>
                <a:r>
                  <a:rPr lang="en-US" sz="2400" dirty="0"/>
                  <a:t>80) -4 + 2i</a:t>
                </a:r>
              </a:p>
              <a:p>
                <a:r>
                  <a:rPr lang="en-US" sz="2400" dirty="0"/>
                  <a:t>85) </a:t>
                </a:r>
                <a:r>
                  <a:rPr lang="en-US" sz="2400" dirty="0" err="1"/>
                  <a:t>i</a:t>
                </a:r>
                <a:endParaRPr lang="en-US" sz="2400" dirty="0"/>
              </a:p>
              <a:p>
                <a:r>
                  <a:rPr lang="en-US" sz="2400" dirty="0"/>
                  <a:t>86)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400" dirty="0"/>
                  <a:t>i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086" y="566057"/>
                <a:ext cx="3933371" cy="3017429"/>
              </a:xfrm>
              <a:prstGeom prst="rect">
                <a:avLst/>
              </a:prstGeom>
              <a:blipFill rotWithShape="1">
                <a:blip r:embed="rId3"/>
                <a:stretch>
                  <a:fillRect l="-2481" t="-1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1764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52488" y="1608138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/>
              <a:t>Imaginary &amp; Complex Numbers</a:t>
            </a:r>
            <a:br>
              <a:rPr lang="en-US" sz="3600"/>
            </a:br>
            <a:endParaRPr lang="en-US" sz="360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852488" y="2540000"/>
            <a:ext cx="73628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/>
              <a:t>Objective: 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dirty="0"/>
              <a:t>Identify, add, subtract, multiply, and divide imaginary and complex numbers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dirty="0"/>
              <a:t>Finding complex solutions of a Quadratic Equation</a:t>
            </a:r>
          </a:p>
        </p:txBody>
      </p:sp>
    </p:spTree>
    <p:extLst>
      <p:ext uri="{BB962C8B-B14F-4D97-AF65-F5344CB8AC3E}">
        <p14:creationId xmlns:p14="http://schemas.microsoft.com/office/powerpoint/2010/main" val="2992559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95086" y="333830"/>
            <a:ext cx="6844393" cy="1487716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rgbClr val="002060"/>
                </a:solidFill>
              </a:rPr>
              <a:t>The Fundamental Theorem Of Algebra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95086" y="2271713"/>
            <a:ext cx="780868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i="1" dirty="0">
                <a:latin typeface="Times" charset="0"/>
              </a:rPr>
              <a:t>Every Polynomial Equation with a degree higher than zero has at least one root in the set of </a:t>
            </a:r>
            <a:r>
              <a:rPr lang="en-US" altLang="en-US" sz="3600" i="1" u="sng" dirty="0">
                <a:solidFill>
                  <a:schemeClr val="hlink"/>
                </a:solidFill>
                <a:latin typeface="Times" charset="0"/>
              </a:rPr>
              <a:t>Complex Numbers</a:t>
            </a:r>
            <a:r>
              <a:rPr lang="en-US" altLang="en-US" sz="3600" dirty="0">
                <a:latin typeface="Times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088" y="360181"/>
            <a:ext cx="87956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3600" u="sng" dirty="0">
                <a:latin typeface="Arial Black" pitchFamily="34" charset="0"/>
              </a:rPr>
              <a:t>Linear Factorization Theorem</a:t>
            </a:r>
          </a:p>
          <a:p>
            <a:pPr eaLnBrk="1" hangingPunct="1">
              <a:buFontTx/>
              <a:buNone/>
            </a:pPr>
            <a:r>
              <a:rPr lang="en-US" sz="3600" dirty="0"/>
              <a:t> </a:t>
            </a:r>
          </a:p>
          <a:p>
            <a:pPr eaLnBrk="1" hangingPunct="1">
              <a:buFontTx/>
              <a:buNone/>
            </a:pPr>
            <a:r>
              <a:rPr lang="en-US" sz="3600" dirty="0"/>
              <a:t>If </a:t>
            </a:r>
            <a:r>
              <a:rPr lang="en-US" sz="3600" i="1" dirty="0"/>
              <a:t>f(x)</a:t>
            </a:r>
            <a:r>
              <a:rPr lang="en-US" sz="3600" dirty="0"/>
              <a:t> is a polynomial of degree n</a:t>
            </a:r>
          </a:p>
          <a:p>
            <a:pPr eaLnBrk="1" hangingPunct="1">
              <a:buFontTx/>
              <a:buNone/>
            </a:pPr>
            <a:endParaRPr lang="en-US" sz="3600" dirty="0"/>
          </a:p>
          <a:p>
            <a:pPr eaLnBrk="1" hangingPunct="1">
              <a:buFontTx/>
              <a:buNone/>
            </a:pPr>
            <a:endParaRPr lang="en-US" sz="3600" dirty="0"/>
          </a:p>
          <a:p>
            <a:pPr eaLnBrk="1" hangingPunct="1">
              <a:buFontTx/>
              <a:buNone/>
            </a:pPr>
            <a:r>
              <a:rPr lang="en-US" sz="3600" dirty="0"/>
              <a:t>where n &gt; 0, then f has precisely n linear factors</a:t>
            </a:r>
          </a:p>
          <a:p>
            <a:pPr eaLnBrk="1" hangingPunct="1">
              <a:buFontTx/>
              <a:buNone/>
            </a:pPr>
            <a:endParaRPr lang="en-US" sz="3600" dirty="0"/>
          </a:p>
          <a:p>
            <a:pPr eaLnBrk="1" hangingPunct="1">
              <a:buFontTx/>
              <a:buNone/>
            </a:pPr>
            <a:endParaRPr lang="en-US" sz="3600" dirty="0"/>
          </a:p>
          <a:p>
            <a:pPr eaLnBrk="1" hangingPunct="1">
              <a:buFontTx/>
              <a:buNone/>
            </a:pPr>
            <a:r>
              <a:rPr lang="en-US" sz="3600" dirty="0"/>
              <a:t>where                     are complex numbers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159380"/>
              </p:ext>
            </p:extLst>
          </p:nvPr>
        </p:nvGraphicFramePr>
        <p:xfrm>
          <a:off x="758813" y="4524601"/>
          <a:ext cx="7190948" cy="613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3" name="Equation" r:id="rId3" imgW="2082800" imgH="177800" progId="Equation.3">
                  <p:embed/>
                </p:oleObj>
              </mc:Choice>
              <mc:Fallback>
                <p:oleObj name="Equation" r:id="rId3" imgW="2082800" imgH="177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13" y="4524601"/>
                        <a:ext cx="7190948" cy="613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976921"/>
              </p:ext>
            </p:extLst>
          </p:nvPr>
        </p:nvGraphicFramePr>
        <p:xfrm>
          <a:off x="1656676" y="5292178"/>
          <a:ext cx="2654069" cy="700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4" name="Equation" r:id="rId5" imgW="673100" imgH="177800" progId="Equation.3">
                  <p:embed/>
                </p:oleObj>
              </mc:Choice>
              <mc:Fallback>
                <p:oleObj name="Equation" r:id="rId5" imgW="673100" imgH="177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6676" y="5292178"/>
                        <a:ext cx="2654069" cy="7003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196971"/>
              </p:ext>
            </p:extLst>
          </p:nvPr>
        </p:nvGraphicFramePr>
        <p:xfrm>
          <a:off x="341247" y="2249715"/>
          <a:ext cx="854149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5" name="Equation" r:id="rId7" imgW="2628900" imgH="203200" progId="Equation.3">
                  <p:embed/>
                </p:oleObj>
              </mc:Choice>
              <mc:Fallback>
                <p:oleObj name="Equation" r:id="rId7" imgW="26289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247" y="2249715"/>
                        <a:ext cx="8541497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5378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accent2"/>
                </a:solidFill>
              </a:rPr>
              <a:t>Real/Imaginary Roots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022350" y="1763713"/>
            <a:ext cx="76755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" charset="0"/>
              </a:rPr>
              <a:t>Just because a polynomial has ‘n’ complex roots doesn’t mean that they are all Real!</a:t>
            </a:r>
            <a:endParaRPr lang="en-US" altLang="en-US" sz="3200">
              <a:latin typeface="Times" charset="0"/>
            </a:endParaRP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5057775" y="2947988"/>
            <a:ext cx="3124200" cy="3186112"/>
            <a:chOff x="3138" y="1869"/>
            <a:chExt cx="1968" cy="2007"/>
          </a:xfrm>
        </p:grpSpPr>
        <p:pic>
          <p:nvPicPr>
            <p:cNvPr id="2560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999" t="26422" r="42078" b="24887"/>
            <a:stretch>
              <a:fillRect/>
            </a:stretch>
          </p:blipFill>
          <p:spPr bwMode="auto">
            <a:xfrm>
              <a:off x="3138" y="2209"/>
              <a:ext cx="1968" cy="16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25606" name="Object 6"/>
            <p:cNvGraphicFramePr>
              <a:graphicFrameLocks noChangeAspect="1"/>
            </p:cNvGraphicFramePr>
            <p:nvPr/>
          </p:nvGraphicFramePr>
          <p:xfrm>
            <a:off x="3359" y="1869"/>
            <a:ext cx="151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5" name="Equation" r:id="rId4" imgW="1244600" imgH="203200" progId="Equation.DSMT36">
                    <p:embed/>
                  </p:oleObj>
                </mc:Choice>
                <mc:Fallback>
                  <p:oleObj name="Equation" r:id="rId4" imgW="1244600" imgH="203200" progId="Equation.DSMT36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9" y="1869"/>
                          <a:ext cx="1519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098550" y="3127375"/>
            <a:ext cx="3544888" cy="287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>
                <a:latin typeface="Times" charset="0"/>
              </a:rPr>
              <a:t>In this example, however, the degree is still </a:t>
            </a:r>
            <a:r>
              <a:rPr lang="en-US" altLang="en-US" sz="2600" i="1">
                <a:latin typeface="Times" charset="0"/>
              </a:rPr>
              <a:t>n</a:t>
            </a:r>
            <a:r>
              <a:rPr lang="en-US" altLang="en-US" sz="2600">
                <a:latin typeface="Times" charset="0"/>
              </a:rPr>
              <a:t> = </a:t>
            </a:r>
            <a:r>
              <a:rPr lang="en-US" altLang="en-US" sz="2600" b="1">
                <a:latin typeface="Times" charset="0"/>
              </a:rPr>
              <a:t>3</a:t>
            </a:r>
            <a:r>
              <a:rPr lang="en-US" altLang="en-US" sz="2600">
                <a:latin typeface="Times" charset="0"/>
              </a:rPr>
              <a:t>, but there is only </a:t>
            </a:r>
            <a:r>
              <a:rPr lang="en-US" altLang="en-US" sz="2600" b="1">
                <a:latin typeface="Times" charset="0"/>
              </a:rPr>
              <a:t>one</a:t>
            </a:r>
            <a:r>
              <a:rPr lang="en-US" altLang="en-US" sz="2600">
                <a:latin typeface="Times" charset="0"/>
              </a:rPr>
              <a:t> </a:t>
            </a:r>
            <a:r>
              <a:rPr lang="en-US" altLang="en-US" sz="2600" i="1">
                <a:latin typeface="Times" charset="0"/>
              </a:rPr>
              <a:t>Real</a:t>
            </a:r>
            <a:r>
              <a:rPr lang="en-US" altLang="en-US" sz="2600">
                <a:latin typeface="Times" charset="0"/>
              </a:rPr>
              <a:t> </a:t>
            </a:r>
            <a:r>
              <a:rPr lang="en-US" altLang="en-US" sz="2600" i="1">
                <a:latin typeface="Times" charset="0"/>
              </a:rPr>
              <a:t>x</a:t>
            </a:r>
            <a:r>
              <a:rPr lang="en-US" altLang="en-US" sz="2600">
                <a:latin typeface="Times" charset="0"/>
              </a:rPr>
              <a:t>-intercept or root at </a:t>
            </a:r>
            <a:r>
              <a:rPr lang="en-US" altLang="en-US" sz="2600" i="1">
                <a:latin typeface="Times" charset="0"/>
              </a:rPr>
              <a:t>x</a:t>
            </a:r>
            <a:r>
              <a:rPr lang="en-US" altLang="en-US" sz="2600">
                <a:latin typeface="Times" charset="0"/>
              </a:rPr>
              <a:t> = -1, the other </a:t>
            </a:r>
            <a:r>
              <a:rPr lang="en-US" altLang="en-US" sz="2600" b="1">
                <a:latin typeface="Times" charset="0"/>
              </a:rPr>
              <a:t>2</a:t>
            </a:r>
            <a:r>
              <a:rPr lang="en-US" altLang="en-US" sz="2600">
                <a:latin typeface="Times" charset="0"/>
              </a:rPr>
              <a:t> roots must have </a:t>
            </a:r>
            <a:r>
              <a:rPr lang="en-US" altLang="en-US" sz="2600" i="1">
                <a:solidFill>
                  <a:schemeClr val="hlink"/>
                </a:solidFill>
                <a:latin typeface="Times" charset="0"/>
              </a:rPr>
              <a:t>imaginary</a:t>
            </a:r>
            <a:r>
              <a:rPr lang="en-US" altLang="en-US" sz="2600">
                <a:latin typeface="Times" charset="0"/>
              </a:rPr>
              <a:t> components.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  <p:bldP spid="2560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914400" y="43548"/>
            <a:ext cx="7313613" cy="868363"/>
          </a:xfrm>
        </p:spPr>
        <p:txBody>
          <a:bodyPr/>
          <a:lstStyle/>
          <a:p>
            <a:pPr eaLnBrk="1" hangingPunct="1"/>
            <a:r>
              <a:rPr lang="en-US" dirty="0"/>
              <a:t>Zeros of Polynomial Functions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0" y="965208"/>
            <a:ext cx="9144000" cy="4056063"/>
          </a:xfrm>
        </p:spPr>
        <p:txBody>
          <a:bodyPr/>
          <a:lstStyle/>
          <a:p>
            <a:pPr eaLnBrk="1" hangingPunct="1"/>
            <a:r>
              <a:rPr lang="en-US" dirty="0"/>
              <a:t>Give the degree of the polynomial, tell how many zeros there are, and find all the zeros</a:t>
            </a:r>
          </a:p>
        </p:txBody>
      </p:sp>
      <p:graphicFrame>
        <p:nvGraphicFramePr>
          <p:cNvPr id="174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177730"/>
              </p:ext>
            </p:extLst>
          </p:nvPr>
        </p:nvGraphicFramePr>
        <p:xfrm>
          <a:off x="170550" y="2057412"/>
          <a:ext cx="2784475" cy="392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2" name="Equation" r:id="rId3" imgW="1143000" imgH="1612900" progId="Equation.DSMT4">
                  <p:embed/>
                </p:oleObj>
              </mc:Choice>
              <mc:Fallback>
                <p:oleObj name="Equation" r:id="rId3" imgW="1143000" imgH="161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550" y="2057412"/>
                        <a:ext cx="2784475" cy="392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51315" y="2047918"/>
            <a:ext cx="63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One zero: x =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35514" y="3200401"/>
            <a:ext cx="6092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= (x – 3)(x – 3)</a:t>
            </a:r>
          </a:p>
          <a:p>
            <a:r>
              <a:rPr lang="en-US" sz="2400" dirty="0"/>
              <a:t>Two zeros with dual multiplicity known as repeated zeros: x = 3 and x =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1944" y="4386216"/>
            <a:ext cx="658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= x(x</a:t>
            </a:r>
            <a:r>
              <a:rPr lang="en-US" sz="2400" baseline="30000" dirty="0"/>
              <a:t>2</a:t>
            </a:r>
            <a:r>
              <a:rPr lang="en-US" sz="2400" dirty="0"/>
              <a:t> + 4) = x(x – 2i)(x + 2i)</a:t>
            </a:r>
          </a:p>
          <a:p>
            <a:r>
              <a:rPr lang="en-US" sz="2400" dirty="0"/>
              <a:t>Three zeros: x = 0, x = 2i and x = -2i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78748" y="5532163"/>
            <a:ext cx="6473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= (x – 1)(x + 1)(x – </a:t>
            </a:r>
            <a:r>
              <a:rPr lang="en-US" sz="2400" dirty="0" err="1"/>
              <a:t>i</a:t>
            </a:r>
            <a:r>
              <a:rPr lang="en-US" sz="2400" dirty="0"/>
              <a:t>)(x + 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</a:p>
          <a:p>
            <a:r>
              <a:rPr lang="en-US" sz="2400" dirty="0"/>
              <a:t>Four zeros: x = 1, x = -1, x = </a:t>
            </a:r>
            <a:r>
              <a:rPr lang="en-US" sz="2400" dirty="0" err="1"/>
              <a:t>i</a:t>
            </a:r>
            <a:r>
              <a:rPr lang="en-US" sz="2400" dirty="0"/>
              <a:t> and x = -</a:t>
            </a:r>
            <a:r>
              <a:rPr lang="en-US" sz="2400" dirty="0" err="1"/>
              <a:t>i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19314" y="2509583"/>
            <a:ext cx="155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degree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9314" y="3704827"/>
            <a:ext cx="155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degree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9314" y="4799535"/>
            <a:ext cx="155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degree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9314" y="6023807"/>
            <a:ext cx="155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degree</a:t>
            </a:r>
          </a:p>
        </p:txBody>
      </p:sp>
    </p:spTree>
    <p:extLst>
      <p:ext uri="{BB962C8B-B14F-4D97-AF65-F5344CB8AC3E}">
        <p14:creationId xmlns:p14="http://schemas.microsoft.com/office/powerpoint/2010/main" val="512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4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859347"/>
              </p:ext>
            </p:extLst>
          </p:nvPr>
        </p:nvGraphicFramePr>
        <p:xfrm>
          <a:off x="123605" y="665389"/>
          <a:ext cx="3784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2" name="Equation" r:id="rId3" imgW="3784320" imgH="444240" progId="Equation.DSMT4">
                  <p:embed/>
                </p:oleObj>
              </mc:Choice>
              <mc:Fallback>
                <p:oleObj name="Equation" r:id="rId3" imgW="378432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05" y="665389"/>
                        <a:ext cx="37846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Text Box 5"/>
          <p:cNvSpPr txBox="1">
            <a:spLocks noChangeArrowheads="1"/>
          </p:cNvSpPr>
          <p:nvPr/>
        </p:nvSpPr>
        <p:spPr bwMode="auto">
          <a:xfrm>
            <a:off x="51029" y="114300"/>
            <a:ext cx="47310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Example:  find ALL the zeros of the function.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19636" y="1300163"/>
            <a:ext cx="396875" cy="493713"/>
            <a:chOff x="2342" y="361"/>
            <a:chExt cx="250" cy="311"/>
          </a:xfrm>
        </p:grpSpPr>
        <p:sp>
          <p:nvSpPr>
            <p:cNvPr id="26650" name="Text Box 9"/>
            <p:cNvSpPr txBox="1">
              <a:spLocks noChangeArrowheads="1"/>
            </p:cNvSpPr>
            <p:nvPr/>
          </p:nvSpPr>
          <p:spPr bwMode="auto">
            <a:xfrm>
              <a:off x="2342" y="361"/>
              <a:ext cx="1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6651" name="Line 10"/>
            <p:cNvSpPr>
              <a:spLocks noChangeShapeType="1"/>
            </p:cNvSpPr>
            <p:nvPr/>
          </p:nvSpPr>
          <p:spPr bwMode="auto">
            <a:xfrm>
              <a:off x="2352" y="672"/>
              <a:ext cx="24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2" name="Line 11"/>
            <p:cNvSpPr>
              <a:spLocks noChangeShapeType="1"/>
            </p:cNvSpPr>
            <p:nvPr/>
          </p:nvSpPr>
          <p:spPr bwMode="auto">
            <a:xfrm flipV="1">
              <a:off x="2592" y="432"/>
              <a:ext cx="0" cy="24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648" name="Line 12"/>
          <p:cNvSpPr>
            <a:spLocks noChangeShapeType="1"/>
          </p:cNvSpPr>
          <p:nvPr/>
        </p:nvSpPr>
        <p:spPr bwMode="auto">
          <a:xfrm>
            <a:off x="665736" y="2339976"/>
            <a:ext cx="3993356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9" name="Line 13"/>
          <p:cNvSpPr>
            <a:spLocks noChangeShapeType="1"/>
          </p:cNvSpPr>
          <p:nvPr/>
        </p:nvSpPr>
        <p:spPr bwMode="auto">
          <a:xfrm>
            <a:off x="4060610" y="2339976"/>
            <a:ext cx="0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3" name="Text Box 14"/>
          <p:cNvSpPr txBox="1">
            <a:spLocks noChangeArrowheads="1"/>
          </p:cNvSpPr>
          <p:nvPr/>
        </p:nvSpPr>
        <p:spPr bwMode="auto">
          <a:xfrm>
            <a:off x="780036" y="13033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6644" name="Text Box 15"/>
          <p:cNvSpPr txBox="1">
            <a:spLocks noChangeArrowheads="1"/>
          </p:cNvSpPr>
          <p:nvPr/>
        </p:nvSpPr>
        <p:spPr bwMode="auto">
          <a:xfrm>
            <a:off x="1411861" y="1303338"/>
            <a:ext cx="384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 0</a:t>
            </a:r>
          </a:p>
        </p:txBody>
      </p:sp>
      <p:sp>
        <p:nvSpPr>
          <p:cNvPr id="26645" name="Text Box 16"/>
          <p:cNvSpPr txBox="1">
            <a:spLocks noChangeArrowheads="1"/>
          </p:cNvSpPr>
          <p:nvPr/>
        </p:nvSpPr>
        <p:spPr bwMode="auto">
          <a:xfrm>
            <a:off x="1946849" y="1304925"/>
            <a:ext cx="52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  1</a:t>
            </a:r>
          </a:p>
        </p:txBody>
      </p:sp>
      <p:sp>
        <p:nvSpPr>
          <p:cNvPr id="26646" name="Text Box 17"/>
          <p:cNvSpPr txBox="1">
            <a:spLocks noChangeArrowheads="1"/>
          </p:cNvSpPr>
          <p:nvPr/>
        </p:nvSpPr>
        <p:spPr bwMode="auto">
          <a:xfrm>
            <a:off x="2816801" y="1318078"/>
            <a:ext cx="311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807024" y="236696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486472" y="1790700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1499174" y="2365375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2022369" y="1790700"/>
            <a:ext cx="3834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 1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2090632" y="2351088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2803872" y="1787525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2814384" y="2395538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3335012" y="1319327"/>
            <a:ext cx="5934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 -12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4058682" y="1320914"/>
            <a:ext cx="4555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  8</a:t>
            </a:r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3580970" y="1793876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3505104" y="2391394"/>
            <a:ext cx="39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-8</a:t>
            </a: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4155184" y="1797670"/>
            <a:ext cx="39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-8</a:t>
            </a: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4155184" y="2420422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0</a:t>
            </a:r>
          </a:p>
        </p:txBody>
      </p:sp>
      <p:grpSp>
        <p:nvGrpSpPr>
          <p:cNvPr id="59" name="Group 8"/>
          <p:cNvGrpSpPr>
            <a:grpSpLocks/>
          </p:cNvGrpSpPr>
          <p:nvPr/>
        </p:nvGrpSpPr>
        <p:grpSpPr bwMode="auto">
          <a:xfrm>
            <a:off x="126326" y="2870201"/>
            <a:ext cx="396875" cy="493713"/>
            <a:chOff x="2342" y="361"/>
            <a:chExt cx="250" cy="311"/>
          </a:xfrm>
        </p:grpSpPr>
        <p:sp>
          <p:nvSpPr>
            <p:cNvPr id="60" name="Text Box 9"/>
            <p:cNvSpPr txBox="1">
              <a:spLocks noChangeArrowheads="1"/>
            </p:cNvSpPr>
            <p:nvPr/>
          </p:nvSpPr>
          <p:spPr bwMode="auto">
            <a:xfrm>
              <a:off x="2342" y="361"/>
              <a:ext cx="1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61" name="Line 10"/>
            <p:cNvSpPr>
              <a:spLocks noChangeShapeType="1"/>
            </p:cNvSpPr>
            <p:nvPr/>
          </p:nvSpPr>
          <p:spPr bwMode="auto">
            <a:xfrm>
              <a:off x="2352" y="672"/>
              <a:ext cx="24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11"/>
            <p:cNvSpPr>
              <a:spLocks noChangeShapeType="1"/>
            </p:cNvSpPr>
            <p:nvPr/>
          </p:nvSpPr>
          <p:spPr bwMode="auto">
            <a:xfrm flipV="1">
              <a:off x="2592" y="432"/>
              <a:ext cx="0" cy="24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3" name="Text Box 18"/>
          <p:cNvSpPr txBox="1">
            <a:spLocks noChangeArrowheads="1"/>
          </p:cNvSpPr>
          <p:nvPr/>
        </p:nvSpPr>
        <p:spPr bwMode="auto">
          <a:xfrm>
            <a:off x="768733" y="307102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4" name="Text Box 20"/>
          <p:cNvSpPr txBox="1">
            <a:spLocks noChangeArrowheads="1"/>
          </p:cNvSpPr>
          <p:nvPr/>
        </p:nvSpPr>
        <p:spPr bwMode="auto">
          <a:xfrm>
            <a:off x="1460883" y="3069432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5" name="Text Box 22"/>
          <p:cNvSpPr txBox="1">
            <a:spLocks noChangeArrowheads="1"/>
          </p:cNvSpPr>
          <p:nvPr/>
        </p:nvSpPr>
        <p:spPr bwMode="auto">
          <a:xfrm>
            <a:off x="2052341" y="3055145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6" name="Text Box 24"/>
          <p:cNvSpPr txBox="1">
            <a:spLocks noChangeArrowheads="1"/>
          </p:cNvSpPr>
          <p:nvPr/>
        </p:nvSpPr>
        <p:spPr bwMode="auto">
          <a:xfrm>
            <a:off x="2776093" y="3099595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7" name="Text Box 24"/>
          <p:cNvSpPr txBox="1">
            <a:spLocks noChangeArrowheads="1"/>
          </p:cNvSpPr>
          <p:nvPr/>
        </p:nvSpPr>
        <p:spPr bwMode="auto">
          <a:xfrm>
            <a:off x="3466813" y="3095451"/>
            <a:ext cx="39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-8</a:t>
            </a:r>
          </a:p>
        </p:txBody>
      </p:sp>
      <p:sp>
        <p:nvSpPr>
          <p:cNvPr id="68" name="Line 12"/>
          <p:cNvSpPr>
            <a:spLocks noChangeShapeType="1"/>
          </p:cNvSpPr>
          <p:nvPr/>
        </p:nvSpPr>
        <p:spPr bwMode="auto">
          <a:xfrm>
            <a:off x="665736" y="3929291"/>
            <a:ext cx="33948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13"/>
          <p:cNvSpPr>
            <a:spLocks noChangeShapeType="1"/>
          </p:cNvSpPr>
          <p:nvPr/>
        </p:nvSpPr>
        <p:spPr bwMode="auto">
          <a:xfrm>
            <a:off x="3456160" y="3929291"/>
            <a:ext cx="0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796512" y="4107557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1" name="Text Box 19"/>
          <p:cNvSpPr txBox="1">
            <a:spLocks noChangeArrowheads="1"/>
          </p:cNvSpPr>
          <p:nvPr/>
        </p:nvSpPr>
        <p:spPr bwMode="auto">
          <a:xfrm>
            <a:off x="1475960" y="3531294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2" name="Text Box 20"/>
          <p:cNvSpPr txBox="1">
            <a:spLocks noChangeArrowheads="1"/>
          </p:cNvSpPr>
          <p:nvPr/>
        </p:nvSpPr>
        <p:spPr bwMode="auto">
          <a:xfrm>
            <a:off x="1488662" y="4105969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3" name="Text Box 21"/>
          <p:cNvSpPr txBox="1">
            <a:spLocks noChangeArrowheads="1"/>
          </p:cNvSpPr>
          <p:nvPr/>
        </p:nvSpPr>
        <p:spPr bwMode="auto">
          <a:xfrm>
            <a:off x="2011857" y="3531294"/>
            <a:ext cx="3834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 2</a:t>
            </a:r>
          </a:p>
        </p:txBody>
      </p:sp>
      <p:sp>
        <p:nvSpPr>
          <p:cNvPr id="74" name="Text Box 22"/>
          <p:cNvSpPr txBox="1">
            <a:spLocks noChangeArrowheads="1"/>
          </p:cNvSpPr>
          <p:nvPr/>
        </p:nvSpPr>
        <p:spPr bwMode="auto">
          <a:xfrm>
            <a:off x="2080120" y="4091682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5" name="Text Box 23"/>
          <p:cNvSpPr txBox="1">
            <a:spLocks noChangeArrowheads="1"/>
          </p:cNvSpPr>
          <p:nvPr/>
        </p:nvSpPr>
        <p:spPr bwMode="auto">
          <a:xfrm>
            <a:off x="2793360" y="3528119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6" name="Text Box 24"/>
          <p:cNvSpPr txBox="1">
            <a:spLocks noChangeArrowheads="1"/>
          </p:cNvSpPr>
          <p:nvPr/>
        </p:nvSpPr>
        <p:spPr bwMode="auto">
          <a:xfrm>
            <a:off x="2803872" y="4136132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3570458" y="3534470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78" name="Text Box 24"/>
          <p:cNvSpPr txBox="1">
            <a:spLocks noChangeArrowheads="1"/>
          </p:cNvSpPr>
          <p:nvPr/>
        </p:nvSpPr>
        <p:spPr bwMode="auto">
          <a:xfrm>
            <a:off x="3494592" y="4131988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0</a:t>
            </a:r>
          </a:p>
        </p:txBody>
      </p:sp>
      <p:grpSp>
        <p:nvGrpSpPr>
          <p:cNvPr id="79" name="Group 8"/>
          <p:cNvGrpSpPr>
            <a:grpSpLocks/>
          </p:cNvGrpSpPr>
          <p:nvPr/>
        </p:nvGrpSpPr>
        <p:grpSpPr bwMode="auto">
          <a:xfrm>
            <a:off x="158737" y="4822372"/>
            <a:ext cx="396875" cy="493713"/>
            <a:chOff x="2342" y="361"/>
            <a:chExt cx="250" cy="311"/>
          </a:xfrm>
        </p:grpSpPr>
        <p:sp>
          <p:nvSpPr>
            <p:cNvPr id="80" name="Text Box 9"/>
            <p:cNvSpPr txBox="1">
              <a:spLocks noChangeArrowheads="1"/>
            </p:cNvSpPr>
            <p:nvPr/>
          </p:nvSpPr>
          <p:spPr bwMode="auto">
            <a:xfrm>
              <a:off x="2342" y="361"/>
              <a:ext cx="24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-2</a:t>
              </a:r>
            </a:p>
          </p:txBody>
        </p:sp>
        <p:sp>
          <p:nvSpPr>
            <p:cNvPr id="81" name="Line 10"/>
            <p:cNvSpPr>
              <a:spLocks noChangeShapeType="1"/>
            </p:cNvSpPr>
            <p:nvPr/>
          </p:nvSpPr>
          <p:spPr bwMode="auto">
            <a:xfrm>
              <a:off x="2352" y="672"/>
              <a:ext cx="24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11"/>
            <p:cNvSpPr>
              <a:spLocks noChangeShapeType="1"/>
            </p:cNvSpPr>
            <p:nvPr/>
          </p:nvSpPr>
          <p:spPr bwMode="auto">
            <a:xfrm flipV="1">
              <a:off x="2592" y="432"/>
              <a:ext cx="0" cy="24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3" name="Text Box 18"/>
          <p:cNvSpPr txBox="1">
            <a:spLocks noChangeArrowheads="1"/>
          </p:cNvSpPr>
          <p:nvPr/>
        </p:nvSpPr>
        <p:spPr bwMode="auto">
          <a:xfrm>
            <a:off x="801144" y="5023191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4" name="Text Box 20"/>
          <p:cNvSpPr txBox="1">
            <a:spLocks noChangeArrowheads="1"/>
          </p:cNvSpPr>
          <p:nvPr/>
        </p:nvSpPr>
        <p:spPr bwMode="auto">
          <a:xfrm>
            <a:off x="1493294" y="5021603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5" name="Text Box 22"/>
          <p:cNvSpPr txBox="1">
            <a:spLocks noChangeArrowheads="1"/>
          </p:cNvSpPr>
          <p:nvPr/>
        </p:nvSpPr>
        <p:spPr bwMode="auto">
          <a:xfrm>
            <a:off x="2084752" y="5007316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86" name="Text Box 24"/>
          <p:cNvSpPr txBox="1">
            <a:spLocks noChangeArrowheads="1"/>
          </p:cNvSpPr>
          <p:nvPr/>
        </p:nvSpPr>
        <p:spPr bwMode="auto">
          <a:xfrm>
            <a:off x="2808504" y="5051766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88" name="Line 12"/>
          <p:cNvSpPr>
            <a:spLocks noChangeShapeType="1"/>
          </p:cNvSpPr>
          <p:nvPr/>
        </p:nvSpPr>
        <p:spPr bwMode="auto">
          <a:xfrm>
            <a:off x="698147" y="5881462"/>
            <a:ext cx="26368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13"/>
          <p:cNvSpPr>
            <a:spLocks noChangeShapeType="1"/>
          </p:cNvSpPr>
          <p:nvPr/>
        </p:nvSpPr>
        <p:spPr bwMode="auto">
          <a:xfrm>
            <a:off x="2743823" y="5881462"/>
            <a:ext cx="0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Text Box 18"/>
          <p:cNvSpPr txBox="1">
            <a:spLocks noChangeArrowheads="1"/>
          </p:cNvSpPr>
          <p:nvPr/>
        </p:nvSpPr>
        <p:spPr bwMode="auto">
          <a:xfrm>
            <a:off x="828923" y="605972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1" name="Text Box 19"/>
          <p:cNvSpPr txBox="1">
            <a:spLocks noChangeArrowheads="1"/>
          </p:cNvSpPr>
          <p:nvPr/>
        </p:nvSpPr>
        <p:spPr bwMode="auto">
          <a:xfrm>
            <a:off x="1392259" y="5483465"/>
            <a:ext cx="39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92" name="Text Box 20"/>
          <p:cNvSpPr txBox="1">
            <a:spLocks noChangeArrowheads="1"/>
          </p:cNvSpPr>
          <p:nvPr/>
        </p:nvSpPr>
        <p:spPr bwMode="auto">
          <a:xfrm>
            <a:off x="1521073" y="6058140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93" name="Text Box 21"/>
          <p:cNvSpPr txBox="1">
            <a:spLocks noChangeArrowheads="1"/>
          </p:cNvSpPr>
          <p:nvPr/>
        </p:nvSpPr>
        <p:spPr bwMode="auto">
          <a:xfrm>
            <a:off x="2044268" y="5483465"/>
            <a:ext cx="3834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 0</a:t>
            </a:r>
          </a:p>
        </p:txBody>
      </p:sp>
      <p:sp>
        <p:nvSpPr>
          <p:cNvPr id="94" name="Text Box 22"/>
          <p:cNvSpPr txBox="1">
            <a:spLocks noChangeArrowheads="1"/>
          </p:cNvSpPr>
          <p:nvPr/>
        </p:nvSpPr>
        <p:spPr bwMode="auto">
          <a:xfrm>
            <a:off x="2112531" y="6043853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95" name="Text Box 23"/>
          <p:cNvSpPr txBox="1">
            <a:spLocks noChangeArrowheads="1"/>
          </p:cNvSpPr>
          <p:nvPr/>
        </p:nvSpPr>
        <p:spPr bwMode="auto">
          <a:xfrm>
            <a:off x="2738687" y="5480290"/>
            <a:ext cx="39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-8</a:t>
            </a:r>
          </a:p>
        </p:txBody>
      </p:sp>
      <p:sp>
        <p:nvSpPr>
          <p:cNvPr id="96" name="Text Box 24"/>
          <p:cNvSpPr txBox="1">
            <a:spLocks noChangeArrowheads="1"/>
          </p:cNvSpPr>
          <p:nvPr/>
        </p:nvSpPr>
        <p:spPr bwMode="auto">
          <a:xfrm>
            <a:off x="2836283" y="6088303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0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320389"/>
              </p:ext>
            </p:extLst>
          </p:nvPr>
        </p:nvGraphicFramePr>
        <p:xfrm>
          <a:off x="4572006" y="3099595"/>
          <a:ext cx="4267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3" name="Equation" r:id="rId5" imgW="4267080" imgH="444240" progId="Equation.DSMT4">
                  <p:embed/>
                </p:oleObj>
              </mc:Choice>
              <mc:Fallback>
                <p:oleObj name="Equation" r:id="rId5" imgW="4267080" imgH="444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6" y="3099595"/>
                        <a:ext cx="42672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7228114" y="3468927"/>
            <a:ext cx="1074058" cy="663061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178395"/>
              </p:ext>
            </p:extLst>
          </p:nvPr>
        </p:nvGraphicFramePr>
        <p:xfrm>
          <a:off x="5082721" y="4028622"/>
          <a:ext cx="2590800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4" name="Equation" r:id="rId7" imgW="2590560" imgH="1587240" progId="Equation.DSMT4">
                  <p:embed/>
                </p:oleObj>
              </mc:Choice>
              <mc:Fallback>
                <p:oleObj name="Equation" r:id="rId7" imgW="2590560" imgH="1587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2721" y="4028622"/>
                        <a:ext cx="2590800" cy="158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706446"/>
              </p:ext>
            </p:extLst>
          </p:nvPr>
        </p:nvGraphicFramePr>
        <p:xfrm>
          <a:off x="3861473" y="5856528"/>
          <a:ext cx="5054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5" name="Equation" r:id="rId9" imgW="5054400" imgH="431640" progId="Equation.DSMT4">
                  <p:embed/>
                </p:oleObj>
              </mc:Choice>
              <mc:Fallback>
                <p:oleObj name="Equation" r:id="rId9" imgW="505440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1473" y="5856528"/>
                        <a:ext cx="5054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812151"/>
              </p:ext>
            </p:extLst>
          </p:nvPr>
        </p:nvGraphicFramePr>
        <p:xfrm>
          <a:off x="4466488" y="686254"/>
          <a:ext cx="1612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6" name="Equation" r:id="rId11" imgW="1612800" imgH="330120" progId="Equation.DSMT4">
                  <p:embed/>
                </p:oleObj>
              </mc:Choice>
              <mc:Fallback>
                <p:oleObj name="Equation" r:id="rId11" imgW="1612800" imgH="3301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6488" y="686254"/>
                        <a:ext cx="16129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240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8" grpId="0" animBg="1"/>
      <p:bldP spid="26649" grpId="0" animBg="1"/>
      <p:bldP spid="26643" grpId="0"/>
      <p:bldP spid="26644" grpId="0"/>
      <p:bldP spid="26645" grpId="0"/>
      <p:bldP spid="26646" grpId="0"/>
      <p:bldP spid="14354" grpId="0" autoUpdateAnimBg="0"/>
      <p:bldP spid="14355" grpId="0" autoUpdateAnimBg="0"/>
      <p:bldP spid="14356" grpId="0" autoUpdateAnimBg="0"/>
      <p:bldP spid="14357" grpId="0" autoUpdateAnimBg="0"/>
      <p:bldP spid="14358" grpId="0" autoUpdateAnimBg="0"/>
      <p:bldP spid="14359" grpId="0" autoUpdateAnimBg="0"/>
      <p:bldP spid="14360" grpId="0" autoUpdateAnimBg="0"/>
      <p:bldP spid="29" grpId="0"/>
      <p:bldP spid="30" grpId="0"/>
      <p:bldP spid="32" grpId="0" autoUpdateAnimBg="0"/>
      <p:bldP spid="33" grpId="0" autoUpdateAnimBg="0"/>
      <p:bldP spid="34" grpId="0" autoUpdateAnimBg="0"/>
      <p:bldP spid="35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nimBg="1"/>
      <p:bldP spid="69" grpId="0" animBg="1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8" grpId="0" animBg="1"/>
      <p:bldP spid="89" grpId="0" animBg="1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5798" y="581025"/>
            <a:ext cx="7793037" cy="866775"/>
          </a:xfrm>
        </p:spPr>
        <p:txBody>
          <a:bodyPr/>
          <a:lstStyle/>
          <a:p>
            <a:r>
              <a:rPr lang="en-US" altLang="en-US" sz="3600" b="1" dirty="0">
                <a:solidFill>
                  <a:srgbClr val="00B0F0"/>
                </a:solidFill>
              </a:rPr>
              <a:t>Complex Conjugates Theorem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985838" y="1895475"/>
            <a:ext cx="777081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" charset="0"/>
              </a:rPr>
              <a:t>Roots/Zeros that are not </a:t>
            </a:r>
            <a:r>
              <a:rPr lang="en-US" altLang="en-US" sz="2800" i="1">
                <a:latin typeface="Times" charset="0"/>
              </a:rPr>
              <a:t>Real</a:t>
            </a:r>
            <a:r>
              <a:rPr lang="en-US" altLang="en-US" sz="2800">
                <a:latin typeface="Times" charset="0"/>
              </a:rPr>
              <a:t> are </a:t>
            </a:r>
            <a:r>
              <a:rPr lang="en-US" altLang="en-US" sz="2800" i="1">
                <a:latin typeface="Times" charset="0"/>
              </a:rPr>
              <a:t>Complex</a:t>
            </a:r>
            <a:r>
              <a:rPr lang="en-US" altLang="en-US" sz="2800">
                <a:latin typeface="Times" charset="0"/>
              </a:rPr>
              <a:t> with an </a:t>
            </a:r>
            <a:r>
              <a:rPr lang="en-US" altLang="en-US" sz="2800" i="1">
                <a:latin typeface="Times" charset="0"/>
              </a:rPr>
              <a:t>Imaginary</a:t>
            </a:r>
            <a:r>
              <a:rPr lang="en-US" altLang="en-US" sz="2800">
                <a:latin typeface="Times" charset="0"/>
              </a:rPr>
              <a:t> component.  Complex roots with Imaginary components always exist in </a:t>
            </a:r>
            <a:r>
              <a:rPr lang="en-US" altLang="en-US" sz="2800" i="1" u="sng">
                <a:latin typeface="Times" charset="0"/>
              </a:rPr>
              <a:t>Conjugate Pairs</a:t>
            </a:r>
            <a:r>
              <a:rPr lang="en-US" altLang="en-US" sz="2800">
                <a:latin typeface="Times" charset="0"/>
              </a:rPr>
              <a:t>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025525" y="4094163"/>
            <a:ext cx="777081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" charset="0"/>
              </a:rPr>
              <a:t>If </a:t>
            </a:r>
            <a:r>
              <a:rPr lang="en-US" altLang="en-US" sz="2800" b="1" i="1">
                <a:solidFill>
                  <a:schemeClr val="hlink"/>
                </a:solidFill>
                <a:latin typeface="Times" charset="0"/>
              </a:rPr>
              <a:t>a + bi</a:t>
            </a:r>
            <a:r>
              <a:rPr lang="en-US" altLang="en-US" sz="2800">
                <a:latin typeface="Times" charset="0"/>
              </a:rPr>
              <a:t>  (</a:t>
            </a:r>
            <a:r>
              <a:rPr lang="en-US" altLang="en-US" sz="2800" i="1">
                <a:latin typeface="Times" charset="0"/>
              </a:rPr>
              <a:t>b</a:t>
            </a:r>
            <a:r>
              <a:rPr lang="en-US" altLang="en-US" sz="2800">
                <a:latin typeface="Times" charset="0"/>
              </a:rPr>
              <a:t> ≠ 0) is a zero of a polynomial function, then its </a:t>
            </a:r>
            <a:r>
              <a:rPr lang="en-US" altLang="en-US" sz="2800" u="sng">
                <a:latin typeface="Times" charset="0"/>
              </a:rPr>
              <a:t>Conjugate</a:t>
            </a:r>
            <a:r>
              <a:rPr lang="en-US" altLang="en-US" sz="2800">
                <a:latin typeface="Times" charset="0"/>
              </a:rPr>
              <a:t>, </a:t>
            </a:r>
            <a:r>
              <a:rPr lang="en-US" altLang="en-US" sz="2800" b="1" i="1">
                <a:solidFill>
                  <a:schemeClr val="hlink"/>
                </a:solidFill>
                <a:latin typeface="Times" charset="0"/>
              </a:rPr>
              <a:t>a - bi</a:t>
            </a:r>
            <a:r>
              <a:rPr lang="en-US" altLang="en-US" sz="2800" i="1">
                <a:latin typeface="Times" charset="0"/>
              </a:rPr>
              <a:t>,</a:t>
            </a:r>
            <a:r>
              <a:rPr lang="en-US" altLang="en-US" sz="2800">
                <a:latin typeface="Times" charset="0"/>
              </a:rPr>
              <a:t> is also a zero of the function.</a:t>
            </a:r>
          </a:p>
        </p:txBody>
      </p:sp>
    </p:spTree>
    <p:extLst>
      <p:ext uri="{BB962C8B-B14F-4D97-AF65-F5344CB8AC3E}">
        <p14:creationId xmlns:p14="http://schemas.microsoft.com/office/powerpoint/2010/main" val="284495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/>
    </p:bldLst>
  </p:timing>
</p:sld>
</file>

<file path=ppt/theme/_rels/them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897</TotalTime>
  <Words>1148</Words>
  <Application>Microsoft Office PowerPoint</Application>
  <PresentationFormat>On-screen Show (4:3)</PresentationFormat>
  <Paragraphs>157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3" baseType="lpstr">
      <vt:lpstr>Arial</vt:lpstr>
      <vt:lpstr>Arial Black</vt:lpstr>
      <vt:lpstr>Calibri</vt:lpstr>
      <vt:lpstr>Cambria Math</vt:lpstr>
      <vt:lpstr>Goudy Old Style</vt:lpstr>
      <vt:lpstr>Impact</vt:lpstr>
      <vt:lpstr>Rockwell</vt:lpstr>
      <vt:lpstr>Tahoma</vt:lpstr>
      <vt:lpstr>Times</vt:lpstr>
      <vt:lpstr>Times New Roman</vt:lpstr>
      <vt:lpstr>Verdana</vt:lpstr>
      <vt:lpstr>Wingdings</vt:lpstr>
      <vt:lpstr>Blends</vt:lpstr>
      <vt:lpstr>Inkwell</vt:lpstr>
      <vt:lpstr>Default Design</vt:lpstr>
      <vt:lpstr>Globe</vt:lpstr>
      <vt:lpstr>Equation</vt:lpstr>
      <vt:lpstr>PowerPoint Presentation</vt:lpstr>
      <vt:lpstr>PowerPoint Presentation</vt:lpstr>
      <vt:lpstr>Imaginary &amp; Complex Numbers </vt:lpstr>
      <vt:lpstr>The Fundamental Theorem Of Algebra</vt:lpstr>
      <vt:lpstr>PowerPoint Presentation</vt:lpstr>
      <vt:lpstr>Real/Imaginary Roots</vt:lpstr>
      <vt:lpstr>Zeros of Polynomial Functions</vt:lpstr>
      <vt:lpstr>PowerPoint Presentation</vt:lpstr>
      <vt:lpstr>Complex Conjugates Theorem</vt:lpstr>
      <vt:lpstr>Finding a Polynomial with Given Zeros: Write a polynomial function of least degree that has real coefficients, that has 1, 1, and 3i as zeros.</vt:lpstr>
      <vt:lpstr>Factors of a Polynomial with Real Coefficients</vt:lpstr>
      <vt:lpstr>PowerPoint Presentation</vt:lpstr>
      <vt:lpstr>PowerPoint Presentation</vt:lpstr>
      <vt:lpstr>Find Roots/Zeros of a Polynomial</vt:lpstr>
      <vt:lpstr>PowerPoint Presentation</vt:lpstr>
      <vt:lpstr>PowerPoint Presentation</vt:lpstr>
    </vt:vector>
  </TitlesOfParts>
  <Company>Henrico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Roots &amp; Zeros of Polynomials</dc:title>
  <dc:creator>HCPS</dc:creator>
  <cp:lastModifiedBy>Kurutz, Jeremy</cp:lastModifiedBy>
  <cp:revision>50</cp:revision>
  <dcterms:created xsi:type="dcterms:W3CDTF">2002-07-10T14:58:39Z</dcterms:created>
  <dcterms:modified xsi:type="dcterms:W3CDTF">2020-01-09T14:04:05Z</dcterms:modified>
</cp:coreProperties>
</file>