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sldIdLst>
    <p:sldId id="279" r:id="rId4"/>
    <p:sldId id="256" r:id="rId5"/>
    <p:sldId id="257" r:id="rId6"/>
    <p:sldId id="283" r:id="rId7"/>
    <p:sldId id="284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9" r:id="rId17"/>
    <p:sldId id="295" r:id="rId18"/>
    <p:sldId id="296" r:id="rId19"/>
    <p:sldId id="300" r:id="rId20"/>
    <p:sldId id="297" r:id="rId21"/>
    <p:sldId id="298" r:id="rId22"/>
    <p:sldId id="301" r:id="rId23"/>
    <p:sldId id="282" r:id="rId24"/>
    <p:sldId id="271" r:id="rId25"/>
    <p:sldId id="272" r:id="rId26"/>
    <p:sldId id="278" r:id="rId27"/>
    <p:sldId id="275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438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image" Target="../media/image60.wmf"/><Relationship Id="rId3" Type="http://schemas.openxmlformats.org/officeDocument/2006/relationships/image" Target="../media/image50.wmf"/><Relationship Id="rId7" Type="http://schemas.openxmlformats.org/officeDocument/2006/relationships/image" Target="../media/image54.wmf"/><Relationship Id="rId12" Type="http://schemas.openxmlformats.org/officeDocument/2006/relationships/image" Target="../media/image59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3.wmf"/><Relationship Id="rId11" Type="http://schemas.openxmlformats.org/officeDocument/2006/relationships/image" Target="../media/image58.wmf"/><Relationship Id="rId5" Type="http://schemas.openxmlformats.org/officeDocument/2006/relationships/image" Target="../media/image52.wmf"/><Relationship Id="rId10" Type="http://schemas.openxmlformats.org/officeDocument/2006/relationships/image" Target="../media/image57.wmf"/><Relationship Id="rId4" Type="http://schemas.openxmlformats.org/officeDocument/2006/relationships/image" Target="../media/image51.wmf"/><Relationship Id="rId9" Type="http://schemas.openxmlformats.org/officeDocument/2006/relationships/image" Target="../media/image56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13" Type="http://schemas.openxmlformats.org/officeDocument/2006/relationships/image" Target="../media/image72.wmf"/><Relationship Id="rId18" Type="http://schemas.openxmlformats.org/officeDocument/2006/relationships/image" Target="../media/image77.wmf"/><Relationship Id="rId3" Type="http://schemas.openxmlformats.org/officeDocument/2006/relationships/image" Target="../media/image62.wmf"/><Relationship Id="rId21" Type="http://schemas.openxmlformats.org/officeDocument/2006/relationships/image" Target="../media/image80.wmf"/><Relationship Id="rId7" Type="http://schemas.openxmlformats.org/officeDocument/2006/relationships/image" Target="../media/image66.wmf"/><Relationship Id="rId12" Type="http://schemas.openxmlformats.org/officeDocument/2006/relationships/image" Target="../media/image71.wmf"/><Relationship Id="rId17" Type="http://schemas.openxmlformats.org/officeDocument/2006/relationships/image" Target="../media/image76.wmf"/><Relationship Id="rId2" Type="http://schemas.openxmlformats.org/officeDocument/2006/relationships/image" Target="../media/image61.wmf"/><Relationship Id="rId16" Type="http://schemas.openxmlformats.org/officeDocument/2006/relationships/image" Target="../media/image75.wmf"/><Relationship Id="rId20" Type="http://schemas.openxmlformats.org/officeDocument/2006/relationships/image" Target="../media/image79.wmf"/><Relationship Id="rId1" Type="http://schemas.openxmlformats.org/officeDocument/2006/relationships/image" Target="../media/image48.wmf"/><Relationship Id="rId6" Type="http://schemas.openxmlformats.org/officeDocument/2006/relationships/image" Target="../media/image65.wmf"/><Relationship Id="rId11" Type="http://schemas.openxmlformats.org/officeDocument/2006/relationships/image" Target="../media/image70.wmf"/><Relationship Id="rId5" Type="http://schemas.openxmlformats.org/officeDocument/2006/relationships/image" Target="../media/image64.wmf"/><Relationship Id="rId15" Type="http://schemas.openxmlformats.org/officeDocument/2006/relationships/image" Target="../media/image74.wmf"/><Relationship Id="rId10" Type="http://schemas.openxmlformats.org/officeDocument/2006/relationships/image" Target="../media/image69.wmf"/><Relationship Id="rId19" Type="http://schemas.openxmlformats.org/officeDocument/2006/relationships/image" Target="../media/image78.wmf"/><Relationship Id="rId4" Type="http://schemas.openxmlformats.org/officeDocument/2006/relationships/image" Target="../media/image63.wmf"/><Relationship Id="rId9" Type="http://schemas.openxmlformats.org/officeDocument/2006/relationships/image" Target="../media/image68.wmf"/><Relationship Id="rId14" Type="http://schemas.openxmlformats.org/officeDocument/2006/relationships/image" Target="../media/image7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6" Type="http://schemas.openxmlformats.org/officeDocument/2006/relationships/image" Target="../media/image90.wmf"/><Relationship Id="rId5" Type="http://schemas.openxmlformats.org/officeDocument/2006/relationships/image" Target="../media/image89.wmf"/><Relationship Id="rId4" Type="http://schemas.openxmlformats.org/officeDocument/2006/relationships/image" Target="../media/image88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3" Type="http://schemas.openxmlformats.org/officeDocument/2006/relationships/image" Target="../media/image92.wmf"/><Relationship Id="rId7" Type="http://schemas.openxmlformats.org/officeDocument/2006/relationships/image" Target="../media/image95.wmf"/><Relationship Id="rId2" Type="http://schemas.openxmlformats.org/officeDocument/2006/relationships/image" Target="../media/image91.wmf"/><Relationship Id="rId1" Type="http://schemas.openxmlformats.org/officeDocument/2006/relationships/image" Target="../media/image85.wmf"/><Relationship Id="rId6" Type="http://schemas.openxmlformats.org/officeDocument/2006/relationships/image" Target="../media/image94.wmf"/><Relationship Id="rId5" Type="http://schemas.openxmlformats.org/officeDocument/2006/relationships/image" Target="../media/image93.wmf"/><Relationship Id="rId4" Type="http://schemas.openxmlformats.org/officeDocument/2006/relationships/image" Target="../media/image90.wmf"/><Relationship Id="rId9" Type="http://schemas.openxmlformats.org/officeDocument/2006/relationships/image" Target="../media/image97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11" Type="http://schemas.openxmlformats.org/officeDocument/2006/relationships/image" Target="../media/image26.wmf"/><Relationship Id="rId5" Type="http://schemas.openxmlformats.org/officeDocument/2006/relationships/image" Target="../media/image20.wmf"/><Relationship Id="rId10" Type="http://schemas.openxmlformats.org/officeDocument/2006/relationships/image" Target="../media/image25.wmf"/><Relationship Id="rId4" Type="http://schemas.openxmlformats.org/officeDocument/2006/relationships/image" Target="../media/image19.wmf"/><Relationship Id="rId9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EB89A-27BF-4C70-93DB-3053A5C060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9332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27CA1-41A5-4A4B-BE74-37894B8BB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1391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A544F-6414-49EA-93E4-54BE032AF7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5963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B5B4B-75F8-48F5-ACA0-D6D2D73D01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4957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76DA4-59DD-41DB-8F49-C43ECF460D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7765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0363E-80AF-450F-8672-7FAFE79F03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8634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A0852-9F74-4879-BF7F-144E835A1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5621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868F7-0E8F-4A0F-B776-790FA9B4A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3872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83CA9-FFDF-4C68-8F56-47EC930A18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95956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21BC5-FC5C-475A-9866-BBC35A82AC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51260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74038-1C45-4F6B-9BB6-1FC3210563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9465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BE014-0868-4977-893D-7F833CD3DD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77028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7BD97-0CE1-46DD-AFD8-8B17D6E8A8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21736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E2AE3-7292-485D-BBD6-F42604C9AB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72969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9DC9A-6F02-4980-AD29-7FEC728E7D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00200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339 h 1906"/>
                <a:gd name="T4" fmla="*/ 5830 w 5740"/>
                <a:gd name="T5" fmla="*/ 1339 h 1906"/>
                <a:gd name="T6" fmla="*/ 583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80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380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74D34-3CF1-4635-B3CE-7B38D9025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3031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B3782-5535-4C64-9893-5CC94976E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79380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D01D7-2728-44BC-BE3D-5589B1AD9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62614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F9D65-BA9E-411D-9D73-43E4001CE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7418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55505-1673-4739-9AFD-6C09B4AE4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76005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2BB79-8AA1-45D1-8FAB-76028972C5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46244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CA2DC-58C7-481C-ACAA-1024804B6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1537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F8FF7-C574-4D51-8806-0BD92D2A45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06488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F097B-148F-4972-979B-C97294D2A5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95572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89872-F974-4BAF-9341-1B80EF116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45109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47CB8-D0AA-451C-87EC-2247212AE2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04678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57D71-BB52-4E67-881E-F00BD2DA63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2915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000D4-A936-4437-A270-6FF3D77BD5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1223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3EEAE-8732-4CFB-9BE9-66E6AC3D0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9092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1EC62-DEA4-4E26-9BAA-E18C09D37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3162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D89B6-5A63-44FA-917D-1A73A85D59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4371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BA8F8-F1E4-4213-821B-583A13BDCB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4601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82887-1061-4B01-BD94-5EE988932C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498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BF10C57-FF88-4355-848F-F3477E73E4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35B41C06-9A74-49A5-86C3-CFF9A77D6B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E4A960E-BE81-4CB6-B57C-BF505BF300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307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080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277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77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77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86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7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3277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339 h 1906"/>
                <a:gd name="T4" fmla="*/ 5830 w 5740"/>
                <a:gd name="T5" fmla="*/ 1339 h 1906"/>
                <a:gd name="T6" fmla="*/ 583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8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278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5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oleObject" Target="../embeddings/oleObject23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7.bin"/><Relationship Id="rId12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6.bin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5.bin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4.bin"/><Relationship Id="rId9" Type="http://schemas.openxmlformats.org/officeDocument/2006/relationships/oleObject" Target="../embeddings/oleObject19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7.bin"/><Relationship Id="rId5" Type="http://schemas.openxmlformats.org/officeDocument/2006/relationships/oleObject" Target="../embeddings/oleObject36.bin"/><Relationship Id="rId4" Type="http://schemas.openxmlformats.org/officeDocument/2006/relationships/oleObject" Target="../embeddings/oleObject35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1.bin"/><Relationship Id="rId5" Type="http://schemas.openxmlformats.org/officeDocument/2006/relationships/oleObject" Target="../embeddings/oleObject40.bin"/><Relationship Id="rId4" Type="http://schemas.openxmlformats.org/officeDocument/2006/relationships/oleObject" Target="../embeddings/oleObject39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oleObject" Target="../embeddings/oleObject54.bin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8.bin"/><Relationship Id="rId12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7.bin"/><Relationship Id="rId11" Type="http://schemas.openxmlformats.org/officeDocument/2006/relationships/oleObject" Target="../embeddings/oleObject52.bin"/><Relationship Id="rId5" Type="http://schemas.openxmlformats.org/officeDocument/2006/relationships/oleObject" Target="../embeddings/oleObject46.bin"/><Relationship Id="rId15" Type="http://schemas.openxmlformats.org/officeDocument/2006/relationships/oleObject" Target="../embeddings/oleObject56.bin"/><Relationship Id="rId10" Type="http://schemas.openxmlformats.org/officeDocument/2006/relationships/oleObject" Target="../embeddings/oleObject51.bin"/><Relationship Id="rId4" Type="http://schemas.openxmlformats.org/officeDocument/2006/relationships/oleObject" Target="../embeddings/oleObject45.bin"/><Relationship Id="rId9" Type="http://schemas.openxmlformats.org/officeDocument/2006/relationships/oleObject" Target="../embeddings/oleObject50.bin"/><Relationship Id="rId14" Type="http://schemas.openxmlformats.org/officeDocument/2006/relationships/oleObject" Target="../embeddings/oleObject5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13" Type="http://schemas.openxmlformats.org/officeDocument/2006/relationships/oleObject" Target="../embeddings/oleObject67.bin"/><Relationship Id="rId18" Type="http://schemas.openxmlformats.org/officeDocument/2006/relationships/oleObject" Target="../embeddings/oleObject72.bin"/><Relationship Id="rId3" Type="http://schemas.openxmlformats.org/officeDocument/2006/relationships/oleObject" Target="../embeddings/oleObject57.bin"/><Relationship Id="rId21" Type="http://schemas.openxmlformats.org/officeDocument/2006/relationships/oleObject" Target="../embeddings/oleObject75.bin"/><Relationship Id="rId7" Type="http://schemas.openxmlformats.org/officeDocument/2006/relationships/oleObject" Target="../embeddings/oleObject61.bin"/><Relationship Id="rId12" Type="http://schemas.openxmlformats.org/officeDocument/2006/relationships/oleObject" Target="../embeddings/oleObject66.bin"/><Relationship Id="rId17" Type="http://schemas.openxmlformats.org/officeDocument/2006/relationships/oleObject" Target="../embeddings/oleObject71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0.bin"/><Relationship Id="rId20" Type="http://schemas.openxmlformats.org/officeDocument/2006/relationships/oleObject" Target="../embeddings/oleObject74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60.bin"/><Relationship Id="rId11" Type="http://schemas.openxmlformats.org/officeDocument/2006/relationships/oleObject" Target="../embeddings/oleObject65.bin"/><Relationship Id="rId5" Type="http://schemas.openxmlformats.org/officeDocument/2006/relationships/oleObject" Target="../embeddings/oleObject59.bin"/><Relationship Id="rId15" Type="http://schemas.openxmlformats.org/officeDocument/2006/relationships/oleObject" Target="../embeddings/oleObject69.bin"/><Relationship Id="rId23" Type="http://schemas.openxmlformats.org/officeDocument/2006/relationships/oleObject" Target="../embeddings/oleObject77.bin"/><Relationship Id="rId10" Type="http://schemas.openxmlformats.org/officeDocument/2006/relationships/oleObject" Target="../embeddings/oleObject64.bin"/><Relationship Id="rId19" Type="http://schemas.openxmlformats.org/officeDocument/2006/relationships/oleObject" Target="../embeddings/oleObject73.bin"/><Relationship Id="rId4" Type="http://schemas.openxmlformats.org/officeDocument/2006/relationships/oleObject" Target="../embeddings/oleObject58.bin"/><Relationship Id="rId9" Type="http://schemas.openxmlformats.org/officeDocument/2006/relationships/oleObject" Target="../embeddings/oleObject63.bin"/><Relationship Id="rId14" Type="http://schemas.openxmlformats.org/officeDocument/2006/relationships/oleObject" Target="../embeddings/oleObject68.bin"/><Relationship Id="rId22" Type="http://schemas.openxmlformats.org/officeDocument/2006/relationships/oleObject" Target="../embeddings/oleObject76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80.bin"/><Relationship Id="rId4" Type="http://schemas.openxmlformats.org/officeDocument/2006/relationships/oleObject" Target="../embeddings/oleObject79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6.bin"/><Relationship Id="rId3" Type="http://schemas.openxmlformats.org/officeDocument/2006/relationships/oleObject" Target="../embeddings/oleObject81.bin"/><Relationship Id="rId7" Type="http://schemas.openxmlformats.org/officeDocument/2006/relationships/oleObject" Target="../embeddings/oleObject8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84.bin"/><Relationship Id="rId5" Type="http://schemas.openxmlformats.org/officeDocument/2006/relationships/oleObject" Target="../embeddings/oleObject83.bin"/><Relationship Id="rId4" Type="http://schemas.openxmlformats.org/officeDocument/2006/relationships/oleObject" Target="../embeddings/oleObject82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2.bin"/><Relationship Id="rId3" Type="http://schemas.openxmlformats.org/officeDocument/2006/relationships/oleObject" Target="../embeddings/oleObject87.bin"/><Relationship Id="rId7" Type="http://schemas.openxmlformats.org/officeDocument/2006/relationships/oleObject" Target="../embeddings/oleObject9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90.bin"/><Relationship Id="rId11" Type="http://schemas.openxmlformats.org/officeDocument/2006/relationships/oleObject" Target="../embeddings/oleObject95.bin"/><Relationship Id="rId5" Type="http://schemas.openxmlformats.org/officeDocument/2006/relationships/oleObject" Target="../embeddings/oleObject89.bin"/><Relationship Id="rId10" Type="http://schemas.openxmlformats.org/officeDocument/2006/relationships/oleObject" Target="../embeddings/oleObject94.bin"/><Relationship Id="rId4" Type="http://schemas.openxmlformats.org/officeDocument/2006/relationships/oleObject" Target="../embeddings/oleObject88.bin"/><Relationship Id="rId9" Type="http://schemas.openxmlformats.org/officeDocument/2006/relationships/oleObject" Target="../embeddings/oleObject9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url?sa=i&amp;rct=j&amp;q=coterminal+angles&amp;source=images&amp;cd=&amp;cad=rja&amp;docid=ndmhNoofLpOZYM&amp;tbnid=D1PRYXVYSpvg8M:&amp;ved=0CAUQjRw&amp;url=http://hotmath.com/hotmath_help/topics/coterminal-angles.html&amp;ei=edrXUqWyONPQkQfh7oDQDA&amp;bvm=bv.59568121,d.eW0&amp;psig=AFQjCNFb-QlefjQr1SPbushkX7NyPaYF5w&amp;ust=138996420313101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"/>
          <p:cNvSpPr txBox="1">
            <a:spLocks/>
          </p:cNvSpPr>
          <p:nvPr/>
        </p:nvSpPr>
        <p:spPr bwMode="auto">
          <a:xfrm>
            <a:off x="0" y="53340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200"/>
              <a:t>HW:  p367-368 (5 – 10 , 15 -18 , 25, 27, 33 – 36 , 43 – 61 odd, 71, 73)</a:t>
            </a: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457200" y="381000"/>
            <a:ext cx="8305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/>
              <a:t>Warm-up:</a:t>
            </a:r>
          </a:p>
          <a:p>
            <a:pPr eaLnBrk="1" hangingPunct="1"/>
            <a:r>
              <a:rPr lang="en-US" sz="3200"/>
              <a:t>Determine the circumference of the following circles in terms of π.</a:t>
            </a: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39" t="6621" r="2339" b="6621"/>
          <a:stretch>
            <a:fillRect/>
          </a:stretch>
        </p:blipFill>
        <p:spPr bwMode="auto">
          <a:xfrm>
            <a:off x="914400" y="2209800"/>
            <a:ext cx="71421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Ex 3. Find one positive and one negative angle that is </a:t>
            </a:r>
            <a:r>
              <a:rPr lang="en-US" sz="2800" dirty="0" err="1" smtClean="0"/>
              <a:t>coterminal</a:t>
            </a:r>
            <a:r>
              <a:rPr lang="en-US" sz="2800" dirty="0" smtClean="0"/>
              <a:t> with the angle  </a:t>
            </a:r>
            <a:r>
              <a:rPr lang="el-GR" sz="2800" i="1" dirty="0" smtClean="0">
                <a:cs typeface="Arial" charset="0"/>
                <a:sym typeface="Symbol"/>
              </a:rPr>
              <a:t></a:t>
            </a:r>
            <a:r>
              <a:rPr lang="en-US" sz="2800" dirty="0" smtClean="0">
                <a:cs typeface="Arial" charset="0"/>
              </a:rPr>
              <a:t> = 30°</a:t>
            </a:r>
            <a:r>
              <a:rPr lang="en-US" sz="2800" dirty="0" smtClean="0"/>
              <a:t> in standard position.</a:t>
            </a:r>
            <a:br>
              <a:rPr lang="en-US" sz="2800" dirty="0" smtClean="0"/>
            </a:br>
            <a:endParaRPr lang="en-US" sz="28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3352800"/>
            <a:ext cx="8458200" cy="1371600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latin typeface="+mj-lt"/>
                <a:ea typeface="+mj-ea"/>
                <a:cs typeface="+mj-cs"/>
              </a:rPr>
              <a:t>Ex 4. Find one positive and one negative angle that is </a:t>
            </a:r>
            <a:r>
              <a:rPr lang="en-US" sz="2800" dirty="0" err="1">
                <a:latin typeface="+mj-lt"/>
                <a:ea typeface="+mj-ea"/>
                <a:cs typeface="+mj-cs"/>
              </a:rPr>
              <a:t>coterminal</a:t>
            </a:r>
            <a:r>
              <a:rPr lang="en-US" sz="2800" dirty="0">
                <a:latin typeface="+mj-lt"/>
                <a:ea typeface="+mj-ea"/>
                <a:cs typeface="+mj-cs"/>
              </a:rPr>
              <a:t> with the angle </a:t>
            </a:r>
            <a:r>
              <a:rPr lang="el-GR" sz="2800" i="1" dirty="0">
                <a:latin typeface="+mj-lt"/>
                <a:ea typeface="+mj-ea"/>
                <a:cs typeface="Arial" charset="0"/>
                <a:sym typeface="Symbol"/>
              </a:rPr>
              <a:t></a:t>
            </a:r>
            <a:r>
              <a:rPr lang="en-US" sz="2800" dirty="0">
                <a:latin typeface="+mj-lt"/>
                <a:ea typeface="+mj-ea"/>
                <a:cs typeface="Arial" charset="0"/>
              </a:rPr>
              <a:t> = 372</a:t>
            </a:r>
            <a:r>
              <a:rPr lang="en-US" sz="2800" dirty="0">
                <a:latin typeface="+mj-lt"/>
                <a:ea typeface="+mj-ea"/>
                <a:cs typeface="Arial" charset="0"/>
                <a:sym typeface="Symbol"/>
              </a:rPr>
              <a:t></a:t>
            </a:r>
            <a:r>
              <a:rPr lang="en-US" sz="2800" dirty="0">
                <a:latin typeface="+mj-lt"/>
                <a:ea typeface="+mj-ea"/>
                <a:cs typeface="Arial" charset="0"/>
              </a:rPr>
              <a:t> i</a:t>
            </a:r>
            <a:r>
              <a:rPr lang="en-US" sz="2800" dirty="0">
                <a:latin typeface="+mj-lt"/>
                <a:ea typeface="+mj-ea"/>
                <a:cs typeface="+mj-cs"/>
              </a:rPr>
              <a:t>n standard position.</a:t>
            </a:r>
            <a:br>
              <a:rPr lang="en-US" sz="2800" dirty="0">
                <a:latin typeface="+mj-lt"/>
                <a:ea typeface="+mj-ea"/>
                <a:cs typeface="+mj-cs"/>
              </a:rPr>
            </a:br>
            <a:endParaRPr lang="en-US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33500" y="1524000"/>
            <a:ext cx="3506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cs typeface="Arial" charset="0"/>
              </a:rPr>
              <a:t>30º + 360º = 390º </a:t>
            </a:r>
            <a:endParaRPr lang="en-US" sz="320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71600" y="2209800"/>
            <a:ext cx="342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cs typeface="Arial" charset="0"/>
              </a:rPr>
              <a:t>30º - 360º = -330º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09700" y="4495800"/>
            <a:ext cx="37353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cs typeface="Arial" charset="0"/>
              </a:rPr>
              <a:t>372º + 360º = 732º </a:t>
            </a:r>
            <a:endParaRPr lang="en-US" sz="320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452563" y="5181600"/>
            <a:ext cx="3289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cs typeface="Arial" charset="0"/>
              </a:rPr>
              <a:t>372º - 360º = 12º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145088" y="5207000"/>
            <a:ext cx="342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cs typeface="Arial" charset="0"/>
              </a:rPr>
              <a:t>12º - 360º = -348º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40C875B0-E7A1-48F4-B654-B5F8F0CC1E62}" type="slidenum">
              <a:rPr lang="en-US" sz="1200" smtClean="0">
                <a:latin typeface="Arial Black" pitchFamily="34" charset="0"/>
              </a:rPr>
              <a:pPr algn="ctr" eaLnBrk="1" hangingPunct="1"/>
              <a:t>11</a:t>
            </a:fld>
            <a:endParaRPr lang="en-US" sz="1200" smtClean="0">
              <a:latin typeface="Arial Black" pitchFamily="34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827088" y="304800"/>
            <a:ext cx="7561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Radian Measure</a:t>
            </a:r>
            <a:endParaRPr lang="en-US" sz="2000"/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914400" y="844550"/>
            <a:ext cx="7467600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A second way to measure angles is in radians.</a:t>
            </a:r>
          </a:p>
          <a:p>
            <a:pPr eaLnBrk="1" hangingPunct="1">
              <a:spcBef>
                <a:spcPct val="50000"/>
              </a:spcBef>
            </a:pPr>
            <a:endParaRPr lang="en-US" sz="2000"/>
          </a:p>
          <a:p>
            <a:pPr eaLnBrk="1" hangingPunct="1">
              <a:spcBef>
                <a:spcPct val="50000"/>
              </a:spcBef>
            </a:pPr>
            <a:r>
              <a:rPr lang="en-US" sz="2000" b="1"/>
              <a:t>Definition of Radian: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u="sng"/>
              <a:t>One radian</a:t>
            </a:r>
            <a:r>
              <a:rPr lang="en-US" sz="2000"/>
              <a:t> is the measure of a central angle </a:t>
            </a:r>
            <a:r>
              <a:rPr lang="en-US" sz="2000">
                <a:sym typeface="Symbol" pitchFamily="18" charset="2"/>
              </a:rPr>
              <a:t> that intercepts arc </a:t>
            </a:r>
            <a:r>
              <a:rPr lang="en-US" sz="2000" i="1">
                <a:sym typeface="Symbol" pitchFamily="18" charset="2"/>
              </a:rPr>
              <a:t>s</a:t>
            </a:r>
            <a:r>
              <a:rPr lang="en-US" sz="2000">
                <a:sym typeface="Symbol" pitchFamily="18" charset="2"/>
              </a:rPr>
              <a:t> equal in length to the radius </a:t>
            </a:r>
            <a:r>
              <a:rPr lang="en-US" sz="2000" i="1">
                <a:sym typeface="Symbol" pitchFamily="18" charset="2"/>
              </a:rPr>
              <a:t>r</a:t>
            </a:r>
            <a:r>
              <a:rPr lang="en-US" sz="2000">
                <a:sym typeface="Symbol" pitchFamily="18" charset="2"/>
              </a:rPr>
              <a:t> of the circle. </a:t>
            </a:r>
          </a:p>
          <a:p>
            <a:pPr eaLnBrk="1" hangingPunct="1">
              <a:spcBef>
                <a:spcPct val="50000"/>
              </a:spcBef>
            </a:pPr>
            <a:endParaRPr lang="en-US" sz="2000">
              <a:sym typeface="Symbol" pitchFamily="18" charset="2"/>
            </a:endParaRPr>
          </a:p>
          <a:p>
            <a:pPr eaLnBrk="1" hangingPunct="1">
              <a:spcBef>
                <a:spcPct val="50000"/>
              </a:spcBef>
            </a:pPr>
            <a:endParaRPr lang="en-US" sz="2000"/>
          </a:p>
        </p:txBody>
      </p:sp>
      <p:graphicFrame>
        <p:nvGraphicFramePr>
          <p:cNvPr id="15365" name="Object 6"/>
          <p:cNvGraphicFramePr>
            <a:graphicFrameLocks noChangeAspect="1"/>
          </p:cNvGraphicFramePr>
          <p:nvPr/>
        </p:nvGraphicFramePr>
        <p:xfrm>
          <a:off x="1176338" y="2901950"/>
          <a:ext cx="5757862" cy="3346450"/>
        </p:xfrm>
        <a:graphic>
          <a:graphicData uri="http://schemas.openxmlformats.org/presentationml/2006/ole">
            <p:oleObj spid="_x0000_s15373" name="Slide" r:id="rId3" imgW="3395663" imgH="2547938" progId="PowerPoint.Slide.8">
              <p:embed/>
            </p:oleObj>
          </a:graphicData>
        </a:graphic>
      </p:graphicFrame>
      <p:sp>
        <p:nvSpPr>
          <p:cNvPr id="15366" name="Rectangle 7"/>
          <p:cNvSpPr>
            <a:spLocks noChangeArrowheads="1"/>
          </p:cNvSpPr>
          <p:nvPr/>
        </p:nvSpPr>
        <p:spPr bwMode="auto">
          <a:xfrm>
            <a:off x="1752600" y="5492750"/>
            <a:ext cx="5334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5367" name="Object 9"/>
          <p:cNvGraphicFramePr>
            <a:graphicFrameLocks noChangeAspect="1"/>
          </p:cNvGraphicFramePr>
          <p:nvPr/>
        </p:nvGraphicFramePr>
        <p:xfrm>
          <a:off x="6934200" y="3511550"/>
          <a:ext cx="1044575" cy="1079500"/>
        </p:xfrm>
        <a:graphic>
          <a:graphicData uri="http://schemas.openxmlformats.org/presentationml/2006/ole">
            <p:oleObj spid="_x0000_s15374" name="Equation" r:id="rId4" imgW="380835" imgH="393529" progId="Equation.DSMT4">
              <p:embed/>
            </p:oleObj>
          </a:graphicData>
        </a:graphic>
      </p:graphicFrame>
      <p:sp>
        <p:nvSpPr>
          <p:cNvPr id="15368" name="Text Box 11"/>
          <p:cNvSpPr txBox="1">
            <a:spLocks noChangeArrowheads="1"/>
          </p:cNvSpPr>
          <p:nvPr/>
        </p:nvSpPr>
        <p:spPr bwMode="auto">
          <a:xfrm>
            <a:off x="6248400" y="3354388"/>
            <a:ext cx="2362200" cy="1446212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In general, for </a:t>
            </a:r>
            <a:r>
              <a:rPr lang="en-US" sz="1600">
                <a:sym typeface="Symbol" pitchFamily="18" charset="2"/>
              </a:rPr>
              <a:t> radians</a:t>
            </a:r>
            <a:r>
              <a:rPr lang="en-US" sz="1600"/>
              <a:t> </a:t>
            </a:r>
          </a:p>
          <a:p>
            <a:pPr eaLnBrk="1" hangingPunct="1">
              <a:spcBef>
                <a:spcPct val="50000"/>
              </a:spcBef>
            </a:pPr>
            <a:endParaRPr lang="en-US" sz="1600"/>
          </a:p>
          <a:p>
            <a:pPr eaLnBrk="1" hangingPunct="1">
              <a:spcBef>
                <a:spcPct val="50000"/>
              </a:spcBef>
            </a:pPr>
            <a:endParaRPr lang="en-US" sz="1600"/>
          </a:p>
          <a:p>
            <a:pPr eaLnBrk="1" hangingPunct="1">
              <a:spcBef>
                <a:spcPct val="50000"/>
              </a:spcBef>
            </a:pPr>
            <a:endParaRPr lang="en-US" sz="1600"/>
          </a:p>
        </p:txBody>
      </p:sp>
      <p:sp>
        <p:nvSpPr>
          <p:cNvPr id="2" name="TextBox 1"/>
          <p:cNvSpPr txBox="1"/>
          <p:nvPr/>
        </p:nvSpPr>
        <p:spPr>
          <a:xfrm>
            <a:off x="4800600" y="3962400"/>
            <a:ext cx="3810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5946775"/>
            <a:ext cx="2895600" cy="4762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63AF31C5-CDCD-43E8-A098-839C798CF82B}" type="slidenum">
              <a:rPr lang="en-US" sz="1200" smtClean="0">
                <a:latin typeface="Arial Black" pitchFamily="34" charset="0"/>
              </a:rPr>
              <a:pPr algn="ctr" eaLnBrk="1" hangingPunct="1"/>
              <a:t>12</a:t>
            </a:fld>
            <a:endParaRPr lang="en-US" sz="1200" smtClean="0">
              <a:latin typeface="Arial Black" pitchFamily="34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827088" y="609600"/>
            <a:ext cx="7561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/>
              <a:t>Radian </a:t>
            </a:r>
            <a:r>
              <a:rPr lang="en-US" sz="2000" b="1" dirty="0" smtClean="0"/>
              <a:t>Measure</a:t>
            </a:r>
            <a:r>
              <a:rPr lang="en-US" sz="2000" b="1" dirty="0" smtClean="0">
                <a:sym typeface="Wingdings" pitchFamily="2" charset="2"/>
              </a:rPr>
              <a:t>  one revolution gives </a:t>
            </a:r>
            <a:r>
              <a:rPr lang="en-US" sz="2000" b="1" dirty="0" smtClean="0"/>
              <a:t>	</a:t>
            </a:r>
            <a:endParaRPr lang="en-US" sz="2000" dirty="0"/>
          </a:p>
        </p:txBody>
      </p:sp>
      <p:graphicFrame>
        <p:nvGraphicFramePr>
          <p:cNvPr id="16388" name="Object 5"/>
          <p:cNvGraphicFramePr>
            <a:graphicFrameLocks noChangeAspect="1"/>
          </p:cNvGraphicFramePr>
          <p:nvPr/>
        </p:nvGraphicFramePr>
        <p:xfrm>
          <a:off x="838200" y="1447800"/>
          <a:ext cx="3892550" cy="1636713"/>
        </p:xfrm>
        <a:graphic>
          <a:graphicData uri="http://schemas.openxmlformats.org/presentationml/2006/ole">
            <p:oleObj spid="_x0000_s16405" name="Equation" r:id="rId3" imgW="1993900" imgH="838200" progId="Equation.DSMT4">
              <p:embed/>
            </p:oleObj>
          </a:graphicData>
        </a:graphic>
      </p:graphicFrame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5029200" y="1758950"/>
            <a:ext cx="3581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600"/>
          </a:p>
        </p:txBody>
      </p:sp>
      <p:graphicFrame>
        <p:nvGraphicFramePr>
          <p:cNvPr id="16390" name="Object 7"/>
          <p:cNvGraphicFramePr>
            <a:graphicFrameLocks noChangeAspect="1"/>
          </p:cNvGraphicFramePr>
          <p:nvPr/>
        </p:nvGraphicFramePr>
        <p:xfrm>
          <a:off x="6002338" y="1447800"/>
          <a:ext cx="1268412" cy="1676400"/>
        </p:xfrm>
        <a:graphic>
          <a:graphicData uri="http://schemas.openxmlformats.org/presentationml/2006/ole">
            <p:oleObj spid="_x0000_s16406" name="Equation" r:id="rId4" imgW="634725" imgH="837836" progId="Equation.DSMT4">
              <p:embed/>
            </p:oleObj>
          </a:graphicData>
        </a:graphic>
      </p:graphicFrame>
      <p:graphicFrame>
        <p:nvGraphicFramePr>
          <p:cNvPr id="16391" name="Object 8"/>
          <p:cNvGraphicFramePr>
            <a:graphicFrameLocks noChangeAspect="1"/>
          </p:cNvGraphicFramePr>
          <p:nvPr/>
        </p:nvGraphicFramePr>
        <p:xfrm>
          <a:off x="1828800" y="3282950"/>
          <a:ext cx="5649913" cy="3105150"/>
        </p:xfrm>
        <a:graphic>
          <a:graphicData uri="http://schemas.openxmlformats.org/presentationml/2006/ole">
            <p:oleObj spid="_x0000_s16407" name="Slide" r:id="rId5" imgW="4572000" imgH="3429000" progId="PowerPoint.Slide.8">
              <p:embed/>
            </p:oleObj>
          </a:graphicData>
        </a:graphic>
      </p:graphicFrame>
      <p:sp>
        <p:nvSpPr>
          <p:cNvPr id="16392" name="Rectangle 9"/>
          <p:cNvSpPr>
            <a:spLocks noChangeArrowheads="1"/>
          </p:cNvSpPr>
          <p:nvPr/>
        </p:nvSpPr>
        <p:spPr bwMode="auto">
          <a:xfrm>
            <a:off x="1828800" y="5568950"/>
            <a:ext cx="6858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8841772"/>
              </p:ext>
            </p:extLst>
          </p:nvPr>
        </p:nvGraphicFramePr>
        <p:xfrm>
          <a:off x="5995987" y="414337"/>
          <a:ext cx="1647825" cy="787400"/>
        </p:xfrm>
        <a:graphic>
          <a:graphicData uri="http://schemas.openxmlformats.org/presentationml/2006/ole">
            <p:oleObj spid="_x0000_s16408" name="Equation" r:id="rId6" imgW="825480" imgH="393480" progId="Equation.DSMT4">
              <p:embed/>
            </p:oleObj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2868AAF0-F1A3-4C5B-B4CE-C819C19A16C1}" type="slidenum">
              <a:rPr lang="en-US" sz="1200" smtClean="0">
                <a:latin typeface="Arial Black" pitchFamily="34" charset="0"/>
              </a:rPr>
              <a:pPr algn="ctr" eaLnBrk="1" hangingPunct="1"/>
              <a:t>13</a:t>
            </a:fld>
            <a:endParaRPr lang="en-US" sz="1200" smtClean="0">
              <a:latin typeface="Arial Black" pitchFamily="34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827088" y="908050"/>
            <a:ext cx="7561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Radian Measure</a:t>
            </a:r>
            <a:endParaRPr lang="en-US" sz="2000"/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152400" y="1447800"/>
          <a:ext cx="8874125" cy="4291013"/>
        </p:xfrm>
        <a:graphic>
          <a:graphicData uri="http://schemas.openxmlformats.org/presentationml/2006/ole">
            <p:oleObj spid="_x0000_s17415" name="Slide" r:id="rId3" imgW="4572000" imgH="3429000" progId="PowerPoint.Slide.8">
              <p:embed/>
            </p:oleObj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792163"/>
          </a:xfrm>
        </p:spPr>
        <p:txBody>
          <a:bodyPr/>
          <a:lstStyle/>
          <a:p>
            <a:pPr eaLnBrk="1" hangingPunct="1"/>
            <a:r>
              <a:rPr lang="en-US" sz="4000" smtClean="0"/>
              <a:t>Radian vs. Degree measurements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9692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smtClean="0"/>
              <a:t>360</a:t>
            </a:r>
            <a:r>
              <a:rPr lang="en-US" sz="2400" smtClean="0">
                <a:cs typeface="Arial" charset="0"/>
              </a:rPr>
              <a:t>º = </a:t>
            </a:r>
          </a:p>
          <a:p>
            <a:pPr eaLnBrk="1" hangingPunct="1">
              <a:buFontTx/>
              <a:buNone/>
            </a:pPr>
            <a:r>
              <a:rPr lang="en-US" sz="2400" smtClean="0">
                <a:cs typeface="Arial" charset="0"/>
              </a:rPr>
              <a:t>180º =</a:t>
            </a:r>
          </a:p>
          <a:p>
            <a:pPr eaLnBrk="1" hangingPunct="1">
              <a:buFontTx/>
              <a:buNone/>
            </a:pPr>
            <a:r>
              <a:rPr lang="en-US" sz="1200" smtClean="0">
                <a:cs typeface="Arial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sz="2400" smtClean="0">
                <a:cs typeface="Arial" charset="0"/>
              </a:rPr>
              <a:t>Changing from </a:t>
            </a:r>
            <a:r>
              <a:rPr lang="en-US" sz="2400" smtClean="0">
                <a:cs typeface="Arial" charset="0"/>
                <a:sym typeface="Symbol" pitchFamily="18" charset="2"/>
              </a:rPr>
              <a:t>degree to radians multiply degrees by  </a:t>
            </a:r>
            <a:endParaRPr lang="en-US" sz="2400" smtClean="0">
              <a:cs typeface="Arial" charset="0"/>
            </a:endParaRPr>
          </a:p>
          <a:p>
            <a:pPr eaLnBrk="1" hangingPunct="1">
              <a:buFontTx/>
              <a:buNone/>
            </a:pPr>
            <a:endParaRPr lang="en-US" smtClean="0">
              <a:cs typeface="Arial" charset="0"/>
            </a:endParaRPr>
          </a:p>
          <a:p>
            <a:pPr eaLnBrk="1" hangingPunct="1">
              <a:buFontTx/>
              <a:buNone/>
            </a:pPr>
            <a:endParaRPr lang="en-US" smtClean="0">
              <a:cs typeface="Arial" charset="0"/>
            </a:endParaRPr>
          </a:p>
          <a:p>
            <a:pPr eaLnBrk="1" hangingPunct="1">
              <a:buFontTx/>
              <a:buNone/>
            </a:pPr>
            <a:endParaRPr lang="en-US" sz="2400" smtClean="0"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z="2400" smtClean="0">
                <a:cs typeface="Arial" charset="0"/>
              </a:rPr>
              <a:t>Changing from </a:t>
            </a:r>
            <a:r>
              <a:rPr lang="en-US" sz="2400" smtClean="0">
                <a:cs typeface="Arial" charset="0"/>
                <a:sym typeface="Symbol" pitchFamily="18" charset="2"/>
              </a:rPr>
              <a:t>radians to degree multiply radians by</a:t>
            </a:r>
            <a:r>
              <a:rPr lang="en-US" sz="2400" smtClean="0">
                <a:cs typeface="Arial" charset="0"/>
              </a:rPr>
              <a:t> </a:t>
            </a:r>
          </a:p>
          <a:p>
            <a:pPr eaLnBrk="1" hangingPunct="1">
              <a:buFontTx/>
              <a:buNone/>
            </a:pPr>
            <a:endParaRPr lang="en-US" smtClean="0">
              <a:cs typeface="Arial" charset="0"/>
            </a:endParaRP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0" y="4483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8437" name="Object 4"/>
          <p:cNvGraphicFramePr>
            <a:graphicFrameLocks noChangeAspect="1"/>
          </p:cNvGraphicFramePr>
          <p:nvPr/>
        </p:nvGraphicFramePr>
        <p:xfrm>
          <a:off x="1447800" y="685800"/>
          <a:ext cx="1752600" cy="595313"/>
        </p:xfrm>
        <a:graphic>
          <a:graphicData uri="http://schemas.openxmlformats.org/presentationml/2006/ole">
            <p:oleObj spid="_x0000_s18485" name="Equation" r:id="rId3" imgW="380670" imgH="126890" progId="Equation.3">
              <p:embed/>
            </p:oleObj>
          </a:graphicData>
        </a:graphic>
      </p:graphicFrame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8439" name="Object 6"/>
          <p:cNvGraphicFramePr>
            <a:graphicFrameLocks noChangeAspect="1"/>
          </p:cNvGraphicFramePr>
          <p:nvPr/>
        </p:nvGraphicFramePr>
        <p:xfrm>
          <a:off x="1447800" y="1177925"/>
          <a:ext cx="1471613" cy="546100"/>
        </p:xfrm>
        <a:graphic>
          <a:graphicData uri="http://schemas.openxmlformats.org/presentationml/2006/ole">
            <p:oleObj spid="_x0000_s18486" name="Equation" r:id="rId4" imgW="342603" imgH="126890" progId="Equation.DSMT4">
              <p:embed/>
            </p:oleObj>
          </a:graphicData>
        </a:graphic>
      </p:graphicFrame>
      <p:sp>
        <p:nvSpPr>
          <p:cNvPr id="1844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1" name="Rectangle 11"/>
          <p:cNvSpPr>
            <a:spLocks noChangeArrowheads="1"/>
          </p:cNvSpPr>
          <p:nvPr/>
        </p:nvSpPr>
        <p:spPr bwMode="auto">
          <a:xfrm>
            <a:off x="0" y="4378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2" name="Rectangle 13"/>
          <p:cNvSpPr>
            <a:spLocks noChangeArrowheads="1"/>
          </p:cNvSpPr>
          <p:nvPr/>
        </p:nvSpPr>
        <p:spPr bwMode="auto">
          <a:xfrm>
            <a:off x="0" y="4378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8443" name="Object 2"/>
          <p:cNvGraphicFramePr>
            <a:graphicFrameLocks noChangeAspect="1"/>
          </p:cNvGraphicFramePr>
          <p:nvPr/>
        </p:nvGraphicFramePr>
        <p:xfrm>
          <a:off x="1295400" y="2625725"/>
          <a:ext cx="1069975" cy="527050"/>
        </p:xfrm>
        <a:graphic>
          <a:graphicData uri="http://schemas.openxmlformats.org/presentationml/2006/ole">
            <p:oleObj spid="_x0000_s18487" name="Equation" r:id="rId5" imgW="279400" imgH="139700" progId="Equation.DSMT4">
              <p:embed/>
            </p:oleObj>
          </a:graphicData>
        </a:graphic>
      </p:graphicFrame>
      <p:graphicFrame>
        <p:nvGraphicFramePr>
          <p:cNvPr id="18444" name="Object 3"/>
          <p:cNvGraphicFramePr>
            <a:graphicFrameLocks noChangeAspect="1"/>
          </p:cNvGraphicFramePr>
          <p:nvPr/>
        </p:nvGraphicFramePr>
        <p:xfrm>
          <a:off x="2286000" y="2438400"/>
          <a:ext cx="1749425" cy="960438"/>
        </p:xfrm>
        <a:graphic>
          <a:graphicData uri="http://schemas.openxmlformats.org/presentationml/2006/ole">
            <p:oleObj spid="_x0000_s18488" name="Equation" r:id="rId6" imgW="457002" imgH="253890" progId="Equation.DSMT4">
              <p:embed/>
            </p:oleObj>
          </a:graphicData>
        </a:graphic>
      </p:graphicFrame>
      <p:graphicFrame>
        <p:nvGraphicFramePr>
          <p:cNvPr id="18445" name="Object 4"/>
          <p:cNvGraphicFramePr>
            <a:graphicFrameLocks noChangeAspect="1"/>
          </p:cNvGraphicFramePr>
          <p:nvPr/>
        </p:nvGraphicFramePr>
        <p:xfrm>
          <a:off x="4038600" y="2455863"/>
          <a:ext cx="1897063" cy="865187"/>
        </p:xfrm>
        <a:graphic>
          <a:graphicData uri="http://schemas.openxmlformats.org/presentationml/2006/ole">
            <p:oleObj spid="_x0000_s18489" name="Equation" r:id="rId7" imgW="495085" imgH="228501" progId="Equation.DSMT4">
              <p:embed/>
            </p:oleObj>
          </a:graphicData>
        </a:graphic>
      </p:graphicFrame>
      <p:graphicFrame>
        <p:nvGraphicFramePr>
          <p:cNvPr id="18446" name="Object 5"/>
          <p:cNvGraphicFramePr>
            <a:graphicFrameLocks noChangeAspect="1"/>
          </p:cNvGraphicFramePr>
          <p:nvPr/>
        </p:nvGraphicFramePr>
        <p:xfrm>
          <a:off x="1316038" y="4813300"/>
          <a:ext cx="1020762" cy="477838"/>
        </p:xfrm>
        <a:graphic>
          <a:graphicData uri="http://schemas.openxmlformats.org/presentationml/2006/ole">
            <p:oleObj spid="_x0000_s18490" name="Equation" r:id="rId8" imgW="266353" imgH="126835" progId="Equation.DSMT4">
              <p:embed/>
            </p:oleObj>
          </a:graphicData>
        </a:graphic>
      </p:graphicFrame>
      <p:graphicFrame>
        <p:nvGraphicFramePr>
          <p:cNvPr id="18447" name="Object 6"/>
          <p:cNvGraphicFramePr>
            <a:graphicFrameLocks noChangeAspect="1"/>
          </p:cNvGraphicFramePr>
          <p:nvPr/>
        </p:nvGraphicFramePr>
        <p:xfrm>
          <a:off x="2230438" y="4651375"/>
          <a:ext cx="1749425" cy="865188"/>
        </p:xfrm>
        <a:graphic>
          <a:graphicData uri="http://schemas.openxmlformats.org/presentationml/2006/ole">
            <p:oleObj spid="_x0000_s18491" name="Equation" r:id="rId9" imgW="457200" imgH="228600" progId="Equation.DSMT4">
              <p:embed/>
            </p:oleObj>
          </a:graphicData>
        </a:graphic>
      </p:graphicFrame>
      <p:graphicFrame>
        <p:nvGraphicFramePr>
          <p:cNvPr id="1844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39713408"/>
              </p:ext>
            </p:extLst>
          </p:nvPr>
        </p:nvGraphicFramePr>
        <p:xfrm>
          <a:off x="4062413" y="4484688"/>
          <a:ext cx="1363662" cy="1154112"/>
        </p:xfrm>
        <a:graphic>
          <a:graphicData uri="http://schemas.openxmlformats.org/presentationml/2006/ole">
            <p:oleObj spid="_x0000_s18492" name="Equation" r:id="rId10" imgW="355320" imgH="304560" progId="Equation.DSMT4">
              <p:embed/>
            </p:oleObj>
          </a:graphicData>
        </a:graphic>
      </p:graphicFrame>
      <p:graphicFrame>
        <p:nvGraphicFramePr>
          <p:cNvPr id="1844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11270415"/>
              </p:ext>
            </p:extLst>
          </p:nvPr>
        </p:nvGraphicFramePr>
        <p:xfrm>
          <a:off x="5378450" y="4713288"/>
          <a:ext cx="1362075" cy="673100"/>
        </p:xfrm>
        <a:graphic>
          <a:graphicData uri="http://schemas.openxmlformats.org/presentationml/2006/ole">
            <p:oleObj spid="_x0000_s18493" name="Equation" r:id="rId11" imgW="355320" imgH="177480" progId="Equation.DSMT4">
              <p:embed/>
            </p:oleObj>
          </a:graphicData>
        </a:graphic>
      </p:graphicFrame>
      <p:graphicFrame>
        <p:nvGraphicFramePr>
          <p:cNvPr id="18450" name="Object 1"/>
          <p:cNvGraphicFramePr>
            <a:graphicFrameLocks noChangeAspect="1"/>
          </p:cNvGraphicFramePr>
          <p:nvPr/>
        </p:nvGraphicFramePr>
        <p:xfrm>
          <a:off x="7848600" y="1752600"/>
          <a:ext cx="663575" cy="762000"/>
        </p:xfrm>
        <a:graphic>
          <a:graphicData uri="http://schemas.openxmlformats.org/presentationml/2006/ole">
            <p:oleObj spid="_x0000_s18494" name="Equation" r:id="rId12" imgW="342751" imgH="393529" progId="Equation.DSMT4">
              <p:embed/>
            </p:oleObj>
          </a:graphicData>
        </a:graphic>
      </p:graphicFrame>
      <p:graphicFrame>
        <p:nvGraphicFramePr>
          <p:cNvPr id="18451" name="Object 2"/>
          <p:cNvGraphicFramePr>
            <a:graphicFrameLocks noChangeAspect="1"/>
          </p:cNvGraphicFramePr>
          <p:nvPr/>
        </p:nvGraphicFramePr>
        <p:xfrm>
          <a:off x="7772400" y="3819525"/>
          <a:ext cx="598488" cy="685800"/>
        </p:xfrm>
        <a:graphic>
          <a:graphicData uri="http://schemas.openxmlformats.org/presentationml/2006/ole">
            <p:oleObj spid="_x0000_s18495" name="Equation" r:id="rId13" imgW="342751" imgH="393529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100" smtClean="0"/>
              <a:t>Ex 5. Convert the degrees to radian measure.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5181600"/>
          </a:xfrm>
        </p:spPr>
        <p:txBody>
          <a:bodyPr/>
          <a:lstStyle/>
          <a:p>
            <a:pPr marL="514350" indent="-514350" eaLnBrk="1" hangingPunct="1">
              <a:buFontTx/>
              <a:buAutoNum type="alphaLcParenR"/>
            </a:pPr>
            <a:r>
              <a:rPr lang="en-US" smtClean="0"/>
              <a:t> 140</a:t>
            </a:r>
            <a:r>
              <a:rPr lang="en-US" smtClean="0">
                <a:sym typeface="Symbol" pitchFamily="18" charset="2"/>
              </a:rPr>
              <a:t></a:t>
            </a:r>
            <a:r>
              <a:rPr lang="en-US" smtClean="0"/>
              <a:t>                         </a:t>
            </a:r>
          </a:p>
          <a:p>
            <a:pPr marL="514350" indent="-514350" eaLnBrk="1" hangingPunct="1">
              <a:buFontTx/>
              <a:buNone/>
            </a:pPr>
            <a:endParaRPr lang="en-US" smtClean="0"/>
          </a:p>
          <a:p>
            <a:pPr marL="514350" indent="-514350" eaLnBrk="1" hangingPunct="1">
              <a:buFontTx/>
              <a:buNone/>
            </a:pPr>
            <a:endParaRPr lang="en-US" smtClean="0"/>
          </a:p>
          <a:p>
            <a:pPr marL="514350" indent="-514350" eaLnBrk="1" hangingPunct="1">
              <a:buFontTx/>
              <a:buNone/>
            </a:pPr>
            <a:endParaRPr lang="en-US" smtClean="0"/>
          </a:p>
          <a:p>
            <a:pPr marL="514350" indent="-514350" eaLnBrk="1" hangingPunct="1">
              <a:buFontTx/>
              <a:buNone/>
            </a:pPr>
            <a:r>
              <a:rPr lang="en-US" smtClean="0"/>
              <a:t>b) -54</a:t>
            </a:r>
            <a:r>
              <a:rPr lang="en-US" smtClean="0">
                <a:sym typeface="Symbol" pitchFamily="18" charset="2"/>
              </a:rPr>
              <a:t></a:t>
            </a:r>
            <a:r>
              <a:rPr lang="en-US" smtClean="0"/>
              <a:t> </a:t>
            </a:r>
          </a:p>
          <a:p>
            <a:pPr marL="514350" indent="-514350" eaLnBrk="1" hangingPunct="1">
              <a:buFontTx/>
              <a:buNone/>
            </a:pPr>
            <a:endParaRPr lang="en-US" smtClean="0"/>
          </a:p>
        </p:txBody>
      </p:sp>
      <p:graphicFrame>
        <p:nvGraphicFramePr>
          <p:cNvPr id="1946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37679250"/>
              </p:ext>
            </p:extLst>
          </p:nvPr>
        </p:nvGraphicFramePr>
        <p:xfrm>
          <a:off x="1447800" y="1981200"/>
          <a:ext cx="1978025" cy="985838"/>
        </p:xfrm>
        <a:graphic>
          <a:graphicData uri="http://schemas.openxmlformats.org/presentationml/2006/ole">
            <p:oleObj spid="_x0000_s19472" name="Equation" r:id="rId3" imgW="457200" imgH="228600" progId="Equation.DSMT4">
              <p:embed/>
            </p:oleObj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14804562"/>
              </p:ext>
            </p:extLst>
          </p:nvPr>
        </p:nvGraphicFramePr>
        <p:xfrm>
          <a:off x="3348038" y="1981200"/>
          <a:ext cx="5062537" cy="985838"/>
        </p:xfrm>
        <a:graphic>
          <a:graphicData uri="http://schemas.openxmlformats.org/presentationml/2006/ole">
            <p:oleObj spid="_x0000_s19473" name="Equation" r:id="rId4" imgW="1168200" imgH="228600" progId="Equation.DSMT4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41817930"/>
              </p:ext>
            </p:extLst>
          </p:nvPr>
        </p:nvGraphicFramePr>
        <p:xfrm>
          <a:off x="1143000" y="4343400"/>
          <a:ext cx="2032000" cy="985838"/>
        </p:xfrm>
        <a:graphic>
          <a:graphicData uri="http://schemas.openxmlformats.org/presentationml/2006/ole">
            <p:oleObj spid="_x0000_s19474" name="Equation" r:id="rId5" imgW="469800" imgH="228600" progId="Equation.DSMT4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37014059"/>
              </p:ext>
            </p:extLst>
          </p:nvPr>
        </p:nvGraphicFramePr>
        <p:xfrm>
          <a:off x="3163888" y="4343400"/>
          <a:ext cx="5832475" cy="985838"/>
        </p:xfrm>
        <a:graphic>
          <a:graphicData uri="http://schemas.openxmlformats.org/presentationml/2006/ole">
            <p:oleObj spid="_x0000_s19475" name="Equation" r:id="rId6" imgW="134604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Ex 6.  Convert the radians to degrees.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a)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b)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2048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20485" name="Object 1"/>
          <p:cNvGraphicFramePr>
            <a:graphicFrameLocks noChangeAspect="1"/>
          </p:cNvGraphicFramePr>
          <p:nvPr/>
        </p:nvGraphicFramePr>
        <p:xfrm>
          <a:off x="927100" y="1371600"/>
          <a:ext cx="557213" cy="919163"/>
        </p:xfrm>
        <a:graphic>
          <a:graphicData uri="http://schemas.openxmlformats.org/presentationml/2006/ole">
            <p:oleObj spid="_x0000_s20506" name="Equation" r:id="rId3" imgW="241195" imgH="393529" progId="Equation.DSMT4">
              <p:embed/>
            </p:oleObj>
          </a:graphicData>
        </a:graphic>
      </p:graphicFrame>
      <p:sp>
        <p:nvSpPr>
          <p:cNvPr id="2048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48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20488" name="Object 5"/>
          <p:cNvGraphicFramePr>
            <a:graphicFrameLocks noChangeAspect="1"/>
          </p:cNvGraphicFramePr>
          <p:nvPr/>
        </p:nvGraphicFramePr>
        <p:xfrm>
          <a:off x="1066800" y="3200400"/>
          <a:ext cx="838200" cy="838200"/>
        </p:xfrm>
        <a:graphic>
          <a:graphicData uri="http://schemas.openxmlformats.org/presentationml/2006/ole">
            <p:oleObj spid="_x0000_s20507" name="Equation" r:id="rId4" imgW="393529" imgH="393529" progId="Equation.DSMT4">
              <p:embed/>
            </p:oleObj>
          </a:graphicData>
        </a:graphic>
      </p:graphicFrame>
      <p:sp>
        <p:nvSpPr>
          <p:cNvPr id="2048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2049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45068447"/>
              </p:ext>
            </p:extLst>
          </p:nvPr>
        </p:nvGraphicFramePr>
        <p:xfrm>
          <a:off x="2590800" y="1524000"/>
          <a:ext cx="2887662" cy="1144588"/>
        </p:xfrm>
        <a:graphic>
          <a:graphicData uri="http://schemas.openxmlformats.org/presentationml/2006/ole">
            <p:oleObj spid="_x0000_s20508" name="Equation" r:id="rId5" imgW="571320" imgH="228600" progId="Equation.DSMT4">
              <p:embed/>
            </p:oleObj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19425423"/>
              </p:ext>
            </p:extLst>
          </p:nvPr>
        </p:nvGraphicFramePr>
        <p:xfrm>
          <a:off x="5486400" y="1524000"/>
          <a:ext cx="2822575" cy="1144588"/>
        </p:xfrm>
        <a:graphic>
          <a:graphicData uri="http://schemas.openxmlformats.org/presentationml/2006/ole">
            <p:oleObj spid="_x0000_s20509" name="Equation" r:id="rId6" imgW="558800" imgH="228600" progId="Equation.DSMT4">
              <p:embed/>
            </p:oleObj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70069123"/>
              </p:ext>
            </p:extLst>
          </p:nvPr>
        </p:nvGraphicFramePr>
        <p:xfrm>
          <a:off x="2514600" y="3048000"/>
          <a:ext cx="3276600" cy="1144588"/>
        </p:xfrm>
        <a:graphic>
          <a:graphicData uri="http://schemas.openxmlformats.org/presentationml/2006/ole">
            <p:oleObj spid="_x0000_s20510" name="Equation" r:id="rId7" imgW="647640" imgH="228600" progId="Equation.DSMT4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36536874"/>
              </p:ext>
            </p:extLst>
          </p:nvPr>
        </p:nvGraphicFramePr>
        <p:xfrm>
          <a:off x="5715000" y="3048000"/>
          <a:ext cx="3271837" cy="1144588"/>
        </p:xfrm>
        <a:graphic>
          <a:graphicData uri="http://schemas.openxmlformats.org/presentationml/2006/ole">
            <p:oleObj spid="_x0000_s20511" name="Equation" r:id="rId8" imgW="64764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Find the Coterminal Angle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Since 	 is the same location as 0, </a:t>
            </a:r>
          </a:p>
          <a:p>
            <a:pPr eaLnBrk="1" hangingPunct="1">
              <a:buFontTx/>
              <a:buNone/>
            </a:pPr>
            <a:r>
              <a:rPr lang="en-US" smtClean="0"/>
              <a:t>it can be added or subtracted from any angle to find a coterminal angle. 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Given </a:t>
            </a: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1509" name="Object 4"/>
          <p:cNvGraphicFramePr>
            <a:graphicFrameLocks noChangeAspect="1"/>
          </p:cNvGraphicFramePr>
          <p:nvPr/>
        </p:nvGraphicFramePr>
        <p:xfrm>
          <a:off x="1752600" y="1143000"/>
          <a:ext cx="609600" cy="482600"/>
        </p:xfrm>
        <a:graphic>
          <a:graphicData uri="http://schemas.openxmlformats.org/presentationml/2006/ole">
            <p:oleObj spid="_x0000_s21526" name="Equation" r:id="rId3" imgW="228402" imgH="177646" progId="Equation.3">
              <p:embed/>
            </p:oleObj>
          </a:graphicData>
        </a:graphic>
      </p:graphicFrame>
      <p:sp>
        <p:nvSpPr>
          <p:cNvPr id="2151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1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1512" name="Object 8"/>
          <p:cNvGraphicFramePr>
            <a:graphicFrameLocks noChangeAspect="1"/>
          </p:cNvGraphicFramePr>
          <p:nvPr/>
        </p:nvGraphicFramePr>
        <p:xfrm>
          <a:off x="1752600" y="3200400"/>
          <a:ext cx="757238" cy="838200"/>
        </p:xfrm>
        <a:graphic>
          <a:graphicData uri="http://schemas.openxmlformats.org/presentationml/2006/ole">
            <p:oleObj spid="_x0000_s21527" name="Equation" r:id="rId4" imgW="355292" imgH="393359" progId="Equation.3">
              <p:embed/>
            </p:oleObj>
          </a:graphicData>
        </a:graphic>
      </p:graphicFrame>
      <p:sp>
        <p:nvSpPr>
          <p:cNvPr id="21513" name="Rectangle 11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1514" name="Object 10"/>
          <p:cNvGraphicFramePr>
            <a:graphicFrameLocks noChangeAspect="1"/>
          </p:cNvGraphicFramePr>
          <p:nvPr/>
        </p:nvGraphicFramePr>
        <p:xfrm>
          <a:off x="685800" y="4267200"/>
          <a:ext cx="2895600" cy="1108075"/>
        </p:xfrm>
        <a:graphic>
          <a:graphicData uri="http://schemas.openxmlformats.org/presentationml/2006/ole">
            <p:oleObj spid="_x0000_s21528" name="Equation" r:id="rId5" imgW="1016000" imgH="393700" progId="Equation.3">
              <p:embed/>
            </p:oleObj>
          </a:graphicData>
        </a:graphic>
      </p:graphicFrame>
      <p:sp>
        <p:nvSpPr>
          <p:cNvPr id="21515" name="Rectangle 13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1516" name="Object 12"/>
          <p:cNvGraphicFramePr>
            <a:graphicFrameLocks noChangeAspect="1"/>
          </p:cNvGraphicFramePr>
          <p:nvPr/>
        </p:nvGraphicFramePr>
        <p:xfrm>
          <a:off x="4572000" y="4419600"/>
          <a:ext cx="2895600" cy="957263"/>
        </p:xfrm>
        <a:graphic>
          <a:graphicData uri="http://schemas.openxmlformats.org/presentationml/2006/ole">
            <p:oleObj spid="_x0000_s21529" name="Equation" r:id="rId6" imgW="1180588" imgH="393529" progId="Equation.3">
              <p:embed/>
            </p:oleObj>
          </a:graphicData>
        </a:graphic>
      </p:graphicFrame>
      <p:pic>
        <p:nvPicPr>
          <p:cNvPr id="21517" name="Picture 2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0" y="990600"/>
            <a:ext cx="1117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Ex 7. Find one positive angle that is </a:t>
            </a:r>
            <a:r>
              <a:rPr lang="en-US" sz="2800" dirty="0" err="1" smtClean="0"/>
              <a:t>coterminal</a:t>
            </a:r>
            <a:r>
              <a:rPr lang="en-US" sz="2800" dirty="0" smtClean="0"/>
              <a:t> with the angle  </a:t>
            </a:r>
            <a:r>
              <a:rPr lang="el-GR" sz="2800" i="1" dirty="0" smtClean="0">
                <a:cs typeface="Arial" charset="0"/>
                <a:sym typeface="Symbol"/>
              </a:rPr>
              <a:t></a:t>
            </a:r>
            <a:r>
              <a:rPr lang="en-US" sz="2800" dirty="0" smtClean="0">
                <a:cs typeface="Arial" charset="0"/>
              </a:rPr>
              <a:t> = </a:t>
            </a:r>
            <a:r>
              <a:rPr lang="en-US" sz="2800" dirty="0" smtClean="0"/>
              <a:t>       in standard position.</a:t>
            </a:r>
            <a:br>
              <a:rPr lang="en-US" sz="2800" dirty="0" smtClean="0"/>
            </a:br>
            <a:endParaRPr lang="en-US" sz="28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3352800"/>
            <a:ext cx="8458200" cy="13716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latin typeface="+mj-lt"/>
                <a:ea typeface="+mj-ea"/>
                <a:cs typeface="+mj-cs"/>
              </a:rPr>
              <a:t>Ex 8. Find one 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negative </a:t>
            </a:r>
            <a:r>
              <a:rPr lang="en-US" sz="2800" dirty="0">
                <a:latin typeface="+mj-lt"/>
                <a:ea typeface="+mj-ea"/>
                <a:cs typeface="+mj-cs"/>
              </a:rPr>
              <a:t>angle that is </a:t>
            </a:r>
            <a:r>
              <a:rPr lang="en-US" sz="2800" dirty="0" err="1">
                <a:latin typeface="+mj-lt"/>
                <a:ea typeface="+mj-ea"/>
                <a:cs typeface="+mj-cs"/>
              </a:rPr>
              <a:t>coterminal</a:t>
            </a:r>
            <a:r>
              <a:rPr lang="en-US" sz="2800" dirty="0">
                <a:latin typeface="+mj-lt"/>
                <a:ea typeface="+mj-ea"/>
                <a:cs typeface="+mj-cs"/>
              </a:rPr>
              <a:t> with the angle </a:t>
            </a:r>
            <a:r>
              <a:rPr lang="el-GR" sz="2800" i="1" dirty="0">
                <a:latin typeface="+mj-lt"/>
                <a:ea typeface="+mj-ea"/>
                <a:cs typeface="Arial" charset="0"/>
                <a:sym typeface="Symbol"/>
              </a:rPr>
              <a:t></a:t>
            </a:r>
            <a:r>
              <a:rPr lang="en-US" sz="2800" dirty="0">
                <a:latin typeface="+mj-lt"/>
                <a:ea typeface="+mj-ea"/>
                <a:cs typeface="Arial" charset="0"/>
              </a:rPr>
              <a:t> =        i</a:t>
            </a:r>
            <a:r>
              <a:rPr lang="en-US" sz="2800" dirty="0">
                <a:latin typeface="+mj-lt"/>
                <a:ea typeface="+mj-ea"/>
                <a:cs typeface="+mj-cs"/>
              </a:rPr>
              <a:t>n standard position.</a:t>
            </a:r>
            <a:br>
              <a:rPr lang="en-US" sz="2800" dirty="0">
                <a:latin typeface="+mj-lt"/>
                <a:ea typeface="+mj-ea"/>
                <a:cs typeface="+mj-cs"/>
              </a:rPr>
            </a:br>
            <a:endParaRPr lang="en-US" sz="28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20572911"/>
              </p:ext>
            </p:extLst>
          </p:nvPr>
        </p:nvGraphicFramePr>
        <p:xfrm>
          <a:off x="2514600" y="3886200"/>
          <a:ext cx="420687" cy="685800"/>
        </p:xfrm>
        <a:graphic>
          <a:graphicData uri="http://schemas.openxmlformats.org/presentationml/2006/ole">
            <p:oleObj spid="_x0000_s22550" name="Equation" r:id="rId3" imgW="241195" imgH="393529" progId="Equation.DSMT4">
              <p:embed/>
            </p:oleObj>
          </a:graphicData>
        </a:graphic>
      </p:graphicFrame>
      <p:graphicFrame>
        <p:nvGraphicFramePr>
          <p:cNvPr id="2253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07946772"/>
              </p:ext>
            </p:extLst>
          </p:nvPr>
        </p:nvGraphicFramePr>
        <p:xfrm>
          <a:off x="3352800" y="685800"/>
          <a:ext cx="328613" cy="784225"/>
        </p:xfrm>
        <a:graphic>
          <a:graphicData uri="http://schemas.openxmlformats.org/presentationml/2006/ole">
            <p:oleObj spid="_x0000_s22551" name="Equation" r:id="rId4" imgW="164957" imgH="393359" progId="Equation.DSMT4">
              <p:embed/>
            </p:oleObj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362200" y="1905000"/>
          <a:ext cx="1114425" cy="919163"/>
        </p:xfrm>
        <a:graphic>
          <a:graphicData uri="http://schemas.openxmlformats.org/presentationml/2006/ole">
            <p:oleObj spid="_x0000_s22552" name="Equation" r:id="rId5" imgW="482391" imgH="393529" progId="Equation.DSMT4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581400" y="1828800"/>
          <a:ext cx="2887663" cy="1144588"/>
        </p:xfrm>
        <a:graphic>
          <a:graphicData uri="http://schemas.openxmlformats.org/presentationml/2006/ole">
            <p:oleObj spid="_x0000_s22553" name="Equation" r:id="rId6" imgW="571252" imgH="228501" progId="Equation.DSMT4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274888" y="4648200"/>
          <a:ext cx="1290637" cy="919163"/>
        </p:xfrm>
        <a:graphic>
          <a:graphicData uri="http://schemas.openxmlformats.org/presentationml/2006/ole">
            <p:oleObj spid="_x0000_s22554" name="Equation" r:id="rId7" imgW="558558" imgH="393529" progId="Equation.DSMT4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810000" y="4572000"/>
          <a:ext cx="3400425" cy="1144588"/>
        </p:xfrm>
        <a:graphic>
          <a:graphicData uri="http://schemas.openxmlformats.org/presentationml/2006/ole">
            <p:oleObj spid="_x0000_s22555" name="Equation" r:id="rId8" imgW="672808" imgH="228501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FF8BB4D1-6373-4351-B365-8A721CFD5742}" type="slidenum">
              <a:rPr lang="en-US" sz="1200" smtClean="0">
                <a:latin typeface="Arial Black" pitchFamily="34" charset="0"/>
              </a:rPr>
              <a:pPr algn="ctr" eaLnBrk="1" hangingPunct="1"/>
              <a:t>19</a:t>
            </a:fld>
            <a:endParaRPr lang="en-US" sz="1200" smtClean="0">
              <a:latin typeface="Arial Black" pitchFamily="34" charset="0"/>
            </a:endParaRPr>
          </a:p>
        </p:txBody>
      </p:sp>
      <p:grpSp>
        <p:nvGrpSpPr>
          <p:cNvPr id="23555" name="Group 2"/>
          <p:cNvGrpSpPr>
            <a:grpSpLocks/>
          </p:cNvGrpSpPr>
          <p:nvPr/>
        </p:nvGrpSpPr>
        <p:grpSpPr bwMode="auto">
          <a:xfrm>
            <a:off x="990600" y="228600"/>
            <a:ext cx="7772400" cy="6096000"/>
            <a:chOff x="624" y="0"/>
            <a:chExt cx="4896" cy="3840"/>
          </a:xfrm>
        </p:grpSpPr>
        <p:sp>
          <p:nvSpPr>
            <p:cNvPr id="23572" name="Oval 3"/>
            <p:cNvSpPr>
              <a:spLocks noChangeArrowheads="1"/>
            </p:cNvSpPr>
            <p:nvPr/>
          </p:nvSpPr>
          <p:spPr bwMode="auto">
            <a:xfrm>
              <a:off x="1503" y="672"/>
              <a:ext cx="2860" cy="2815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3" name="Line 4"/>
            <p:cNvSpPr>
              <a:spLocks noChangeShapeType="1"/>
            </p:cNvSpPr>
            <p:nvPr/>
          </p:nvSpPr>
          <p:spPr bwMode="auto">
            <a:xfrm>
              <a:off x="1200" y="2151"/>
              <a:ext cx="35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4" name="Line 5"/>
            <p:cNvSpPr>
              <a:spLocks noChangeShapeType="1"/>
            </p:cNvSpPr>
            <p:nvPr/>
          </p:nvSpPr>
          <p:spPr bwMode="auto">
            <a:xfrm rot="5400000">
              <a:off x="1325" y="2088"/>
              <a:ext cx="32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5" name="Line 7"/>
            <p:cNvSpPr>
              <a:spLocks noChangeShapeType="1"/>
            </p:cNvSpPr>
            <p:nvPr/>
          </p:nvSpPr>
          <p:spPr bwMode="auto">
            <a:xfrm flipH="1">
              <a:off x="3936" y="1104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6" name="Line 11"/>
            <p:cNvSpPr>
              <a:spLocks noChangeShapeType="1"/>
            </p:cNvSpPr>
            <p:nvPr/>
          </p:nvSpPr>
          <p:spPr bwMode="auto">
            <a:xfrm flipH="1">
              <a:off x="1824" y="302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7" name="Line 13"/>
            <p:cNvSpPr>
              <a:spLocks noChangeShapeType="1"/>
            </p:cNvSpPr>
            <p:nvPr/>
          </p:nvSpPr>
          <p:spPr bwMode="auto">
            <a:xfrm flipH="1" flipV="1">
              <a:off x="3792" y="2976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8" name="Line 16"/>
            <p:cNvSpPr>
              <a:spLocks noChangeShapeType="1"/>
            </p:cNvSpPr>
            <p:nvPr/>
          </p:nvSpPr>
          <p:spPr bwMode="auto">
            <a:xfrm flipH="1" flipV="1">
              <a:off x="1728" y="1104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9" name="Line 17"/>
            <p:cNvSpPr>
              <a:spLocks noChangeShapeType="1"/>
            </p:cNvSpPr>
            <p:nvPr/>
          </p:nvSpPr>
          <p:spPr bwMode="auto">
            <a:xfrm>
              <a:off x="2928" y="2160"/>
              <a:ext cx="1440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0" name="Text Box 19"/>
            <p:cNvSpPr txBox="1">
              <a:spLocks noChangeArrowheads="1"/>
            </p:cNvSpPr>
            <p:nvPr/>
          </p:nvSpPr>
          <p:spPr bwMode="auto">
            <a:xfrm>
              <a:off x="4752" y="1968"/>
              <a:ext cx="768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>
                  <a:latin typeface="Times New Roman" pitchFamily="18" charset="0"/>
                </a:rPr>
                <a:t>0</a:t>
              </a:r>
              <a:r>
                <a:rPr lang="en-US" sz="1400">
                  <a:latin typeface="Times New Roman" pitchFamily="18" charset="0"/>
                  <a:cs typeface="Times New Roman" pitchFamily="18" charset="0"/>
                </a:rPr>
                <a:t>° </a:t>
              </a:r>
              <a:r>
                <a:rPr lang="en-US" sz="14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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en-US" sz="1400">
                  <a:latin typeface="Times New Roman" pitchFamily="18" charset="0"/>
                  <a:cs typeface="Times New Roman" pitchFamily="18" charset="0"/>
                </a:rPr>
                <a:t>360 ° </a:t>
              </a:r>
              <a:r>
                <a:rPr lang="en-US" sz="14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</a:t>
              </a:r>
            </a:p>
          </p:txBody>
        </p:sp>
        <p:sp>
          <p:nvSpPr>
            <p:cNvPr id="23581" name="Line 20"/>
            <p:cNvSpPr>
              <a:spLocks noChangeShapeType="1"/>
            </p:cNvSpPr>
            <p:nvPr/>
          </p:nvSpPr>
          <p:spPr bwMode="auto">
            <a:xfrm>
              <a:off x="4800" y="2160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2" name="Text Box 22"/>
            <p:cNvSpPr txBox="1">
              <a:spLocks noChangeArrowheads="1"/>
            </p:cNvSpPr>
            <p:nvPr/>
          </p:nvSpPr>
          <p:spPr bwMode="auto">
            <a:xfrm>
              <a:off x="4128" y="1008"/>
              <a:ext cx="8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>
                  <a:latin typeface="Times New Roman" pitchFamily="18" charset="0"/>
                </a:rPr>
                <a:t>45 </a:t>
              </a:r>
              <a:r>
                <a:rPr lang="en-US" sz="1400">
                  <a:latin typeface="Times New Roman" pitchFamily="18" charset="0"/>
                  <a:cs typeface="Times New Roman" pitchFamily="18" charset="0"/>
                </a:rPr>
                <a:t>° </a:t>
              </a:r>
              <a:r>
                <a:rPr lang="en-US" sz="14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</a:t>
              </a:r>
            </a:p>
          </p:txBody>
        </p:sp>
        <p:sp>
          <p:nvSpPr>
            <p:cNvPr id="23583" name="Text Box 25"/>
            <p:cNvSpPr txBox="1">
              <a:spLocks noChangeArrowheads="1"/>
            </p:cNvSpPr>
            <p:nvPr/>
          </p:nvSpPr>
          <p:spPr bwMode="auto">
            <a:xfrm>
              <a:off x="3984" y="3120"/>
              <a:ext cx="8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>
                  <a:latin typeface="Times New Roman" pitchFamily="18" charset="0"/>
                </a:rPr>
                <a:t>315 </a:t>
              </a:r>
              <a:r>
                <a:rPr lang="en-US" sz="1400">
                  <a:latin typeface="Times New Roman" pitchFamily="18" charset="0"/>
                  <a:cs typeface="Times New Roman" pitchFamily="18" charset="0"/>
                </a:rPr>
                <a:t>° </a:t>
              </a:r>
              <a:r>
                <a:rPr lang="en-US" sz="14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</a:t>
              </a:r>
            </a:p>
          </p:txBody>
        </p:sp>
        <p:sp>
          <p:nvSpPr>
            <p:cNvPr id="23584" name="Text Box 28"/>
            <p:cNvSpPr txBox="1">
              <a:spLocks noChangeArrowheads="1"/>
            </p:cNvSpPr>
            <p:nvPr/>
          </p:nvSpPr>
          <p:spPr bwMode="auto">
            <a:xfrm>
              <a:off x="1200" y="960"/>
              <a:ext cx="62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>
                  <a:latin typeface="Times New Roman" pitchFamily="18" charset="0"/>
                  <a:sym typeface="Symbol" pitchFamily="18" charset="2"/>
                </a:rPr>
                <a:t>     </a:t>
              </a:r>
              <a:r>
                <a:rPr lang="en-US" sz="1400">
                  <a:latin typeface="Times New Roman" pitchFamily="18" charset="0"/>
                </a:rPr>
                <a:t>135 </a:t>
              </a:r>
              <a:r>
                <a:rPr lang="en-US" sz="1400">
                  <a:latin typeface="Times New Roman" pitchFamily="18" charset="0"/>
                  <a:cs typeface="Times New Roman" pitchFamily="18" charset="0"/>
                </a:rPr>
                <a:t>° </a:t>
              </a:r>
              <a:endParaRPr lang="en-US" sz="140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23585" name="Text Box 31"/>
            <p:cNvSpPr txBox="1">
              <a:spLocks noChangeArrowheads="1"/>
            </p:cNvSpPr>
            <p:nvPr/>
          </p:nvSpPr>
          <p:spPr bwMode="auto">
            <a:xfrm>
              <a:off x="1200" y="3072"/>
              <a:ext cx="62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>
                  <a:latin typeface="Times New Roman" pitchFamily="18" charset="0"/>
                  <a:sym typeface="Symbol" pitchFamily="18" charset="2"/>
                </a:rPr>
                <a:t>     </a:t>
              </a:r>
              <a:r>
                <a:rPr lang="en-US" sz="1400">
                  <a:latin typeface="Times New Roman" pitchFamily="18" charset="0"/>
                </a:rPr>
                <a:t>225 </a:t>
              </a:r>
              <a:r>
                <a:rPr lang="en-US" sz="1400">
                  <a:latin typeface="Times New Roman" pitchFamily="18" charset="0"/>
                  <a:cs typeface="Times New Roman" pitchFamily="18" charset="0"/>
                </a:rPr>
                <a:t>° </a:t>
              </a:r>
              <a:endParaRPr lang="en-US" sz="140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23586" name="Text Box 33"/>
            <p:cNvSpPr txBox="1">
              <a:spLocks noChangeArrowheads="1"/>
            </p:cNvSpPr>
            <p:nvPr/>
          </p:nvSpPr>
          <p:spPr bwMode="auto">
            <a:xfrm>
              <a:off x="624" y="2064"/>
              <a:ext cx="62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>
                  <a:latin typeface="Times New Roman" pitchFamily="18" charset="0"/>
                  <a:sym typeface="Symbol" pitchFamily="18" charset="2"/>
                </a:rPr>
                <a:t>     </a:t>
              </a:r>
              <a:r>
                <a:rPr lang="en-US" sz="1400">
                  <a:latin typeface="Times New Roman" pitchFamily="18" charset="0"/>
                </a:rPr>
                <a:t>180 </a:t>
              </a:r>
              <a:r>
                <a:rPr lang="en-US" sz="1400">
                  <a:latin typeface="Times New Roman" pitchFamily="18" charset="0"/>
                  <a:cs typeface="Times New Roman" pitchFamily="18" charset="0"/>
                </a:rPr>
                <a:t>° </a:t>
              </a:r>
              <a:endParaRPr lang="en-US" sz="140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23587" name="Text Box 34"/>
            <p:cNvSpPr txBox="1">
              <a:spLocks noChangeArrowheads="1"/>
            </p:cNvSpPr>
            <p:nvPr/>
          </p:nvSpPr>
          <p:spPr bwMode="auto">
            <a:xfrm>
              <a:off x="2784" y="288"/>
              <a:ext cx="8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>
                  <a:latin typeface="Times New Roman" pitchFamily="18" charset="0"/>
                </a:rPr>
                <a:t>90 </a:t>
              </a:r>
              <a:r>
                <a:rPr lang="en-US" sz="1400">
                  <a:latin typeface="Times New Roman" pitchFamily="18" charset="0"/>
                  <a:cs typeface="Times New Roman" pitchFamily="18" charset="0"/>
                </a:rPr>
                <a:t>° </a:t>
              </a:r>
              <a:r>
                <a:rPr lang="en-US" sz="14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</a:t>
              </a:r>
            </a:p>
          </p:txBody>
        </p:sp>
        <p:sp>
          <p:nvSpPr>
            <p:cNvPr id="23588" name="Text Box 35"/>
            <p:cNvSpPr txBox="1">
              <a:spLocks noChangeArrowheads="1"/>
            </p:cNvSpPr>
            <p:nvPr/>
          </p:nvSpPr>
          <p:spPr bwMode="auto">
            <a:xfrm>
              <a:off x="2688" y="3648"/>
              <a:ext cx="8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>
                  <a:latin typeface="Times New Roman" pitchFamily="18" charset="0"/>
                </a:rPr>
                <a:t>270 </a:t>
              </a:r>
              <a:r>
                <a:rPr lang="en-US" sz="1400">
                  <a:latin typeface="Times New Roman" pitchFamily="18" charset="0"/>
                  <a:cs typeface="Times New Roman" pitchFamily="18" charset="0"/>
                </a:rPr>
                <a:t>° </a:t>
              </a:r>
              <a:r>
                <a:rPr lang="en-US" sz="14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</a:t>
              </a:r>
            </a:p>
          </p:txBody>
        </p:sp>
        <p:sp>
          <p:nvSpPr>
            <p:cNvPr id="23589" name="Line 36"/>
            <p:cNvSpPr>
              <a:spLocks noChangeShapeType="1"/>
            </p:cNvSpPr>
            <p:nvPr/>
          </p:nvSpPr>
          <p:spPr bwMode="auto">
            <a:xfrm flipV="1">
              <a:off x="2928" y="1152"/>
              <a:ext cx="1104" cy="100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0" name="Freeform 37"/>
            <p:cNvSpPr>
              <a:spLocks/>
            </p:cNvSpPr>
            <p:nvPr/>
          </p:nvSpPr>
          <p:spPr bwMode="auto">
            <a:xfrm>
              <a:off x="3168" y="1968"/>
              <a:ext cx="104" cy="192"/>
            </a:xfrm>
            <a:custGeom>
              <a:avLst/>
              <a:gdLst>
                <a:gd name="T0" fmla="*/ 48 w 104"/>
                <a:gd name="T1" fmla="*/ 192 h 192"/>
                <a:gd name="T2" fmla="*/ 96 w 104"/>
                <a:gd name="T3" fmla="*/ 48 h 192"/>
                <a:gd name="T4" fmla="*/ 0 w 104"/>
                <a:gd name="T5" fmla="*/ 0 h 192"/>
                <a:gd name="T6" fmla="*/ 0 60000 65536"/>
                <a:gd name="T7" fmla="*/ 0 60000 65536"/>
                <a:gd name="T8" fmla="*/ 0 60000 65536"/>
                <a:gd name="T9" fmla="*/ 0 w 104"/>
                <a:gd name="T10" fmla="*/ 0 h 192"/>
                <a:gd name="T11" fmla="*/ 104 w 10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192">
                  <a:moveTo>
                    <a:pt x="48" y="192"/>
                  </a:moveTo>
                  <a:cubicBezTo>
                    <a:pt x="76" y="136"/>
                    <a:pt x="104" y="80"/>
                    <a:pt x="96" y="48"/>
                  </a:cubicBezTo>
                  <a:cubicBezTo>
                    <a:pt x="88" y="16"/>
                    <a:pt x="16" y="8"/>
                    <a:pt x="0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1" name="Text Box 38"/>
            <p:cNvSpPr txBox="1">
              <a:spLocks noChangeArrowheads="1"/>
            </p:cNvSpPr>
            <p:nvPr/>
          </p:nvSpPr>
          <p:spPr bwMode="auto">
            <a:xfrm>
              <a:off x="3264" y="1872"/>
              <a:ext cx="20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>
                  <a:latin typeface="Times New Roman" pitchFamily="18" charset="0"/>
                  <a:sym typeface="Symbol" pitchFamily="18" charset="2"/>
                </a:rPr>
                <a:t></a:t>
              </a:r>
              <a:endParaRPr lang="en-US" sz="1600">
                <a:latin typeface="Times New Roman" pitchFamily="18" charset="0"/>
              </a:endParaRPr>
            </a:p>
          </p:txBody>
        </p:sp>
        <p:sp>
          <p:nvSpPr>
            <p:cNvPr id="23592" name="Text Box 39"/>
            <p:cNvSpPr txBox="1">
              <a:spLocks noChangeArrowheads="1"/>
            </p:cNvSpPr>
            <p:nvPr/>
          </p:nvSpPr>
          <p:spPr bwMode="auto">
            <a:xfrm>
              <a:off x="1536" y="0"/>
              <a:ext cx="26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latin typeface="Times New Roman" pitchFamily="18" charset="0"/>
                </a:rPr>
                <a:t>Degree and Radian Form of “Special” Angles </a:t>
              </a:r>
            </a:p>
          </p:txBody>
        </p:sp>
      </p:grp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8235950" y="3602038"/>
          <a:ext cx="527050" cy="415925"/>
        </p:xfrm>
        <a:graphic>
          <a:graphicData uri="http://schemas.openxmlformats.org/presentationml/2006/ole">
            <p:oleObj spid="_x0000_s23619" name="Equation" r:id="rId3" imgW="228402" imgH="177646" progId="Equation.DSMT4">
              <p:embed/>
            </p:oleObj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76200" y="3268663"/>
          <a:ext cx="715963" cy="749300"/>
        </p:xfrm>
        <a:graphic>
          <a:graphicData uri="http://schemas.openxmlformats.org/presentationml/2006/ole">
            <p:oleObj spid="_x0000_s23620" name="Equation" r:id="rId4" imgW="380835" imgH="393529" progId="Equation.DSMT4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035550" y="519113"/>
          <a:ext cx="468313" cy="776287"/>
        </p:xfrm>
        <a:graphic>
          <a:graphicData uri="http://schemas.openxmlformats.org/presentationml/2006/ole">
            <p:oleObj spid="_x0000_s23621" name="Equation" r:id="rId5" imgW="241195" imgH="393529" progId="Equation.DSMT4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987925" y="5845175"/>
          <a:ext cx="468313" cy="776288"/>
        </p:xfrm>
        <a:graphic>
          <a:graphicData uri="http://schemas.openxmlformats.org/presentationml/2006/ole">
            <p:oleObj spid="_x0000_s23622" name="Equation" r:id="rId6" imgW="241195" imgH="393529" progId="Equation.DSMT4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242175" y="1635125"/>
          <a:ext cx="373063" cy="692150"/>
        </p:xfrm>
        <a:graphic>
          <a:graphicData uri="http://schemas.openxmlformats.org/presentationml/2006/ole">
            <p:oleObj spid="_x0000_s23623" name="Equation" r:id="rId7" imgW="215713" imgH="393359" progId="Equation.DSMT4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8153400" y="3328988"/>
          <a:ext cx="246063" cy="352425"/>
        </p:xfrm>
        <a:graphic>
          <a:graphicData uri="http://schemas.openxmlformats.org/presentationml/2006/ole">
            <p:oleObj spid="_x0000_s23624" name="Equation" r:id="rId8" imgW="126725" imgH="177415" progId="Equation.DSMT4">
              <p:embed/>
            </p:oleObj>
          </a:graphicData>
        </a:graphic>
      </p:graphicFrame>
      <p:sp>
        <p:nvSpPr>
          <p:cNvPr id="23562" name="Line 36"/>
          <p:cNvSpPr>
            <a:spLocks noChangeShapeType="1"/>
          </p:cNvSpPr>
          <p:nvPr/>
        </p:nvSpPr>
        <p:spPr bwMode="auto">
          <a:xfrm flipH="1" flipV="1">
            <a:off x="2895600" y="2133600"/>
            <a:ext cx="1752600" cy="1524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3" name="Line 36"/>
          <p:cNvSpPr>
            <a:spLocks noChangeShapeType="1"/>
          </p:cNvSpPr>
          <p:nvPr/>
        </p:nvSpPr>
        <p:spPr bwMode="auto">
          <a:xfrm flipH="1">
            <a:off x="3048000" y="3657600"/>
            <a:ext cx="1600200" cy="1447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4" name="Line 36"/>
          <p:cNvSpPr>
            <a:spLocks noChangeShapeType="1"/>
          </p:cNvSpPr>
          <p:nvPr/>
        </p:nvSpPr>
        <p:spPr bwMode="auto">
          <a:xfrm>
            <a:off x="4648200" y="3657600"/>
            <a:ext cx="1600200" cy="1524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528763" y="1509713"/>
          <a:ext cx="468312" cy="776287"/>
        </p:xfrm>
        <a:graphic>
          <a:graphicData uri="http://schemas.openxmlformats.org/presentationml/2006/ole">
            <p:oleObj spid="_x0000_s23625" name="Equation" r:id="rId9" imgW="241195" imgH="393529" progId="Equation.DSMT4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520825" y="4868863"/>
          <a:ext cx="468313" cy="777875"/>
        </p:xfrm>
        <a:graphic>
          <a:graphicData uri="http://schemas.openxmlformats.org/presentationml/2006/ole">
            <p:oleObj spid="_x0000_s23626" name="Equation" r:id="rId10" imgW="241195" imgH="393529" progId="Equation.DSMT4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7075488" y="4945063"/>
          <a:ext cx="468312" cy="777875"/>
        </p:xfrm>
        <a:graphic>
          <a:graphicData uri="http://schemas.openxmlformats.org/presentationml/2006/ole">
            <p:oleObj spid="_x0000_s23627" name="Equation" r:id="rId11" imgW="241195" imgH="393529" progId="Equation.DSMT4">
              <p:embed/>
            </p:oleObj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5541963" y="519113"/>
          <a:ext cx="665162" cy="776287"/>
        </p:xfrm>
        <a:graphic>
          <a:graphicData uri="http://schemas.openxmlformats.org/presentationml/2006/ole">
            <p:oleObj spid="_x0000_s23628" name="Equation" r:id="rId12" imgW="342751" imgH="393529" progId="Equation.DSMT4">
              <p:embed/>
            </p:oleObj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854075" y="3536950"/>
          <a:ext cx="271463" cy="276225"/>
        </p:xfrm>
        <a:graphic>
          <a:graphicData uri="http://schemas.openxmlformats.org/presentationml/2006/ole">
            <p:oleObj spid="_x0000_s23629" name="Equation" r:id="rId13" imgW="139700" imgH="139700" progId="Equation.DSMT4">
              <p:embed/>
            </p:oleObj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5489575" y="5853113"/>
          <a:ext cx="690563" cy="776287"/>
        </p:xfrm>
        <a:graphic>
          <a:graphicData uri="http://schemas.openxmlformats.org/presentationml/2006/ole">
            <p:oleObj spid="_x0000_s23630" name="Equation" r:id="rId14" imgW="355292" imgH="393359" progId="Equation.DSMT4">
              <p:embed/>
            </p:oleObj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7669213" y="1592263"/>
          <a:ext cx="566737" cy="776287"/>
        </p:xfrm>
        <a:graphic>
          <a:graphicData uri="http://schemas.openxmlformats.org/presentationml/2006/ole">
            <p:oleObj spid="_x0000_s23631" name="Equation" r:id="rId15" imgW="291973" imgH="393529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762000"/>
            <a:ext cx="7772400" cy="19208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4.1 Radian and Degree Measure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743200"/>
            <a:ext cx="6400800" cy="1752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dirty="0" smtClean="0"/>
              <a:t>Objective:</a:t>
            </a:r>
          </a:p>
          <a:p>
            <a:pPr marL="457200" indent="-457200" algn="l" eaLnBrk="1" hangingPunct="1">
              <a:buFont typeface="Arial" pitchFamily="34" charset="0"/>
              <a:buChar char="•"/>
              <a:defRPr/>
            </a:pPr>
            <a:r>
              <a:rPr lang="en-US" dirty="0"/>
              <a:t>Terminology used to describe </a:t>
            </a:r>
            <a:r>
              <a:rPr lang="en-US" dirty="0" smtClean="0"/>
              <a:t>angles</a:t>
            </a:r>
          </a:p>
          <a:p>
            <a:pPr marL="457200" indent="-457200" algn="l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Find </a:t>
            </a:r>
            <a:r>
              <a:rPr lang="en-US" dirty="0" err="1" smtClean="0"/>
              <a:t>Coterminal</a:t>
            </a:r>
            <a:r>
              <a:rPr lang="en-US" dirty="0" smtClean="0"/>
              <a:t> Angles</a:t>
            </a:r>
          </a:p>
          <a:p>
            <a:pPr marL="457200" indent="-457200" algn="l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Changing Degrees to Radians</a:t>
            </a:r>
          </a:p>
          <a:p>
            <a:pPr marL="457200" indent="-457200" algn="l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Changing Radians to Degrees</a:t>
            </a:r>
          </a:p>
          <a:p>
            <a:pPr marL="457200" indent="-457200" algn="l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Find Arc Length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9F13E6B5-1879-421A-A4DA-7FE862E30AE9}" type="slidenum">
              <a:rPr lang="en-US" sz="1200" smtClean="0">
                <a:latin typeface="Arial Black" pitchFamily="34" charset="0"/>
              </a:rPr>
              <a:pPr algn="ctr" eaLnBrk="1" hangingPunct="1"/>
              <a:t>20</a:t>
            </a:fld>
            <a:endParaRPr lang="en-US" sz="1200" smtClean="0">
              <a:latin typeface="Arial Black" pitchFamily="34" charset="0"/>
            </a:endParaRPr>
          </a:p>
        </p:txBody>
      </p:sp>
      <p:grpSp>
        <p:nvGrpSpPr>
          <p:cNvPr id="24579" name="Group 2"/>
          <p:cNvGrpSpPr>
            <a:grpSpLocks/>
          </p:cNvGrpSpPr>
          <p:nvPr/>
        </p:nvGrpSpPr>
        <p:grpSpPr bwMode="auto">
          <a:xfrm>
            <a:off x="990600" y="152400"/>
            <a:ext cx="7772400" cy="6172200"/>
            <a:chOff x="624" y="-48"/>
            <a:chExt cx="4896" cy="3888"/>
          </a:xfrm>
        </p:grpSpPr>
        <p:sp>
          <p:nvSpPr>
            <p:cNvPr id="24612" name="Oval 3"/>
            <p:cNvSpPr>
              <a:spLocks noChangeArrowheads="1"/>
            </p:cNvSpPr>
            <p:nvPr/>
          </p:nvSpPr>
          <p:spPr bwMode="auto">
            <a:xfrm>
              <a:off x="1503" y="672"/>
              <a:ext cx="2860" cy="2815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3" name="Line 4"/>
            <p:cNvSpPr>
              <a:spLocks noChangeShapeType="1"/>
            </p:cNvSpPr>
            <p:nvPr/>
          </p:nvSpPr>
          <p:spPr bwMode="auto">
            <a:xfrm>
              <a:off x="1200" y="2151"/>
              <a:ext cx="35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4" name="Line 5"/>
            <p:cNvSpPr>
              <a:spLocks noChangeShapeType="1"/>
            </p:cNvSpPr>
            <p:nvPr/>
          </p:nvSpPr>
          <p:spPr bwMode="auto">
            <a:xfrm rot="5400000">
              <a:off x="1325" y="2088"/>
              <a:ext cx="32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5" name="Line 6"/>
            <p:cNvSpPr>
              <a:spLocks noChangeShapeType="1"/>
            </p:cNvSpPr>
            <p:nvPr/>
          </p:nvSpPr>
          <p:spPr bwMode="auto">
            <a:xfrm flipH="1">
              <a:off x="4128" y="1440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6" name="Line 8"/>
            <p:cNvSpPr>
              <a:spLocks noChangeShapeType="1"/>
            </p:cNvSpPr>
            <p:nvPr/>
          </p:nvSpPr>
          <p:spPr bwMode="auto">
            <a:xfrm flipH="1">
              <a:off x="3648" y="864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7" name="Line 9"/>
            <p:cNvSpPr>
              <a:spLocks noChangeShapeType="1"/>
            </p:cNvSpPr>
            <p:nvPr/>
          </p:nvSpPr>
          <p:spPr bwMode="auto">
            <a:xfrm flipH="1">
              <a:off x="1536" y="2688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8" name="Line 10"/>
            <p:cNvSpPr>
              <a:spLocks noChangeShapeType="1"/>
            </p:cNvSpPr>
            <p:nvPr/>
          </p:nvSpPr>
          <p:spPr bwMode="auto">
            <a:xfrm flipH="1">
              <a:off x="2112" y="3168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9" name="Line 12"/>
            <p:cNvSpPr>
              <a:spLocks noChangeShapeType="1"/>
            </p:cNvSpPr>
            <p:nvPr/>
          </p:nvSpPr>
          <p:spPr bwMode="auto">
            <a:xfrm flipH="1" flipV="1">
              <a:off x="3600" y="3216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0" name="Line 14"/>
            <p:cNvSpPr>
              <a:spLocks noChangeShapeType="1"/>
            </p:cNvSpPr>
            <p:nvPr/>
          </p:nvSpPr>
          <p:spPr bwMode="auto">
            <a:xfrm flipH="1" flipV="1">
              <a:off x="3984" y="2640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1" name="Line 15"/>
            <p:cNvSpPr>
              <a:spLocks noChangeShapeType="1"/>
            </p:cNvSpPr>
            <p:nvPr/>
          </p:nvSpPr>
          <p:spPr bwMode="auto">
            <a:xfrm flipH="1" flipV="1">
              <a:off x="1536" y="1344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2" name="Line 17"/>
            <p:cNvSpPr>
              <a:spLocks noChangeShapeType="1"/>
            </p:cNvSpPr>
            <p:nvPr/>
          </p:nvSpPr>
          <p:spPr bwMode="auto">
            <a:xfrm>
              <a:off x="2928" y="2160"/>
              <a:ext cx="1440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3" name="Line 18"/>
            <p:cNvSpPr>
              <a:spLocks noChangeShapeType="1"/>
            </p:cNvSpPr>
            <p:nvPr/>
          </p:nvSpPr>
          <p:spPr bwMode="auto">
            <a:xfrm flipH="1" flipV="1">
              <a:off x="2112" y="768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4" name="Text Box 19"/>
            <p:cNvSpPr txBox="1">
              <a:spLocks noChangeArrowheads="1"/>
            </p:cNvSpPr>
            <p:nvPr/>
          </p:nvSpPr>
          <p:spPr bwMode="auto">
            <a:xfrm>
              <a:off x="4752" y="1968"/>
              <a:ext cx="768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>
                  <a:latin typeface="Times New Roman" pitchFamily="18" charset="0"/>
                </a:rPr>
                <a:t>0</a:t>
              </a:r>
              <a:r>
                <a:rPr lang="en-US" sz="1400">
                  <a:latin typeface="Times New Roman" pitchFamily="18" charset="0"/>
                  <a:cs typeface="Times New Roman" pitchFamily="18" charset="0"/>
                </a:rPr>
                <a:t>° </a:t>
              </a:r>
              <a:r>
                <a:rPr lang="en-US" sz="14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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en-US" sz="1400">
                  <a:latin typeface="Times New Roman" pitchFamily="18" charset="0"/>
                  <a:cs typeface="Times New Roman" pitchFamily="18" charset="0"/>
                </a:rPr>
                <a:t>360 ° </a:t>
              </a:r>
              <a:r>
                <a:rPr lang="en-US" sz="14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</a:t>
              </a:r>
            </a:p>
          </p:txBody>
        </p:sp>
        <p:sp>
          <p:nvSpPr>
            <p:cNvPr id="24625" name="Line 20"/>
            <p:cNvSpPr>
              <a:spLocks noChangeShapeType="1"/>
            </p:cNvSpPr>
            <p:nvPr/>
          </p:nvSpPr>
          <p:spPr bwMode="auto">
            <a:xfrm>
              <a:off x="4800" y="2160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6" name="Text Box 21"/>
            <p:cNvSpPr txBox="1">
              <a:spLocks noChangeArrowheads="1"/>
            </p:cNvSpPr>
            <p:nvPr/>
          </p:nvSpPr>
          <p:spPr bwMode="auto">
            <a:xfrm>
              <a:off x="4368" y="1344"/>
              <a:ext cx="8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>
                  <a:latin typeface="Times New Roman" pitchFamily="18" charset="0"/>
                </a:rPr>
                <a:t>30 </a:t>
              </a:r>
              <a:r>
                <a:rPr lang="en-US" sz="1400">
                  <a:latin typeface="Times New Roman" pitchFamily="18" charset="0"/>
                  <a:cs typeface="Times New Roman" pitchFamily="18" charset="0"/>
                </a:rPr>
                <a:t>° </a:t>
              </a:r>
              <a:r>
                <a:rPr lang="en-US" sz="14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</a:t>
              </a:r>
            </a:p>
          </p:txBody>
        </p:sp>
        <p:sp>
          <p:nvSpPr>
            <p:cNvPr id="24627" name="Text Box 23"/>
            <p:cNvSpPr txBox="1">
              <a:spLocks noChangeArrowheads="1"/>
            </p:cNvSpPr>
            <p:nvPr/>
          </p:nvSpPr>
          <p:spPr bwMode="auto">
            <a:xfrm>
              <a:off x="3840" y="720"/>
              <a:ext cx="8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>
                  <a:latin typeface="Times New Roman" pitchFamily="18" charset="0"/>
                </a:rPr>
                <a:t>60 </a:t>
              </a:r>
              <a:r>
                <a:rPr lang="en-US" sz="1400">
                  <a:latin typeface="Times New Roman" pitchFamily="18" charset="0"/>
                  <a:cs typeface="Times New Roman" pitchFamily="18" charset="0"/>
                </a:rPr>
                <a:t>° </a:t>
              </a:r>
              <a:r>
                <a:rPr lang="en-US" sz="14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</a:t>
              </a:r>
            </a:p>
          </p:txBody>
        </p:sp>
        <p:sp>
          <p:nvSpPr>
            <p:cNvPr id="24628" name="Text Box 24"/>
            <p:cNvSpPr txBox="1">
              <a:spLocks noChangeArrowheads="1"/>
            </p:cNvSpPr>
            <p:nvPr/>
          </p:nvSpPr>
          <p:spPr bwMode="auto">
            <a:xfrm>
              <a:off x="4224" y="2784"/>
              <a:ext cx="8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>
                  <a:latin typeface="Times New Roman" pitchFamily="18" charset="0"/>
                </a:rPr>
                <a:t>330 </a:t>
              </a:r>
              <a:r>
                <a:rPr lang="en-US" sz="1400">
                  <a:latin typeface="Times New Roman" pitchFamily="18" charset="0"/>
                  <a:cs typeface="Times New Roman" pitchFamily="18" charset="0"/>
                </a:rPr>
                <a:t>° </a:t>
              </a:r>
              <a:r>
                <a:rPr lang="en-US" sz="14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</a:t>
              </a:r>
            </a:p>
          </p:txBody>
        </p:sp>
        <p:sp>
          <p:nvSpPr>
            <p:cNvPr id="24629" name="Text Box 26"/>
            <p:cNvSpPr txBox="1">
              <a:spLocks noChangeArrowheads="1"/>
            </p:cNvSpPr>
            <p:nvPr/>
          </p:nvSpPr>
          <p:spPr bwMode="auto">
            <a:xfrm>
              <a:off x="3744" y="3360"/>
              <a:ext cx="8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>
                  <a:latin typeface="Times New Roman" pitchFamily="18" charset="0"/>
                </a:rPr>
                <a:t>300 </a:t>
              </a:r>
              <a:r>
                <a:rPr lang="en-US" sz="1400">
                  <a:latin typeface="Times New Roman" pitchFamily="18" charset="0"/>
                  <a:cs typeface="Times New Roman" pitchFamily="18" charset="0"/>
                </a:rPr>
                <a:t>° </a:t>
              </a:r>
              <a:r>
                <a:rPr lang="en-US" sz="14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</a:t>
              </a:r>
            </a:p>
          </p:txBody>
        </p:sp>
        <p:sp>
          <p:nvSpPr>
            <p:cNvPr id="24630" name="Text Box 27"/>
            <p:cNvSpPr txBox="1">
              <a:spLocks noChangeArrowheads="1"/>
            </p:cNvSpPr>
            <p:nvPr/>
          </p:nvSpPr>
          <p:spPr bwMode="auto">
            <a:xfrm>
              <a:off x="1536" y="624"/>
              <a:ext cx="62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>
                  <a:latin typeface="Times New Roman" pitchFamily="18" charset="0"/>
                  <a:sym typeface="Symbol" pitchFamily="18" charset="2"/>
                </a:rPr>
                <a:t>     </a:t>
              </a:r>
              <a:r>
                <a:rPr lang="en-US" sz="1400">
                  <a:latin typeface="Times New Roman" pitchFamily="18" charset="0"/>
                </a:rPr>
                <a:t>120 </a:t>
              </a:r>
              <a:r>
                <a:rPr lang="en-US" sz="1400">
                  <a:latin typeface="Times New Roman" pitchFamily="18" charset="0"/>
                  <a:cs typeface="Times New Roman" pitchFamily="18" charset="0"/>
                </a:rPr>
                <a:t>° </a:t>
              </a:r>
              <a:endParaRPr lang="en-US" sz="140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24631" name="Text Box 29"/>
            <p:cNvSpPr txBox="1">
              <a:spLocks noChangeArrowheads="1"/>
            </p:cNvSpPr>
            <p:nvPr/>
          </p:nvSpPr>
          <p:spPr bwMode="auto">
            <a:xfrm>
              <a:off x="960" y="1200"/>
              <a:ext cx="62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>
                  <a:latin typeface="Times New Roman" pitchFamily="18" charset="0"/>
                  <a:sym typeface="Symbol" pitchFamily="18" charset="2"/>
                </a:rPr>
                <a:t>     </a:t>
              </a:r>
              <a:r>
                <a:rPr lang="en-US" sz="1400">
                  <a:latin typeface="Times New Roman" pitchFamily="18" charset="0"/>
                </a:rPr>
                <a:t>150 </a:t>
              </a:r>
              <a:r>
                <a:rPr lang="en-US" sz="1400">
                  <a:latin typeface="Times New Roman" pitchFamily="18" charset="0"/>
                  <a:cs typeface="Times New Roman" pitchFamily="18" charset="0"/>
                </a:rPr>
                <a:t>° </a:t>
              </a:r>
              <a:endParaRPr lang="en-US" sz="140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24632" name="Text Box 30"/>
            <p:cNvSpPr txBox="1">
              <a:spLocks noChangeArrowheads="1"/>
            </p:cNvSpPr>
            <p:nvPr/>
          </p:nvSpPr>
          <p:spPr bwMode="auto">
            <a:xfrm>
              <a:off x="1584" y="3360"/>
              <a:ext cx="62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>
                  <a:latin typeface="Times New Roman" pitchFamily="18" charset="0"/>
                  <a:sym typeface="Symbol" pitchFamily="18" charset="2"/>
                </a:rPr>
                <a:t>     </a:t>
              </a:r>
              <a:r>
                <a:rPr lang="en-US" sz="1400">
                  <a:latin typeface="Times New Roman" pitchFamily="18" charset="0"/>
                </a:rPr>
                <a:t>240 </a:t>
              </a:r>
              <a:r>
                <a:rPr lang="en-US" sz="1400">
                  <a:latin typeface="Times New Roman" pitchFamily="18" charset="0"/>
                  <a:cs typeface="Times New Roman" pitchFamily="18" charset="0"/>
                </a:rPr>
                <a:t>° </a:t>
              </a:r>
              <a:endParaRPr lang="en-US" sz="140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24633" name="Text Box 32"/>
            <p:cNvSpPr txBox="1">
              <a:spLocks noChangeArrowheads="1"/>
            </p:cNvSpPr>
            <p:nvPr/>
          </p:nvSpPr>
          <p:spPr bwMode="auto">
            <a:xfrm>
              <a:off x="1008" y="2832"/>
              <a:ext cx="62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>
                  <a:latin typeface="Times New Roman" pitchFamily="18" charset="0"/>
                  <a:sym typeface="Symbol" pitchFamily="18" charset="2"/>
                </a:rPr>
                <a:t>     </a:t>
              </a:r>
              <a:r>
                <a:rPr lang="en-US" sz="1400">
                  <a:latin typeface="Times New Roman" pitchFamily="18" charset="0"/>
                </a:rPr>
                <a:t>210 </a:t>
              </a:r>
              <a:r>
                <a:rPr lang="en-US" sz="1400">
                  <a:latin typeface="Times New Roman" pitchFamily="18" charset="0"/>
                  <a:cs typeface="Times New Roman" pitchFamily="18" charset="0"/>
                </a:rPr>
                <a:t>° </a:t>
              </a:r>
              <a:endParaRPr lang="en-US" sz="140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24634" name="Text Box 33"/>
            <p:cNvSpPr txBox="1">
              <a:spLocks noChangeArrowheads="1"/>
            </p:cNvSpPr>
            <p:nvPr/>
          </p:nvSpPr>
          <p:spPr bwMode="auto">
            <a:xfrm>
              <a:off x="624" y="2064"/>
              <a:ext cx="62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>
                  <a:latin typeface="Times New Roman" pitchFamily="18" charset="0"/>
                  <a:sym typeface="Symbol" pitchFamily="18" charset="2"/>
                </a:rPr>
                <a:t>     </a:t>
              </a:r>
              <a:r>
                <a:rPr lang="en-US" sz="1400">
                  <a:latin typeface="Times New Roman" pitchFamily="18" charset="0"/>
                </a:rPr>
                <a:t>180 </a:t>
              </a:r>
              <a:r>
                <a:rPr lang="en-US" sz="1400">
                  <a:latin typeface="Times New Roman" pitchFamily="18" charset="0"/>
                  <a:cs typeface="Times New Roman" pitchFamily="18" charset="0"/>
                </a:rPr>
                <a:t>° </a:t>
              </a:r>
              <a:endParaRPr lang="en-US" sz="140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24635" name="Text Box 34"/>
            <p:cNvSpPr txBox="1">
              <a:spLocks noChangeArrowheads="1"/>
            </p:cNvSpPr>
            <p:nvPr/>
          </p:nvSpPr>
          <p:spPr bwMode="auto">
            <a:xfrm>
              <a:off x="2784" y="288"/>
              <a:ext cx="8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>
                  <a:latin typeface="Times New Roman" pitchFamily="18" charset="0"/>
                </a:rPr>
                <a:t>90 </a:t>
              </a:r>
              <a:r>
                <a:rPr lang="en-US" sz="1400">
                  <a:latin typeface="Times New Roman" pitchFamily="18" charset="0"/>
                  <a:cs typeface="Times New Roman" pitchFamily="18" charset="0"/>
                </a:rPr>
                <a:t>° </a:t>
              </a:r>
              <a:r>
                <a:rPr lang="en-US" sz="14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</a:t>
              </a:r>
            </a:p>
          </p:txBody>
        </p:sp>
        <p:sp>
          <p:nvSpPr>
            <p:cNvPr id="24636" name="Text Box 35"/>
            <p:cNvSpPr txBox="1">
              <a:spLocks noChangeArrowheads="1"/>
            </p:cNvSpPr>
            <p:nvPr/>
          </p:nvSpPr>
          <p:spPr bwMode="auto">
            <a:xfrm>
              <a:off x="2688" y="3648"/>
              <a:ext cx="8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>
                  <a:latin typeface="Times New Roman" pitchFamily="18" charset="0"/>
                </a:rPr>
                <a:t>270 </a:t>
              </a:r>
              <a:r>
                <a:rPr lang="en-US" sz="1400">
                  <a:latin typeface="Times New Roman" pitchFamily="18" charset="0"/>
                  <a:cs typeface="Times New Roman" pitchFamily="18" charset="0"/>
                </a:rPr>
                <a:t>° </a:t>
              </a:r>
              <a:r>
                <a:rPr lang="en-US" sz="14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</a:t>
              </a:r>
            </a:p>
          </p:txBody>
        </p:sp>
        <p:sp>
          <p:nvSpPr>
            <p:cNvPr id="24637" name="Line 36"/>
            <p:cNvSpPr>
              <a:spLocks noChangeShapeType="1"/>
            </p:cNvSpPr>
            <p:nvPr/>
          </p:nvSpPr>
          <p:spPr bwMode="auto">
            <a:xfrm flipV="1">
              <a:off x="2928" y="1524"/>
              <a:ext cx="1296" cy="63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8" name="Freeform 37"/>
            <p:cNvSpPr>
              <a:spLocks/>
            </p:cNvSpPr>
            <p:nvPr/>
          </p:nvSpPr>
          <p:spPr bwMode="auto">
            <a:xfrm>
              <a:off x="3243" y="2064"/>
              <a:ext cx="29" cy="96"/>
            </a:xfrm>
            <a:custGeom>
              <a:avLst/>
              <a:gdLst>
                <a:gd name="T0" fmla="*/ 4 w 104"/>
                <a:gd name="T1" fmla="*/ 48 h 192"/>
                <a:gd name="T2" fmla="*/ 8 w 104"/>
                <a:gd name="T3" fmla="*/ 12 h 192"/>
                <a:gd name="T4" fmla="*/ 0 w 104"/>
                <a:gd name="T5" fmla="*/ 0 h 192"/>
                <a:gd name="T6" fmla="*/ 0 60000 65536"/>
                <a:gd name="T7" fmla="*/ 0 60000 65536"/>
                <a:gd name="T8" fmla="*/ 0 60000 65536"/>
                <a:gd name="T9" fmla="*/ 0 w 104"/>
                <a:gd name="T10" fmla="*/ 0 h 192"/>
                <a:gd name="T11" fmla="*/ 104 w 10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192">
                  <a:moveTo>
                    <a:pt x="48" y="192"/>
                  </a:moveTo>
                  <a:cubicBezTo>
                    <a:pt x="76" y="136"/>
                    <a:pt x="104" y="80"/>
                    <a:pt x="96" y="48"/>
                  </a:cubicBezTo>
                  <a:cubicBezTo>
                    <a:pt x="88" y="16"/>
                    <a:pt x="16" y="8"/>
                    <a:pt x="0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9" name="Text Box 38"/>
            <p:cNvSpPr txBox="1">
              <a:spLocks noChangeArrowheads="1"/>
            </p:cNvSpPr>
            <p:nvPr/>
          </p:nvSpPr>
          <p:spPr bwMode="auto">
            <a:xfrm>
              <a:off x="3302" y="1948"/>
              <a:ext cx="20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>
                  <a:latin typeface="Times New Roman" pitchFamily="18" charset="0"/>
                  <a:sym typeface="Symbol" pitchFamily="18" charset="2"/>
                </a:rPr>
                <a:t></a:t>
              </a:r>
              <a:endParaRPr lang="en-US" sz="1600">
                <a:latin typeface="Times New Roman" pitchFamily="18" charset="0"/>
              </a:endParaRPr>
            </a:p>
          </p:txBody>
        </p:sp>
        <p:sp>
          <p:nvSpPr>
            <p:cNvPr id="24640" name="Text Box 39"/>
            <p:cNvSpPr txBox="1">
              <a:spLocks noChangeArrowheads="1"/>
            </p:cNvSpPr>
            <p:nvPr/>
          </p:nvSpPr>
          <p:spPr bwMode="auto">
            <a:xfrm>
              <a:off x="1536" y="-48"/>
              <a:ext cx="26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latin typeface="Times New Roman" pitchFamily="18" charset="0"/>
                </a:rPr>
                <a:t>Degree and Radian Form of “Special” Angles </a:t>
              </a:r>
            </a:p>
          </p:txBody>
        </p:sp>
      </p:grp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8235950" y="3602038"/>
          <a:ext cx="527050" cy="415925"/>
        </p:xfrm>
        <a:graphic>
          <a:graphicData uri="http://schemas.openxmlformats.org/presentationml/2006/ole">
            <p:oleObj spid="_x0000_s24683" name="Equation" r:id="rId3" imgW="228402" imgH="177646" progId="Equation.DSMT4">
              <p:embed/>
            </p:oleObj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28600" y="3494088"/>
          <a:ext cx="322263" cy="327025"/>
        </p:xfrm>
        <a:graphic>
          <a:graphicData uri="http://schemas.openxmlformats.org/presentationml/2006/ole">
            <p:oleObj spid="_x0000_s24684" name="Equation" r:id="rId4" imgW="139700" imgH="139700" progId="Equation.DSMT4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486400" y="457200"/>
          <a:ext cx="566738" cy="776288"/>
        </p:xfrm>
        <a:graphic>
          <a:graphicData uri="http://schemas.openxmlformats.org/presentationml/2006/ole">
            <p:oleObj spid="_x0000_s24685" name="Equation" r:id="rId5" imgW="291973" imgH="393529" progId="Equation.DSMT4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405438" y="5867400"/>
          <a:ext cx="690562" cy="776288"/>
        </p:xfrm>
        <a:graphic>
          <a:graphicData uri="http://schemas.openxmlformats.org/presentationml/2006/ole">
            <p:oleObj spid="_x0000_s24686" name="Equation" r:id="rId6" imgW="355292" imgH="393359" progId="Equation.DSMT4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8153400" y="3328988"/>
          <a:ext cx="246063" cy="352425"/>
        </p:xfrm>
        <a:graphic>
          <a:graphicData uri="http://schemas.openxmlformats.org/presentationml/2006/ole">
            <p:oleObj spid="_x0000_s24687" name="Equation" r:id="rId7" imgW="126725" imgH="177415" progId="Equation.DSMT4">
              <p:embed/>
            </p:oleObj>
          </a:graphicData>
        </a:graphic>
      </p:graphicFrame>
      <p:sp>
        <p:nvSpPr>
          <p:cNvPr id="24585" name="Line 36"/>
          <p:cNvSpPr>
            <a:spLocks noChangeShapeType="1"/>
          </p:cNvSpPr>
          <p:nvPr/>
        </p:nvSpPr>
        <p:spPr bwMode="auto">
          <a:xfrm flipV="1">
            <a:off x="4648200" y="1676400"/>
            <a:ext cx="1295400" cy="19431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Line 36"/>
          <p:cNvSpPr>
            <a:spLocks noChangeShapeType="1"/>
          </p:cNvSpPr>
          <p:nvPr/>
        </p:nvSpPr>
        <p:spPr bwMode="auto">
          <a:xfrm flipH="1">
            <a:off x="3505200" y="3657600"/>
            <a:ext cx="1143000" cy="1752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7" name="Line 36"/>
          <p:cNvSpPr>
            <a:spLocks noChangeShapeType="1"/>
          </p:cNvSpPr>
          <p:nvPr/>
        </p:nvSpPr>
        <p:spPr bwMode="auto">
          <a:xfrm flipH="1">
            <a:off x="2628900" y="3657600"/>
            <a:ext cx="2019300" cy="914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8" name="Line 36"/>
          <p:cNvSpPr>
            <a:spLocks noChangeShapeType="1"/>
          </p:cNvSpPr>
          <p:nvPr/>
        </p:nvSpPr>
        <p:spPr bwMode="auto">
          <a:xfrm flipH="1" flipV="1">
            <a:off x="3505200" y="1600200"/>
            <a:ext cx="1143000" cy="20193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9" name="Line 36"/>
          <p:cNvSpPr>
            <a:spLocks noChangeShapeType="1"/>
          </p:cNvSpPr>
          <p:nvPr/>
        </p:nvSpPr>
        <p:spPr bwMode="auto">
          <a:xfrm flipH="1" flipV="1">
            <a:off x="2628900" y="2514600"/>
            <a:ext cx="2019300" cy="11049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0" name="Line 36"/>
          <p:cNvSpPr>
            <a:spLocks noChangeShapeType="1"/>
          </p:cNvSpPr>
          <p:nvPr/>
        </p:nvSpPr>
        <p:spPr bwMode="auto">
          <a:xfrm>
            <a:off x="4648200" y="3619500"/>
            <a:ext cx="1143000" cy="18669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1" name="Line 36"/>
          <p:cNvSpPr>
            <a:spLocks noChangeShapeType="1"/>
          </p:cNvSpPr>
          <p:nvPr/>
        </p:nvSpPr>
        <p:spPr bwMode="auto">
          <a:xfrm>
            <a:off x="4648200" y="3619500"/>
            <a:ext cx="1943100" cy="10287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7537450" y="2133600"/>
          <a:ext cx="420688" cy="776288"/>
        </p:xfrm>
        <a:graphic>
          <a:graphicData uri="http://schemas.openxmlformats.org/presentationml/2006/ole">
            <p:oleObj spid="_x0000_s24688" name="Equation" r:id="rId8" imgW="215713" imgH="393359" progId="Equation.DSMT4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6735763" y="1135063"/>
          <a:ext cx="469900" cy="777875"/>
        </p:xfrm>
        <a:graphic>
          <a:graphicData uri="http://schemas.openxmlformats.org/presentationml/2006/ole">
            <p:oleObj spid="_x0000_s24689" name="Equation" r:id="rId9" imgW="241195" imgH="393529" progId="Equation.DSMT4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5038725" y="473075"/>
          <a:ext cx="469900" cy="776288"/>
        </p:xfrm>
        <a:graphic>
          <a:graphicData uri="http://schemas.openxmlformats.org/presentationml/2006/ole">
            <p:oleObj spid="_x0000_s24690" name="Equation" r:id="rId10" imgW="241195" imgH="393529" progId="Equation.DSMT4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043113" y="976313"/>
          <a:ext cx="471487" cy="776287"/>
        </p:xfrm>
        <a:graphic>
          <a:graphicData uri="http://schemas.openxmlformats.org/presentationml/2006/ole">
            <p:oleObj spid="_x0000_s24691" name="Equation" r:id="rId11" imgW="241195" imgH="393529" progId="Equation.DSMT4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1212850" y="1897063"/>
          <a:ext cx="471488" cy="777875"/>
        </p:xfrm>
        <a:graphic>
          <a:graphicData uri="http://schemas.openxmlformats.org/presentationml/2006/ole">
            <p:oleObj spid="_x0000_s24692" name="Equation" r:id="rId12" imgW="241195" imgH="393529" progId="Equation.DSMT4">
              <p:embed/>
            </p:oleObj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538163" y="3276600"/>
          <a:ext cx="717550" cy="776288"/>
        </p:xfrm>
        <a:graphic>
          <a:graphicData uri="http://schemas.openxmlformats.org/presentationml/2006/ole">
            <p:oleObj spid="_x0000_s24693" name="Equation" r:id="rId13" imgW="368140" imgH="393529" progId="Equation.DSMT4">
              <p:embed/>
            </p:oleObj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1249363" y="4495800"/>
          <a:ext cx="473075" cy="776288"/>
        </p:xfrm>
        <a:graphic>
          <a:graphicData uri="http://schemas.openxmlformats.org/presentationml/2006/ole">
            <p:oleObj spid="_x0000_s24694" name="Equation" r:id="rId14" imgW="241195" imgH="393529" progId="Equation.DSMT4">
              <p:embed/>
            </p:oleObj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2184400" y="5334000"/>
          <a:ext cx="469900" cy="776288"/>
        </p:xfrm>
        <a:graphic>
          <a:graphicData uri="http://schemas.openxmlformats.org/presentationml/2006/ole">
            <p:oleObj spid="_x0000_s24695" name="Equation" r:id="rId15" imgW="241195" imgH="393529" progId="Equation.DSMT4">
              <p:embed/>
            </p:oleObj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4984750" y="5851525"/>
          <a:ext cx="471488" cy="777875"/>
        </p:xfrm>
        <a:graphic>
          <a:graphicData uri="http://schemas.openxmlformats.org/presentationml/2006/ole">
            <p:oleObj spid="_x0000_s24696" name="Equation" r:id="rId16" imgW="241195" imgH="393529" progId="Equation.DSMT4">
              <p:embed/>
            </p:oleObj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6619875" y="5356225"/>
          <a:ext cx="593725" cy="776288"/>
        </p:xfrm>
        <a:graphic>
          <a:graphicData uri="http://schemas.openxmlformats.org/presentationml/2006/ole">
            <p:oleObj spid="_x0000_s24697" name="Equation" r:id="rId17" imgW="304536" imgH="393359" progId="Equation.DSMT4">
              <p:embed/>
            </p:oleObj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7383463" y="4419600"/>
          <a:ext cx="568325" cy="776288"/>
        </p:xfrm>
        <a:graphic>
          <a:graphicData uri="http://schemas.openxmlformats.org/presentationml/2006/ole">
            <p:oleObj spid="_x0000_s24698" name="Equation" r:id="rId18" imgW="291973" imgH="393529" progId="Equation.DSMT4">
              <p:embed/>
            </p:oleObj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8001000" y="2125663"/>
          <a:ext cx="568325" cy="776287"/>
        </p:xfrm>
        <a:graphic>
          <a:graphicData uri="http://schemas.openxmlformats.org/presentationml/2006/ole">
            <p:oleObj spid="_x0000_s24699" name="Equation" r:id="rId19" imgW="291973" imgH="393529" progId="Equation.DSMT4">
              <p:embed/>
            </p:oleObj>
          </a:graphicData>
        </a:graphic>
      </p:graphicFrame>
      <p:sp>
        <p:nvSpPr>
          <p:cNvPr id="24604" name="Line 36"/>
          <p:cNvSpPr>
            <a:spLocks noChangeShapeType="1"/>
          </p:cNvSpPr>
          <p:nvPr/>
        </p:nvSpPr>
        <p:spPr bwMode="auto">
          <a:xfrm flipV="1">
            <a:off x="4648200" y="1295400"/>
            <a:ext cx="7938" cy="23241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5" name="Line 36"/>
          <p:cNvSpPr>
            <a:spLocks noChangeShapeType="1"/>
          </p:cNvSpPr>
          <p:nvPr/>
        </p:nvSpPr>
        <p:spPr bwMode="auto">
          <a:xfrm>
            <a:off x="4648200" y="3619500"/>
            <a:ext cx="7938" cy="21447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6" name="Line 36"/>
          <p:cNvSpPr>
            <a:spLocks noChangeShapeType="1"/>
          </p:cNvSpPr>
          <p:nvPr/>
        </p:nvSpPr>
        <p:spPr bwMode="auto">
          <a:xfrm>
            <a:off x="4648200" y="3619500"/>
            <a:ext cx="2286000" cy="460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7" name="Line 36"/>
          <p:cNvSpPr>
            <a:spLocks noChangeShapeType="1"/>
          </p:cNvSpPr>
          <p:nvPr/>
        </p:nvSpPr>
        <p:spPr bwMode="auto">
          <a:xfrm flipH="1">
            <a:off x="2386013" y="3619500"/>
            <a:ext cx="2262187" cy="381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7297738" y="1135063"/>
          <a:ext cx="568325" cy="776287"/>
        </p:xfrm>
        <a:graphic>
          <a:graphicData uri="http://schemas.openxmlformats.org/presentationml/2006/ole">
            <p:oleObj spid="_x0000_s24700" name="Equation" r:id="rId20" imgW="291973" imgH="393529" progId="Equation.DSMT4">
              <p:embed/>
            </p:oleObj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1273175" y="982663"/>
          <a:ext cx="717550" cy="776287"/>
        </p:xfrm>
        <a:graphic>
          <a:graphicData uri="http://schemas.openxmlformats.org/presentationml/2006/ole">
            <p:oleObj spid="_x0000_s24701" name="Equation" r:id="rId21" imgW="368140" imgH="393529" progId="Equation.DSMT4">
              <p:embed/>
            </p:oleObj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1485900" y="5414963"/>
          <a:ext cx="717550" cy="776287"/>
        </p:xfrm>
        <a:graphic>
          <a:graphicData uri="http://schemas.openxmlformats.org/presentationml/2006/ole">
            <p:oleObj spid="_x0000_s24702" name="Equation" r:id="rId22" imgW="368140" imgH="393529" progId="Equation.DSMT4">
              <p:embed/>
            </p:oleObj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7197725" y="5375275"/>
          <a:ext cx="692150" cy="776288"/>
        </p:xfrm>
        <a:graphic>
          <a:graphicData uri="http://schemas.openxmlformats.org/presentationml/2006/ole">
            <p:oleObj spid="_x0000_s24703" name="Equation" r:id="rId23" imgW="355292" imgH="393359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85800" y="609600"/>
            <a:ext cx="8077200" cy="4219360"/>
          </a:xfrm>
          <a:prstGeom prst="rect">
            <a:avLst/>
          </a:prstGeom>
          <a:blipFill rotWithShape="1">
            <a:blip r:embed="rId2" cstate="print"/>
            <a:stretch>
              <a:fillRect l="-2340" t="-2168" b="-1156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229600" cy="6858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How to use radian to find Arc length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2831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cs typeface="Arial" charset="0"/>
              </a:rPr>
              <a:t>In degrees, Arc length (S) would be …</a:t>
            </a:r>
          </a:p>
          <a:p>
            <a:pPr eaLnBrk="1" hangingPunct="1">
              <a:buFontTx/>
              <a:buNone/>
            </a:pPr>
            <a:endParaRPr lang="en-US" dirty="0" smtClean="0">
              <a:cs typeface="Arial" charset="0"/>
            </a:endParaRPr>
          </a:p>
          <a:p>
            <a:pPr eaLnBrk="1" hangingPunct="1">
              <a:buFontTx/>
              <a:buNone/>
            </a:pPr>
            <a:endParaRPr lang="en-US" dirty="0" smtClean="0">
              <a:cs typeface="Arial" charset="0"/>
            </a:endParaRPr>
          </a:p>
          <a:p>
            <a:pPr eaLnBrk="1" hangingPunct="1">
              <a:buFontTx/>
              <a:buNone/>
            </a:pPr>
            <a:endParaRPr lang="en-US" dirty="0" smtClean="0">
              <a:cs typeface="Arial" charset="0"/>
            </a:endParaRPr>
          </a:p>
          <a:p>
            <a:pPr eaLnBrk="1" hangingPunct="1">
              <a:buFontTx/>
              <a:buNone/>
            </a:pPr>
            <a:endParaRPr lang="en-US" dirty="0" smtClean="0">
              <a:cs typeface="Arial" charset="0"/>
            </a:endParaRPr>
          </a:p>
          <a:p>
            <a:pPr eaLnBrk="1" hangingPunct="1">
              <a:buFontTx/>
              <a:buNone/>
            </a:pPr>
            <a:endParaRPr lang="en-US" dirty="0" smtClean="0">
              <a:cs typeface="Arial" charset="0"/>
            </a:endParaRPr>
          </a:p>
          <a:p>
            <a:pPr eaLnBrk="1" hangingPunct="1">
              <a:buFontTx/>
              <a:buNone/>
            </a:pPr>
            <a:endParaRPr lang="en-US" dirty="0" smtClean="0">
              <a:cs typeface="Arial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66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54932418"/>
              </p:ext>
            </p:extLst>
          </p:nvPr>
        </p:nvGraphicFramePr>
        <p:xfrm>
          <a:off x="1295400" y="1944688"/>
          <a:ext cx="3074987" cy="1338262"/>
        </p:xfrm>
        <a:graphic>
          <a:graphicData uri="http://schemas.openxmlformats.org/presentationml/2006/ole">
            <p:oleObj spid="_x0000_s26650" name="Equation" r:id="rId3" imgW="609336" imgH="266584" progId="Equation.DSMT4">
              <p:embed/>
            </p:oleObj>
          </a:graphicData>
        </a:graphic>
      </p:graphicFrame>
      <p:sp>
        <p:nvSpPr>
          <p:cNvPr id="2663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663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87937515"/>
              </p:ext>
            </p:extLst>
          </p:nvPr>
        </p:nvGraphicFramePr>
        <p:xfrm>
          <a:off x="4648200" y="5334000"/>
          <a:ext cx="1676400" cy="663575"/>
        </p:xfrm>
        <a:graphic>
          <a:graphicData uri="http://schemas.openxmlformats.org/presentationml/2006/ole">
            <p:oleObj spid="_x0000_s26651" name="Equation" r:id="rId4" imgW="457002" imgH="177723" progId="Equation.3">
              <p:embed/>
            </p:oleObj>
          </a:graphicData>
        </a:graphic>
      </p:graphicFrame>
      <p:sp>
        <p:nvSpPr>
          <p:cNvPr id="26632" name="TextBox 2"/>
          <p:cNvSpPr txBox="1">
            <a:spLocks noChangeArrowheads="1"/>
          </p:cNvSpPr>
          <p:nvPr/>
        </p:nvSpPr>
        <p:spPr bwMode="auto">
          <a:xfrm>
            <a:off x="674687" y="1728788"/>
            <a:ext cx="1104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Percent</a:t>
            </a:r>
          </a:p>
        </p:txBody>
      </p:sp>
      <p:sp>
        <p:nvSpPr>
          <p:cNvPr id="26633" name="TextBox 10"/>
          <p:cNvSpPr txBox="1">
            <a:spLocks noChangeArrowheads="1"/>
          </p:cNvSpPr>
          <p:nvPr/>
        </p:nvSpPr>
        <p:spPr bwMode="auto">
          <a:xfrm>
            <a:off x="4789487" y="2055813"/>
            <a:ext cx="1752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Circumference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589087" y="1912938"/>
            <a:ext cx="457200" cy="3270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332287" y="2239963"/>
            <a:ext cx="457200" cy="1841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58367931"/>
              </p:ext>
            </p:extLst>
          </p:nvPr>
        </p:nvGraphicFramePr>
        <p:xfrm>
          <a:off x="1238023" y="3505200"/>
          <a:ext cx="4356100" cy="1720850"/>
        </p:xfrm>
        <a:graphic>
          <a:graphicData uri="http://schemas.openxmlformats.org/presentationml/2006/ole">
            <p:oleObj spid="_x0000_s26652" name="Equation" r:id="rId5" imgW="863280" imgH="342720" progId="Equation.DSMT4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71600" y="3242583"/>
            <a:ext cx="2394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Convert to radians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674687" y="5410200"/>
            <a:ext cx="51244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en-US" sz="2800" dirty="0" smtClean="0">
                <a:cs typeface="Arial" charset="0"/>
              </a:rPr>
              <a:t>In radian the equation is 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cs typeface="Arial" charset="0"/>
              </a:rPr>
              <a:t>where </a:t>
            </a:r>
            <a:r>
              <a:rPr lang="en-US" sz="2800" dirty="0" smtClean="0">
                <a:cs typeface="Arial" charset="0"/>
                <a:sym typeface="Symbol" pitchFamily="18" charset="2"/>
              </a:rPr>
              <a:t> is measured in radians</a:t>
            </a:r>
            <a:r>
              <a:rPr lang="en-US" sz="2800" dirty="0" smtClean="0"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r = 9, </a:t>
            </a:r>
            <a:r>
              <a:rPr lang="el-GR" smtClean="0">
                <a:cs typeface="Arial" charset="0"/>
              </a:rPr>
              <a:t>θ</a:t>
            </a:r>
            <a:r>
              <a:rPr lang="en-US" smtClean="0">
                <a:cs typeface="Arial" charset="0"/>
              </a:rPr>
              <a:t> = 215º							</a:t>
            </a:r>
            <a:r>
              <a:rPr lang="en-US" smtClean="0"/>
              <a:t> 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									</a:t>
            </a:r>
            <a:endParaRPr lang="el-GR" smtClean="0">
              <a:cs typeface="Arial" charset="0"/>
            </a:endParaRPr>
          </a:p>
        </p:txBody>
      </p:sp>
      <p:sp>
        <p:nvSpPr>
          <p:cNvPr id="27651" name="Oval 4"/>
          <p:cNvSpPr>
            <a:spLocks noChangeArrowheads="1"/>
          </p:cNvSpPr>
          <p:nvPr/>
        </p:nvSpPr>
        <p:spPr bwMode="auto">
          <a:xfrm>
            <a:off x="1295400" y="1676400"/>
            <a:ext cx="2514600" cy="2133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Line 5"/>
          <p:cNvSpPr>
            <a:spLocks noChangeShapeType="1"/>
          </p:cNvSpPr>
          <p:nvPr/>
        </p:nvSpPr>
        <p:spPr bwMode="auto">
          <a:xfrm>
            <a:off x="2514600" y="27432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3" name="Line 6"/>
          <p:cNvSpPr>
            <a:spLocks noChangeShapeType="1"/>
          </p:cNvSpPr>
          <p:nvPr/>
        </p:nvSpPr>
        <p:spPr bwMode="auto">
          <a:xfrm flipH="1">
            <a:off x="1524000" y="2743200"/>
            <a:ext cx="990600" cy="490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7655" name="Object 7"/>
          <p:cNvGraphicFramePr>
            <a:graphicFrameLocks noChangeAspect="1"/>
          </p:cNvGraphicFramePr>
          <p:nvPr/>
        </p:nvGraphicFramePr>
        <p:xfrm>
          <a:off x="2324100" y="2286000"/>
          <a:ext cx="228600" cy="333375"/>
        </p:xfrm>
        <a:graphic>
          <a:graphicData uri="http://schemas.openxmlformats.org/presentationml/2006/ole">
            <p:oleObj spid="_x0000_s27680" name="Equation" r:id="rId3" imgW="126725" imgH="177415" progId="Equation.3">
              <p:embed/>
            </p:oleObj>
          </a:graphicData>
        </a:graphic>
      </p:graphicFrame>
      <p:sp>
        <p:nvSpPr>
          <p:cNvPr id="2765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7657" name="Object 9"/>
          <p:cNvGraphicFramePr>
            <a:graphicFrameLocks noChangeAspect="1"/>
          </p:cNvGraphicFramePr>
          <p:nvPr/>
        </p:nvGraphicFramePr>
        <p:xfrm>
          <a:off x="3097213" y="2771775"/>
          <a:ext cx="255587" cy="276225"/>
        </p:xfrm>
        <a:graphic>
          <a:graphicData uri="http://schemas.openxmlformats.org/presentationml/2006/ole">
            <p:oleObj spid="_x0000_s27681" name="Equation" r:id="rId4" imgW="114102" imgH="126780" progId="Equation.3">
              <p:embed/>
            </p:oleObj>
          </a:graphicData>
        </a:graphic>
      </p:graphicFrame>
      <p:sp>
        <p:nvSpPr>
          <p:cNvPr id="27658" name="Rectangle 12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663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47737656"/>
              </p:ext>
            </p:extLst>
          </p:nvPr>
        </p:nvGraphicFramePr>
        <p:xfrm>
          <a:off x="4214813" y="1447800"/>
          <a:ext cx="3984625" cy="1098550"/>
        </p:xfrm>
        <a:graphic>
          <a:graphicData uri="http://schemas.openxmlformats.org/presentationml/2006/ole">
            <p:oleObj spid="_x0000_s27682" name="Equation" r:id="rId5" imgW="825480" imgH="228600" progId="Equation.DSMT4">
              <p:embed/>
            </p:oleObj>
          </a:graphicData>
        </a:graphic>
      </p:graphicFrame>
      <p:sp>
        <p:nvSpPr>
          <p:cNvPr id="27660" name="Rectangle 1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6637" name="Object 13"/>
          <p:cNvGraphicFramePr>
            <a:graphicFrameLocks noChangeAspect="1"/>
          </p:cNvGraphicFramePr>
          <p:nvPr/>
        </p:nvGraphicFramePr>
        <p:xfrm>
          <a:off x="4876800" y="4267200"/>
          <a:ext cx="2122488" cy="1141413"/>
        </p:xfrm>
        <a:graphic>
          <a:graphicData uri="http://schemas.openxmlformats.org/presentationml/2006/ole">
            <p:oleObj spid="_x0000_s27683" name="Equation" r:id="rId6" imgW="419100" imgH="228600" progId="Equation.DSMT4">
              <p:embed/>
            </p:oleObj>
          </a:graphicData>
        </a:graphic>
      </p:graphicFrame>
      <p:sp>
        <p:nvSpPr>
          <p:cNvPr id="27662" name="Rectangle 16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663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11485058"/>
              </p:ext>
            </p:extLst>
          </p:nvPr>
        </p:nvGraphicFramePr>
        <p:xfrm>
          <a:off x="4876800" y="5257800"/>
          <a:ext cx="3146224" cy="1143000"/>
        </p:xfrm>
        <a:graphic>
          <a:graphicData uri="http://schemas.openxmlformats.org/presentationml/2006/ole">
            <p:oleObj spid="_x0000_s27684" name="Equation" r:id="rId7" imgW="622080" imgH="228600" progId="Equation.DSMT4">
              <p:embed/>
            </p:oleObj>
          </a:graphicData>
        </a:graphic>
      </p:graphicFrame>
      <p:graphicFrame>
        <p:nvGraphicFramePr>
          <p:cNvPr id="26640" name="Object 1"/>
          <p:cNvGraphicFramePr>
            <a:graphicFrameLocks noChangeAspect="1"/>
          </p:cNvGraphicFramePr>
          <p:nvPr/>
        </p:nvGraphicFramePr>
        <p:xfrm>
          <a:off x="4953000" y="3657600"/>
          <a:ext cx="1338263" cy="681038"/>
        </p:xfrm>
        <a:graphic>
          <a:graphicData uri="http://schemas.openxmlformats.org/presentationml/2006/ole">
            <p:oleObj spid="_x0000_s27685" name="Equation" r:id="rId8" imgW="253670" imgH="126835" progId="Equation.DSMT4">
              <p:embed/>
            </p:oleObj>
          </a:graphicData>
        </a:graphic>
      </p:graphicFrame>
      <p:sp>
        <p:nvSpPr>
          <p:cNvPr id="2766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30163"/>
            <a:ext cx="8229600" cy="715963"/>
          </a:xfrm>
        </p:spPr>
        <p:txBody>
          <a:bodyPr/>
          <a:lstStyle/>
          <a:p>
            <a:pPr eaLnBrk="1" hangingPunct="1"/>
            <a:r>
              <a:rPr lang="en-US" sz="2800" smtClean="0"/>
              <a:t>How to use radian to find Arc length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114800" y="804863"/>
            <a:ext cx="4419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Changing 215</a:t>
            </a:r>
            <a:r>
              <a:rPr lang="en-US" sz="2800" baseline="30000"/>
              <a:t>o</a:t>
            </a:r>
            <a:r>
              <a:rPr lang="en-US" sz="2800"/>
              <a:t> to radians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191000" y="2941638"/>
            <a:ext cx="24399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/>
              <a:t>Are length 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/>
          <p:cNvSpPr txBox="1">
            <a:spLocks noChangeArrowheads="1"/>
          </p:cNvSpPr>
          <p:nvPr/>
        </p:nvSpPr>
        <p:spPr bwMode="auto">
          <a:xfrm>
            <a:off x="381000" y="304800"/>
            <a:ext cx="800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Find the angle in radians and degree.</a:t>
            </a:r>
          </a:p>
        </p:txBody>
      </p:sp>
      <p:sp>
        <p:nvSpPr>
          <p:cNvPr id="28675" name="Oval 4"/>
          <p:cNvSpPr>
            <a:spLocks noChangeArrowheads="1"/>
          </p:cNvSpPr>
          <p:nvPr/>
        </p:nvSpPr>
        <p:spPr bwMode="auto">
          <a:xfrm>
            <a:off x="1257300" y="1322388"/>
            <a:ext cx="2514600" cy="2133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Line 5"/>
          <p:cNvSpPr>
            <a:spLocks noChangeShapeType="1"/>
          </p:cNvSpPr>
          <p:nvPr/>
        </p:nvSpPr>
        <p:spPr bwMode="auto">
          <a:xfrm>
            <a:off x="2476500" y="2389188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7" name="Line 6"/>
          <p:cNvSpPr>
            <a:spLocks noChangeShapeType="1"/>
          </p:cNvSpPr>
          <p:nvPr/>
        </p:nvSpPr>
        <p:spPr bwMode="auto">
          <a:xfrm flipV="1">
            <a:off x="2476500" y="1398588"/>
            <a:ext cx="533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8678" name="Object 7"/>
          <p:cNvGraphicFramePr>
            <a:graphicFrameLocks noChangeAspect="1"/>
          </p:cNvGraphicFramePr>
          <p:nvPr/>
        </p:nvGraphicFramePr>
        <p:xfrm>
          <a:off x="2781300" y="1897063"/>
          <a:ext cx="228600" cy="333375"/>
        </p:xfrm>
        <a:graphic>
          <a:graphicData uri="http://schemas.openxmlformats.org/presentationml/2006/ole">
            <p:oleObj spid="_x0000_s28705" name="Equation" r:id="rId3" imgW="126725" imgH="177415" progId="Equation.3">
              <p:embed/>
            </p:oleObj>
          </a:graphicData>
        </a:graphic>
      </p:graphicFrame>
      <p:graphicFrame>
        <p:nvGraphicFramePr>
          <p:cNvPr id="28679" name="Object 9"/>
          <p:cNvGraphicFramePr>
            <a:graphicFrameLocks noChangeAspect="1"/>
          </p:cNvGraphicFramePr>
          <p:nvPr/>
        </p:nvGraphicFramePr>
        <p:xfrm>
          <a:off x="2895600" y="2432050"/>
          <a:ext cx="390525" cy="490538"/>
        </p:xfrm>
        <a:graphic>
          <a:graphicData uri="http://schemas.openxmlformats.org/presentationml/2006/ole">
            <p:oleObj spid="_x0000_s28706" name="Equation" r:id="rId4" imgW="88669" imgH="114003" progId="Equation.DSMT4">
              <p:embed/>
            </p:oleObj>
          </a:graphicData>
        </a:graphic>
      </p:graphicFrame>
      <p:graphicFrame>
        <p:nvGraphicFramePr>
          <p:cNvPr id="28680" name="Object 9"/>
          <p:cNvGraphicFramePr>
            <a:graphicFrameLocks noChangeAspect="1"/>
          </p:cNvGraphicFramePr>
          <p:nvPr/>
        </p:nvGraphicFramePr>
        <p:xfrm>
          <a:off x="3576638" y="1295400"/>
          <a:ext cx="390525" cy="546100"/>
        </p:xfrm>
        <a:graphic>
          <a:graphicData uri="http://schemas.openxmlformats.org/presentationml/2006/ole">
            <p:oleObj spid="_x0000_s28707" name="Equation" r:id="rId5" imgW="88631" imgH="126615" progId="Equation.DSMT4">
              <p:embed/>
            </p:oleObj>
          </a:graphicData>
        </a:graphic>
      </p:graphicFrame>
      <p:graphicFrame>
        <p:nvGraphicFramePr>
          <p:cNvPr id="27657" name="Object 10"/>
          <p:cNvGraphicFramePr>
            <a:graphicFrameLocks noChangeAspect="1"/>
          </p:cNvGraphicFramePr>
          <p:nvPr/>
        </p:nvGraphicFramePr>
        <p:xfrm>
          <a:off x="5334000" y="982663"/>
          <a:ext cx="1338263" cy="681037"/>
        </p:xfrm>
        <a:graphic>
          <a:graphicData uri="http://schemas.openxmlformats.org/presentationml/2006/ole">
            <p:oleObj spid="_x0000_s28708" name="Equation" r:id="rId6" imgW="253670" imgH="126835" progId="Equation.DSMT4">
              <p:embed/>
            </p:oleObj>
          </a:graphicData>
        </a:graphic>
      </p:graphicFrame>
      <p:graphicFrame>
        <p:nvGraphicFramePr>
          <p:cNvPr id="27658" name="Object 11"/>
          <p:cNvGraphicFramePr>
            <a:graphicFrameLocks noChangeAspect="1"/>
          </p:cNvGraphicFramePr>
          <p:nvPr/>
        </p:nvGraphicFramePr>
        <p:xfrm>
          <a:off x="5410200" y="1708150"/>
          <a:ext cx="1338263" cy="681038"/>
        </p:xfrm>
        <a:graphic>
          <a:graphicData uri="http://schemas.openxmlformats.org/presentationml/2006/ole">
            <p:oleObj spid="_x0000_s28709" name="Equation" r:id="rId7" imgW="253670" imgH="126835" progId="Equation.DSMT4">
              <p:embed/>
            </p:oleObj>
          </a:graphicData>
        </a:graphic>
      </p:graphicFrame>
      <p:graphicFrame>
        <p:nvGraphicFramePr>
          <p:cNvPr id="27659" name="Object 12"/>
          <p:cNvGraphicFramePr>
            <a:graphicFrameLocks noChangeAspect="1"/>
          </p:cNvGraphicFramePr>
          <p:nvPr/>
        </p:nvGraphicFramePr>
        <p:xfrm>
          <a:off x="4348163" y="2366963"/>
          <a:ext cx="2543175" cy="1225550"/>
        </p:xfrm>
        <a:graphic>
          <a:graphicData uri="http://schemas.openxmlformats.org/presentationml/2006/ole">
            <p:oleObj spid="_x0000_s28710" name="Equation" r:id="rId8" imgW="482391" imgH="228501" progId="Equation.DSMT4">
              <p:embed/>
            </p:oleObj>
          </a:graphicData>
        </a:graphic>
      </p:graphicFrame>
      <p:graphicFrame>
        <p:nvGraphicFramePr>
          <p:cNvPr id="27660" name="Object 13"/>
          <p:cNvGraphicFramePr>
            <a:graphicFrameLocks noChangeAspect="1"/>
          </p:cNvGraphicFramePr>
          <p:nvPr/>
        </p:nvGraphicFramePr>
        <p:xfrm>
          <a:off x="2743200" y="4089400"/>
          <a:ext cx="4610100" cy="1422400"/>
        </p:xfrm>
        <a:graphic>
          <a:graphicData uri="http://schemas.openxmlformats.org/presentationml/2006/ole">
            <p:oleObj spid="_x0000_s28711" name="Equation" r:id="rId9" imgW="876240" imgH="266400" progId="Equation.DSMT4">
              <p:embed/>
            </p:oleObj>
          </a:graphicData>
        </a:graphic>
      </p:graphicFrame>
      <p:graphicFrame>
        <p:nvGraphicFramePr>
          <p:cNvPr id="27661" name="Object 14"/>
          <p:cNvGraphicFramePr>
            <a:graphicFrameLocks noChangeAspect="1"/>
          </p:cNvGraphicFramePr>
          <p:nvPr/>
        </p:nvGraphicFramePr>
        <p:xfrm>
          <a:off x="5324475" y="5849938"/>
          <a:ext cx="2000250" cy="681037"/>
        </p:xfrm>
        <a:graphic>
          <a:graphicData uri="http://schemas.openxmlformats.org/presentationml/2006/ole">
            <p:oleObj spid="_x0000_s28712" name="Equation" r:id="rId10" imgW="380880" imgH="126720" progId="Equation.DSMT4">
              <p:embed/>
            </p:oleObj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10431712"/>
              </p:ext>
            </p:extLst>
          </p:nvPr>
        </p:nvGraphicFramePr>
        <p:xfrm>
          <a:off x="7315200" y="1893888"/>
          <a:ext cx="1266825" cy="1658938"/>
        </p:xfrm>
        <a:graphic>
          <a:graphicData uri="http://schemas.openxmlformats.org/presentationml/2006/ole">
            <p:oleObj spid="_x0000_s28713" name="Equation" r:id="rId11" imgW="266469" imgH="342603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5"/>
          <p:cNvSpPr txBox="1">
            <a:spLocks noChangeArrowheads="1"/>
          </p:cNvSpPr>
          <p:nvPr/>
        </p:nvSpPr>
        <p:spPr bwMode="auto">
          <a:xfrm>
            <a:off x="457200" y="457200"/>
            <a:ext cx="7467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/>
              <a:t>Sneedlegrit:</a:t>
            </a:r>
          </a:p>
          <a:p>
            <a:pPr eaLnBrk="1" hangingPunct="1"/>
            <a:endParaRPr lang="en-US" sz="2800"/>
          </a:p>
        </p:txBody>
      </p:sp>
      <p:sp>
        <p:nvSpPr>
          <p:cNvPr id="29699" name="Content Placeholder 1"/>
          <p:cNvSpPr txBox="1">
            <a:spLocks/>
          </p:cNvSpPr>
          <p:nvPr/>
        </p:nvSpPr>
        <p:spPr bwMode="auto">
          <a:xfrm>
            <a:off x="22225" y="57150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200" dirty="0">
                <a:latin typeface="Tahoma" pitchFamily="34" charset="0"/>
              </a:rPr>
              <a:t>HW:  p367-368 (5 – 10 , 15 -18 , 25, 27, 33 – 36 , 43 – 61 odd, 71, 73)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458913"/>
            <a:ext cx="8229600" cy="3886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/>
              <a:t>Convert from degrees to radians.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dirty="0" smtClean="0"/>
              <a:t>1.  54</a:t>
            </a:r>
            <a:r>
              <a:rPr lang="en-US" sz="2800" dirty="0" smtClean="0">
                <a:sym typeface="Symbol"/>
              </a:rPr>
              <a:t>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800" dirty="0" smtClean="0">
              <a:sym typeface="Symbol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sym typeface="Symbol"/>
              </a:rPr>
              <a:t>Convert from radians to degrees.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sym typeface="Symbol"/>
              </a:rPr>
              <a:t>2. 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 smtClean="0">
              <a:sym typeface="Symbol"/>
            </a:endParaRPr>
          </a:p>
        </p:txBody>
      </p:sp>
      <p:graphicFrame>
        <p:nvGraphicFramePr>
          <p:cNvPr id="29701" name="Object 1"/>
          <p:cNvGraphicFramePr>
            <a:graphicFrameLocks noChangeAspect="1"/>
          </p:cNvGraphicFramePr>
          <p:nvPr/>
        </p:nvGraphicFramePr>
        <p:xfrm>
          <a:off x="990600" y="3505200"/>
          <a:ext cx="685800" cy="925513"/>
        </p:xfrm>
        <a:graphic>
          <a:graphicData uri="http://schemas.openxmlformats.org/presentationml/2006/ole">
            <p:oleObj spid="_x0000_s29704" name="Equation" r:id="rId3" imgW="291973" imgH="393529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Definition of an angle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71600"/>
            <a:ext cx="8229600" cy="60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An angle is made from two rays with a common initial point called the vertex.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smtClean="0"/>
          </a:p>
        </p:txBody>
      </p:sp>
      <p:sp>
        <p:nvSpPr>
          <p:cNvPr id="7172" name="Rectangle 7"/>
          <p:cNvSpPr>
            <a:spLocks noChangeArrowheads="1"/>
          </p:cNvSpPr>
          <p:nvPr/>
        </p:nvSpPr>
        <p:spPr bwMode="auto">
          <a:xfrm>
            <a:off x="0" y="3152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4" name="Text Box 3"/>
          <p:cNvSpPr txBox="1">
            <a:spLocks noChangeArrowheads="1"/>
          </p:cNvSpPr>
          <p:nvPr/>
        </p:nvSpPr>
        <p:spPr bwMode="auto">
          <a:xfrm>
            <a:off x="468313" y="2214563"/>
            <a:ext cx="7561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Standard Position</a:t>
            </a:r>
            <a:endParaRPr lang="en-US" sz="2000"/>
          </a:p>
        </p:txBody>
      </p:sp>
      <p:graphicFrame>
        <p:nvGraphicFramePr>
          <p:cNvPr id="7175" name="Object 5"/>
          <p:cNvGraphicFramePr>
            <a:graphicFrameLocks noChangeAspect="1"/>
          </p:cNvGraphicFramePr>
          <p:nvPr/>
        </p:nvGraphicFramePr>
        <p:xfrm>
          <a:off x="1066800" y="2678113"/>
          <a:ext cx="5562600" cy="2873375"/>
        </p:xfrm>
        <a:graphic>
          <a:graphicData uri="http://schemas.openxmlformats.org/presentationml/2006/ole">
            <p:oleObj spid="_x0000_s7182" name="Slide" r:id="rId3" imgW="4572000" imgH="3429000" progId="PowerPoint.Slide.8">
              <p:embed/>
            </p:oleObj>
          </a:graphicData>
        </a:graphic>
      </p:graphicFrame>
      <p:sp>
        <p:nvSpPr>
          <p:cNvPr id="7176" name="Text Box 6"/>
          <p:cNvSpPr txBox="1">
            <a:spLocks noChangeArrowheads="1"/>
          </p:cNvSpPr>
          <p:nvPr/>
        </p:nvSpPr>
        <p:spPr bwMode="auto">
          <a:xfrm>
            <a:off x="457200" y="4964113"/>
            <a:ext cx="2438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Vertex at origin</a:t>
            </a:r>
          </a:p>
        </p:txBody>
      </p:sp>
      <p:sp>
        <p:nvSpPr>
          <p:cNvPr id="7177" name="Line 7"/>
          <p:cNvSpPr>
            <a:spLocks noChangeShapeType="1"/>
          </p:cNvSpPr>
          <p:nvPr/>
        </p:nvSpPr>
        <p:spPr bwMode="auto">
          <a:xfrm flipV="1">
            <a:off x="1981200" y="4506913"/>
            <a:ext cx="1600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" name="Line 8"/>
          <p:cNvSpPr>
            <a:spLocks noChangeShapeType="1"/>
          </p:cNvSpPr>
          <p:nvPr/>
        </p:nvSpPr>
        <p:spPr bwMode="auto">
          <a:xfrm flipH="1" flipV="1">
            <a:off x="4953000" y="4506913"/>
            <a:ext cx="6096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9" name="Text Box 9"/>
          <p:cNvSpPr txBox="1">
            <a:spLocks noChangeArrowheads="1"/>
          </p:cNvSpPr>
          <p:nvPr/>
        </p:nvSpPr>
        <p:spPr bwMode="auto">
          <a:xfrm>
            <a:off x="4800600" y="5649913"/>
            <a:ext cx="3657600" cy="835025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The initial side of an angle in </a:t>
            </a:r>
            <a:r>
              <a:rPr lang="en-US" sz="1600" b="1"/>
              <a:t>standard position</a:t>
            </a:r>
            <a:r>
              <a:rPr lang="en-US" sz="1600"/>
              <a:t> is always located on the positive </a:t>
            </a:r>
            <a:r>
              <a:rPr lang="en-US" sz="1600" i="1"/>
              <a:t>x</a:t>
            </a:r>
            <a:r>
              <a:rPr lang="en-US" sz="1600"/>
              <a:t>-axis.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ECE20520-0003-4CBB-9DA2-B219901E176C}" type="slidenum">
              <a:rPr lang="en-US" sz="1200" smtClean="0">
                <a:latin typeface="Arial Black" pitchFamily="34" charset="0"/>
              </a:rPr>
              <a:pPr algn="ctr" eaLnBrk="1" hangingPunct="1"/>
              <a:t>4</a:t>
            </a:fld>
            <a:endParaRPr lang="en-US" sz="1200" smtClean="0">
              <a:latin typeface="Arial Black" pitchFamily="34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827088" y="908050"/>
            <a:ext cx="7561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Positive and negative angles</a:t>
            </a:r>
            <a:endParaRPr lang="en-US" sz="200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838200" y="1447800"/>
            <a:ext cx="71659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endParaRPr lang="en-US" sz="2000"/>
          </a:p>
        </p:txBody>
      </p:sp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1828800" y="1458913"/>
          <a:ext cx="5867400" cy="3759200"/>
        </p:xfrm>
        <a:graphic>
          <a:graphicData uri="http://schemas.openxmlformats.org/presentationml/2006/ole">
            <p:oleObj spid="_x0000_s8202" name="Slide" r:id="rId3" imgW="4572000" imgH="3429000" progId="PowerPoint.Slide.8">
              <p:embed/>
            </p:oleObj>
          </a:graphicData>
        </a:graphic>
      </p:graphicFrame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1524000" y="5562600"/>
            <a:ext cx="9144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685800" y="4038600"/>
            <a:ext cx="2743200" cy="1066800"/>
          </a:xfrm>
          <a:prstGeom prst="wedgeRoundRectCallout">
            <a:avLst>
              <a:gd name="adj1" fmla="val -35185"/>
              <a:gd name="adj2" fmla="val 61903"/>
              <a:gd name="adj3" fmla="val 16667"/>
            </a:avLst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/>
              <a:t>When sketching angles, always use an arrow to show direction.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D81E51F3-9E48-4681-8535-FFFE89F24CCB}" type="slidenum">
              <a:rPr lang="en-US" sz="1200" smtClean="0">
                <a:latin typeface="Arial Black" pitchFamily="34" charset="0"/>
              </a:rPr>
              <a:pPr algn="ctr" eaLnBrk="1" hangingPunct="1"/>
              <a:t>5</a:t>
            </a:fld>
            <a:endParaRPr lang="en-US" sz="1200" smtClean="0">
              <a:latin typeface="Arial Black" pitchFamily="34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76200" y="76200"/>
            <a:ext cx="7561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Measuring Angles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76200" y="473075"/>
            <a:ext cx="87630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000"/>
              <a:t>The measure of an angle is determined by the amount of rotation from the initial side to the terminal side. </a:t>
            </a:r>
          </a:p>
          <a:p>
            <a:pPr eaLnBrk="1" hangingPunct="1">
              <a:lnSpc>
                <a:spcPct val="150000"/>
              </a:lnSpc>
            </a:pPr>
            <a:endParaRPr lang="en-US" sz="2000"/>
          </a:p>
          <a:p>
            <a:pPr eaLnBrk="1" hangingPunct="1">
              <a:lnSpc>
                <a:spcPct val="150000"/>
              </a:lnSpc>
            </a:pPr>
            <a:r>
              <a:rPr lang="en-US" sz="2000"/>
              <a:t>There are two common ways to measure angles, in </a:t>
            </a:r>
            <a:r>
              <a:rPr lang="en-US" sz="2000" u="sng"/>
              <a:t>degrees and in radians</a:t>
            </a:r>
            <a:r>
              <a:rPr lang="en-US" sz="2000"/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/>
              <a:t>We’ll start with </a:t>
            </a:r>
            <a:r>
              <a:rPr lang="en-US" sz="2000" b="1">
                <a:solidFill>
                  <a:srgbClr val="003399"/>
                </a:solidFill>
              </a:rPr>
              <a:t>degrees</a:t>
            </a:r>
            <a:r>
              <a:rPr lang="en-US" sz="2000"/>
              <a:t>, denoted by the symbol </a:t>
            </a:r>
            <a:r>
              <a:rPr lang="en-US" sz="2000">
                <a:cs typeface="Arial" charset="0"/>
              </a:rPr>
              <a:t>º.</a:t>
            </a:r>
          </a:p>
          <a:p>
            <a:pPr eaLnBrk="1" hangingPunct="1">
              <a:lnSpc>
                <a:spcPct val="150000"/>
              </a:lnSpc>
            </a:pPr>
            <a:endParaRPr lang="en-US" sz="2000">
              <a:cs typeface="Arial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2000"/>
              <a:t>One degree (1</a:t>
            </a:r>
            <a:r>
              <a:rPr lang="en-US" sz="2000">
                <a:cs typeface="Arial" charset="0"/>
              </a:rPr>
              <a:t>º) is equivalent to a rotation of             of one revolution. </a:t>
            </a:r>
            <a:endParaRPr lang="en-US" sz="2000"/>
          </a:p>
          <a:p>
            <a:pPr eaLnBrk="1" hangingPunct="1">
              <a:lnSpc>
                <a:spcPct val="150000"/>
              </a:lnSpc>
            </a:pPr>
            <a:endParaRPr lang="en-US" sz="2000"/>
          </a:p>
        </p:txBody>
      </p:sp>
      <p:graphicFrame>
        <p:nvGraphicFramePr>
          <p:cNvPr id="9221" name="Object 13"/>
          <p:cNvGraphicFramePr>
            <a:graphicFrameLocks noChangeAspect="1"/>
          </p:cNvGraphicFramePr>
          <p:nvPr/>
        </p:nvGraphicFramePr>
        <p:xfrm>
          <a:off x="5334000" y="3124200"/>
          <a:ext cx="509588" cy="685800"/>
        </p:xfrm>
        <a:graphic>
          <a:graphicData uri="http://schemas.openxmlformats.org/presentationml/2006/ole">
            <p:oleObj spid="_x0000_s9227" name="Equation" r:id="rId3" imgW="291973" imgH="393529" progId="Equation.DSMT4">
              <p:embed/>
            </p:oleObj>
          </a:graphicData>
        </a:graphic>
      </p:graphicFrame>
      <p:graphicFrame>
        <p:nvGraphicFramePr>
          <p:cNvPr id="9222" name="Object 1"/>
          <p:cNvGraphicFramePr>
            <a:graphicFrameLocks noChangeAspect="1"/>
          </p:cNvGraphicFramePr>
          <p:nvPr/>
        </p:nvGraphicFramePr>
        <p:xfrm>
          <a:off x="1695450" y="3886200"/>
          <a:ext cx="5524500" cy="2855913"/>
        </p:xfrm>
        <a:graphic>
          <a:graphicData uri="http://schemas.openxmlformats.org/presentationml/2006/ole">
            <p:oleObj spid="_x0000_s9228" name="Slide" r:id="rId4" imgW="4572000" imgH="3429000" progId="PowerPoint.Slide.8">
              <p:embed/>
            </p:oleObj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191D6067-09DA-49C0-A849-4AD5B5338314}" type="slidenum">
              <a:rPr lang="en-US" sz="1200" smtClean="0">
                <a:latin typeface="Arial Black" pitchFamily="34" charset="0"/>
              </a:rPr>
              <a:pPr algn="ctr" eaLnBrk="1" hangingPunct="1"/>
              <a:t>6</a:t>
            </a:fld>
            <a:endParaRPr lang="en-US" sz="1200" smtClean="0">
              <a:latin typeface="Arial Black" pitchFamily="34" charset="0"/>
            </a:endParaRP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838200" y="1447800"/>
            <a:ext cx="7315200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400"/>
              <a:t>Angles are often classified according to the </a:t>
            </a:r>
            <a:r>
              <a:rPr lang="en-US" sz="2400">
                <a:solidFill>
                  <a:srgbClr val="003399"/>
                </a:solidFill>
              </a:rPr>
              <a:t>quadrant </a:t>
            </a:r>
            <a:r>
              <a:rPr lang="en-US" sz="2400"/>
              <a:t>in which their terminal sides lie. </a:t>
            </a:r>
          </a:p>
          <a:p>
            <a:pPr eaLnBrk="1" hangingPunct="1">
              <a:lnSpc>
                <a:spcPct val="150000"/>
              </a:lnSpc>
            </a:pPr>
            <a:endParaRPr lang="en-US" sz="2400"/>
          </a:p>
          <a:p>
            <a:pPr eaLnBrk="1" hangingPunct="1">
              <a:lnSpc>
                <a:spcPct val="150000"/>
              </a:lnSpc>
            </a:pPr>
            <a:r>
              <a:rPr lang="en-US" sz="2400"/>
              <a:t>Ex1: Name the quadrant in which each angle lies.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/>
              <a:t>50</a:t>
            </a:r>
            <a:r>
              <a:rPr lang="en-US" sz="2400">
                <a:cs typeface="Arial" charset="0"/>
              </a:rPr>
              <a:t>º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/>
              <a:t>208</a:t>
            </a:r>
            <a:r>
              <a:rPr lang="en-US" sz="2400">
                <a:cs typeface="Arial" charset="0"/>
              </a:rPr>
              <a:t>º 					        II          I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>
                <a:cs typeface="Arial" charset="0"/>
              </a:rPr>
              <a:t>-75º 				                  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>
                <a:cs typeface="Arial" charset="0"/>
              </a:rPr>
              <a:t>						       III         IV</a:t>
            </a:r>
          </a:p>
          <a:p>
            <a:pPr eaLnBrk="1" hangingPunct="1">
              <a:lnSpc>
                <a:spcPct val="150000"/>
              </a:lnSpc>
            </a:pPr>
            <a:endParaRPr lang="en-US" sz="2400">
              <a:cs typeface="Arial" charset="0"/>
            </a:endParaRP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827088" y="908050"/>
            <a:ext cx="7561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Classifying Angles</a:t>
            </a:r>
            <a:endParaRPr lang="en-US" sz="2000"/>
          </a:p>
        </p:txBody>
      </p:sp>
      <p:sp>
        <p:nvSpPr>
          <p:cNvPr id="10245" name="Text Box 10"/>
          <p:cNvSpPr txBox="1">
            <a:spLocks noChangeArrowheads="1"/>
          </p:cNvSpPr>
          <p:nvPr/>
        </p:nvSpPr>
        <p:spPr bwMode="auto">
          <a:xfrm>
            <a:off x="5410200" y="3886200"/>
            <a:ext cx="3124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600"/>
          </a:p>
        </p:txBody>
      </p:sp>
      <p:grpSp>
        <p:nvGrpSpPr>
          <p:cNvPr id="10246" name="Group 12"/>
          <p:cNvGrpSpPr>
            <a:grpSpLocks/>
          </p:cNvGrpSpPr>
          <p:nvPr/>
        </p:nvGrpSpPr>
        <p:grpSpPr bwMode="auto">
          <a:xfrm>
            <a:off x="5486400" y="4038600"/>
            <a:ext cx="2438400" cy="2057400"/>
            <a:chOff x="3456" y="2400"/>
            <a:chExt cx="1536" cy="1296"/>
          </a:xfrm>
        </p:grpSpPr>
        <p:sp>
          <p:nvSpPr>
            <p:cNvPr id="10251" name="Line 13"/>
            <p:cNvSpPr>
              <a:spLocks noChangeShapeType="1"/>
            </p:cNvSpPr>
            <p:nvPr/>
          </p:nvSpPr>
          <p:spPr bwMode="auto">
            <a:xfrm>
              <a:off x="3456" y="3120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2" name="Line 14"/>
            <p:cNvSpPr>
              <a:spLocks noChangeShapeType="1"/>
            </p:cNvSpPr>
            <p:nvPr/>
          </p:nvSpPr>
          <p:spPr bwMode="auto">
            <a:xfrm>
              <a:off x="4224" y="2400"/>
              <a:ext cx="0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47" name="Text Box 15"/>
          <p:cNvSpPr txBox="1">
            <a:spLocks noChangeArrowheads="1"/>
          </p:cNvSpPr>
          <p:nvPr/>
        </p:nvSpPr>
        <p:spPr bwMode="auto">
          <a:xfrm>
            <a:off x="5334000" y="3962400"/>
            <a:ext cx="3276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60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687513" y="3805238"/>
            <a:ext cx="2190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Quadrant 1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651000" y="4343400"/>
            <a:ext cx="2190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Quadrant 3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687513" y="4876800"/>
            <a:ext cx="2190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Quadrant 4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B6C97131-8A9C-4A10-9EEC-B93494428F90}" type="slidenum">
              <a:rPr lang="en-US" sz="1200" smtClean="0">
                <a:latin typeface="Arial Black" pitchFamily="34" charset="0"/>
              </a:rPr>
              <a:pPr algn="ctr" eaLnBrk="1" hangingPunct="1"/>
              <a:t>7</a:t>
            </a:fld>
            <a:endParaRPr lang="en-US" sz="1200" smtClean="0">
              <a:latin typeface="Arial Black" pitchFamily="34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827088" y="908050"/>
            <a:ext cx="7561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Classifying Angles</a:t>
            </a:r>
            <a:endParaRPr lang="en-US" sz="200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838200" y="1447800"/>
            <a:ext cx="7391400" cy="290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400"/>
              <a:t>Standard position angles that have their terminal side on one of the axes are called </a:t>
            </a:r>
            <a:r>
              <a:rPr lang="en-US" sz="2400" i="1"/>
              <a:t>quadrantal angles. </a:t>
            </a:r>
            <a:br>
              <a:rPr lang="en-US" sz="2400" i="1"/>
            </a:br>
            <a:endParaRPr lang="en-US" sz="2400" i="1"/>
          </a:p>
          <a:p>
            <a:pPr eaLnBrk="1" hangingPunct="1">
              <a:lnSpc>
                <a:spcPct val="150000"/>
              </a:lnSpc>
            </a:pPr>
            <a:r>
              <a:rPr lang="en-US" sz="2400"/>
              <a:t>For example, 0</a:t>
            </a:r>
            <a:r>
              <a:rPr lang="en-US" sz="2400">
                <a:cs typeface="Arial" charset="0"/>
              </a:rPr>
              <a:t>º</a:t>
            </a:r>
            <a:r>
              <a:rPr lang="en-US" sz="2400"/>
              <a:t>, 90</a:t>
            </a:r>
            <a:r>
              <a:rPr lang="en-US" sz="2400">
                <a:cs typeface="Arial" charset="0"/>
              </a:rPr>
              <a:t>º</a:t>
            </a:r>
            <a:r>
              <a:rPr lang="en-US" sz="2400"/>
              <a:t>, 180</a:t>
            </a:r>
            <a:r>
              <a:rPr lang="en-US" sz="2400">
                <a:cs typeface="Arial" charset="0"/>
              </a:rPr>
              <a:t>º</a:t>
            </a:r>
            <a:r>
              <a:rPr lang="en-US" sz="2400"/>
              <a:t>, 270</a:t>
            </a:r>
            <a:r>
              <a:rPr lang="en-US" sz="2400">
                <a:cs typeface="Arial" charset="0"/>
              </a:rPr>
              <a:t>º</a:t>
            </a:r>
            <a:r>
              <a:rPr lang="en-US" sz="2400"/>
              <a:t>, 360</a:t>
            </a:r>
            <a:r>
              <a:rPr lang="en-US" sz="2400">
                <a:cs typeface="Arial" charset="0"/>
              </a:rPr>
              <a:t>º</a:t>
            </a:r>
            <a:r>
              <a:rPr lang="en-US" sz="2400"/>
              <a:t>, … are quadrantal angles.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93C298DE-A6AE-460B-B693-8C1C529E537D}" type="slidenum">
              <a:rPr lang="en-US" sz="1200" smtClean="0">
                <a:latin typeface="Arial Black" pitchFamily="34" charset="0"/>
              </a:rPr>
              <a:pPr algn="ctr" eaLnBrk="1" hangingPunct="1"/>
              <a:t>8</a:t>
            </a:fld>
            <a:endParaRPr lang="en-US" sz="1200" smtClean="0">
              <a:latin typeface="Arial Black" pitchFamily="34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827088" y="908050"/>
            <a:ext cx="7561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Coterminal Angles</a:t>
            </a:r>
            <a:endParaRPr lang="en-US" sz="200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838200" y="1447800"/>
            <a:ext cx="716597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000"/>
              <a:t>A set of angles that have the same initial and terminal sides are </a:t>
            </a:r>
            <a:r>
              <a:rPr lang="en-US" sz="2000">
                <a:solidFill>
                  <a:srgbClr val="003399"/>
                </a:solidFill>
              </a:rPr>
              <a:t>coterminal.</a:t>
            </a:r>
            <a:r>
              <a:rPr lang="en-US" sz="2000"/>
              <a:t> </a:t>
            </a:r>
          </a:p>
          <a:p>
            <a:pPr eaLnBrk="1" hangingPunct="1">
              <a:lnSpc>
                <a:spcPct val="150000"/>
              </a:lnSpc>
            </a:pPr>
            <a:endParaRPr lang="en-US" sz="2000"/>
          </a:p>
        </p:txBody>
      </p:sp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1219200" y="2438400"/>
          <a:ext cx="6781800" cy="3390900"/>
        </p:xfrm>
        <a:graphic>
          <a:graphicData uri="http://schemas.openxmlformats.org/presentationml/2006/ole">
            <p:oleObj spid="_x0000_s12297" name="Slide" r:id="rId3" imgW="4572000" imgH="3429000" progId="PowerPoint.Slide.8">
              <p:embed/>
            </p:oleObj>
          </a:graphicData>
        </a:graphic>
      </p:graphicFrame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2133600" y="5410200"/>
            <a:ext cx="541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Angles </a:t>
            </a:r>
            <a:r>
              <a:rPr lang="en-US" sz="2400">
                <a:sym typeface="Symbol" pitchFamily="18" charset="2"/>
              </a:rPr>
              <a:t> and  are coterminal.</a:t>
            </a:r>
            <a:r>
              <a:rPr lang="en-US" sz="1600">
                <a:sym typeface="Symbol" pitchFamily="18" charset="2"/>
              </a:rPr>
              <a:t> </a:t>
            </a:r>
            <a:endParaRPr lang="en-US" sz="160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 descr="http://t1.gstatic.com/images?q=tbn:ANd9GcQTn3shvhqs9eTmq3lOtSvCZdvtK5l6GoW1zXaVLqoBQBML3p9B:hotmath.com/hotmath_help/topics/coterminal-angles/coterminal-angles-image006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6963" y="487363"/>
            <a:ext cx="3932237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A2A3D57B-697C-4893-B7DC-CAD9F05264DE}" type="slidenum">
              <a:rPr lang="en-US" sz="1200" smtClean="0">
                <a:latin typeface="Arial Black" pitchFamily="34" charset="0"/>
              </a:rPr>
              <a:pPr algn="ctr" eaLnBrk="1" hangingPunct="1"/>
              <a:t>9</a:t>
            </a:fld>
            <a:endParaRPr lang="en-US" sz="1200" smtClean="0">
              <a:latin typeface="Arial Black" pitchFamily="34" charset="0"/>
            </a:endParaRPr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152400" y="152400"/>
            <a:ext cx="7561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Example of Finding Coterminal Angles</a:t>
            </a:r>
            <a:endParaRPr lang="en-US" sz="2000"/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152400" y="731838"/>
            <a:ext cx="60198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000"/>
              <a:t>You can find an angle that is coterminal to a given angle </a:t>
            </a:r>
            <a:r>
              <a:rPr lang="en-US" sz="2000">
                <a:sym typeface="Symbol" pitchFamily="18" charset="2"/>
              </a:rPr>
              <a:t> by adding or subtracting multiples of 360</a:t>
            </a:r>
            <a:r>
              <a:rPr lang="en-US" sz="2000">
                <a:cs typeface="Arial" charset="0"/>
                <a:sym typeface="Symbol" pitchFamily="18" charset="2"/>
              </a:rPr>
              <a:t>º. </a:t>
            </a:r>
          </a:p>
          <a:p>
            <a:pPr eaLnBrk="1" hangingPunct="1">
              <a:lnSpc>
                <a:spcPct val="150000"/>
              </a:lnSpc>
            </a:pPr>
            <a:endParaRPr lang="en-US" sz="2000">
              <a:cs typeface="Arial" charset="0"/>
              <a:sym typeface="Symbol" pitchFamily="18" charset="2"/>
            </a:endParaRPr>
          </a:p>
        </p:txBody>
      </p:sp>
      <p:sp>
        <p:nvSpPr>
          <p:cNvPr id="238597" name="Text Box 5"/>
          <p:cNvSpPr txBox="1">
            <a:spLocks noChangeArrowheads="1"/>
          </p:cNvSpPr>
          <p:nvPr/>
        </p:nvSpPr>
        <p:spPr bwMode="auto">
          <a:xfrm>
            <a:off x="533400" y="4800600"/>
            <a:ext cx="7772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For a positive coterminal angle, add 360</a:t>
            </a:r>
            <a:r>
              <a:rPr lang="en-US" sz="2000">
                <a:cs typeface="Arial" charset="0"/>
              </a:rPr>
              <a:t>º :  112º + 360º = 472º 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>
                <a:cs typeface="Arial" charset="0"/>
              </a:rPr>
              <a:t>For a negative coterminal angle, subtract 360º:  112º - 360º = -248º</a:t>
            </a:r>
          </a:p>
          <a:p>
            <a:pPr eaLnBrk="1" hangingPunct="1">
              <a:spcBef>
                <a:spcPct val="50000"/>
              </a:spcBef>
            </a:pPr>
            <a:endParaRPr lang="en-US" sz="200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0500" y="2786063"/>
            <a:ext cx="56769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cs typeface="Arial" charset="0"/>
                <a:sym typeface="Symbol" pitchFamily="18" charset="2"/>
              </a:rPr>
              <a:t>Ex 2: </a:t>
            </a:r>
            <a:br>
              <a:rPr lang="en-US" sz="2000">
                <a:cs typeface="Arial" charset="0"/>
                <a:sym typeface="Symbol" pitchFamily="18" charset="2"/>
              </a:rPr>
            </a:br>
            <a:r>
              <a:rPr lang="en-US" sz="2000">
                <a:cs typeface="Arial" charset="0"/>
                <a:sym typeface="Symbol" pitchFamily="18" charset="2"/>
              </a:rPr>
              <a:t>Find one positive and one negative angle that are coterminal to 112º.</a:t>
            </a:r>
            <a:endParaRPr lang="en-US" sz="200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7" grpId="0" build="p" autoUpdateAnimBg="0"/>
      <p:bldP spid="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1404</TotalTime>
  <Words>779</Words>
  <Application>Microsoft Office PowerPoint</Application>
  <PresentationFormat>On-screen Show (4:3)</PresentationFormat>
  <Paragraphs>153</Paragraphs>
  <Slides>25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Default Design</vt:lpstr>
      <vt:lpstr>Textured</vt:lpstr>
      <vt:lpstr>Stream</vt:lpstr>
      <vt:lpstr>Slide</vt:lpstr>
      <vt:lpstr>Equation</vt:lpstr>
      <vt:lpstr>MathType 5.0 Equation</vt:lpstr>
      <vt:lpstr>Slide 1</vt:lpstr>
      <vt:lpstr>4.1 Radian and Degree Measure </vt:lpstr>
      <vt:lpstr>Definition of an angle</vt:lpstr>
      <vt:lpstr>Slide 4</vt:lpstr>
      <vt:lpstr>Slide 5</vt:lpstr>
      <vt:lpstr>Slide 6</vt:lpstr>
      <vt:lpstr>Slide 7</vt:lpstr>
      <vt:lpstr>Slide 8</vt:lpstr>
      <vt:lpstr>Slide 9</vt:lpstr>
      <vt:lpstr>Ex 3. Find one positive and one negative angle that is coterminal with the angle   = 30° in standard position. </vt:lpstr>
      <vt:lpstr>Slide 11</vt:lpstr>
      <vt:lpstr>Slide 12</vt:lpstr>
      <vt:lpstr>Slide 13</vt:lpstr>
      <vt:lpstr>Radian vs. Degree measurements</vt:lpstr>
      <vt:lpstr>Ex 5. Convert the degrees to radian measure. </vt:lpstr>
      <vt:lpstr>Ex 6.  Convert the radians to degrees.</vt:lpstr>
      <vt:lpstr>Find the Coterminal Angle</vt:lpstr>
      <vt:lpstr>Ex 7. Find one positive angle that is coterminal with the angle   =        in standard position. </vt:lpstr>
      <vt:lpstr>Slide 19</vt:lpstr>
      <vt:lpstr>Slide 20</vt:lpstr>
      <vt:lpstr>Slide 21</vt:lpstr>
      <vt:lpstr>How to use radian to find Arc length</vt:lpstr>
      <vt:lpstr>How to use radian to find Arc length</vt:lpstr>
      <vt:lpstr>Slide 24</vt:lpstr>
      <vt:lpstr>Slide 25</vt:lpstr>
    </vt:vector>
  </TitlesOfParts>
  <Company>Marian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4.1 Radian and Degree measure</dc:title>
  <dc:creator>Ron Grosz</dc:creator>
  <cp:lastModifiedBy>J Kurtz</cp:lastModifiedBy>
  <cp:revision>73</cp:revision>
  <cp:lastPrinted>2014-01-16T13:21:26Z</cp:lastPrinted>
  <dcterms:created xsi:type="dcterms:W3CDTF">2011-11-02T19:47:36Z</dcterms:created>
  <dcterms:modified xsi:type="dcterms:W3CDTF">2014-01-24T03:37:54Z</dcterms:modified>
</cp:coreProperties>
</file>