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93" r:id="rId3"/>
    <p:sldId id="286" r:id="rId4"/>
    <p:sldId id="287" r:id="rId5"/>
    <p:sldId id="256" r:id="rId6"/>
    <p:sldId id="258" r:id="rId7"/>
    <p:sldId id="260" r:id="rId8"/>
    <p:sldId id="280" r:id="rId9"/>
    <p:sldId id="282" r:id="rId10"/>
    <p:sldId id="263" r:id="rId11"/>
    <p:sldId id="281" r:id="rId12"/>
    <p:sldId id="266" r:id="rId13"/>
    <p:sldId id="290" r:id="rId14"/>
    <p:sldId id="283" r:id="rId15"/>
    <p:sldId id="292" r:id="rId16"/>
    <p:sldId id="295" r:id="rId17"/>
    <p:sldId id="294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F319-0620-45C4-B0F0-D3FCA1A5B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20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014FA-FB5D-4673-9225-EE26CC8A6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BAD5-1501-45A9-9B59-D32AA1CE6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0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2FDC3-DB41-4169-9E35-7F8750E7B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2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8151D-6358-4725-A716-8DC451C43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84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824F-4C85-43A4-A62E-C8282033C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3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2AD2-4C9F-45BA-89BE-E6E81C78C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9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9301-5B78-48A0-B421-3DD7071B4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12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9DCDC-63BA-4EEE-8E36-9CA20301A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1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90A47-E128-4FC0-8C71-DD951919F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69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BAC00-11F8-49A3-BC00-9EA97CEB4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2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912C682-F8C4-4C51-97B0-A87021CB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png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25.png"/><Relationship Id="rId10" Type="http://schemas.openxmlformats.org/officeDocument/2006/relationships/image" Target="../media/image21.wmf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6.png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0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0.png"/><Relationship Id="rId10" Type="http://schemas.openxmlformats.org/officeDocument/2006/relationships/image" Target="../media/image16.png"/><Relationship Id="rId4" Type="http://schemas.openxmlformats.org/officeDocument/2006/relationships/image" Target="../media/image100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765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685800"/>
                <a:ext cx="8229600" cy="5440363"/>
              </a:xfrm>
            </p:spPr>
            <p:txBody>
              <a:bodyPr/>
              <a:lstStyle/>
              <a:p>
                <a:pPr eaLnBrk="1" hangingPunct="1">
                  <a:buFontTx/>
                  <a:buNone/>
                </a:pPr>
                <a:r>
                  <a:rPr lang="en-US" dirty="0" smtClean="0"/>
                  <a:t>1)   r = 9, </a:t>
                </a:r>
                <a:r>
                  <a:rPr lang="el-GR" dirty="0" smtClean="0">
                    <a:cs typeface="Arial" charset="0"/>
                  </a:rPr>
                  <a:t>θ</a:t>
                </a:r>
                <a:r>
                  <a:rPr lang="en-US" dirty="0" smtClean="0">
                    <a:cs typeface="Arial" charset="0"/>
                  </a:rPr>
                  <a:t> = 230º							</a:t>
                </a:r>
                <a:r>
                  <a:rPr lang="en-US" dirty="0" smtClean="0"/>
                  <a:t> </a:t>
                </a:r>
              </a:p>
              <a:p>
                <a:pPr eaLnBrk="1" hangingPunct="1">
                  <a:buFontTx/>
                  <a:buNone/>
                </a:pPr>
                <a:endParaRPr lang="en-US" dirty="0" smtClean="0"/>
              </a:p>
              <a:p>
                <a:pPr eaLnBrk="1" hangingPunct="1">
                  <a:buFontTx/>
                  <a:buNone/>
                </a:pPr>
                <a:endParaRPr lang="en-US" dirty="0" smtClean="0"/>
              </a:p>
              <a:p>
                <a:pPr eaLnBrk="1" hangingPunct="1">
                  <a:buFontTx/>
                  <a:buNone/>
                </a:pPr>
                <a:r>
                  <a:rPr lang="en-US" dirty="0" smtClean="0"/>
                  <a:t>		</a:t>
                </a:r>
              </a:p>
              <a:p>
                <a:pPr eaLnBrk="1" hangingPunct="1">
                  <a:buFontTx/>
                  <a:buNone/>
                </a:pPr>
                <a:endParaRPr lang="en-US" dirty="0" smtClean="0"/>
              </a:p>
              <a:p>
                <a:pPr eaLnBrk="1" hangingPunct="1">
                  <a:buFontTx/>
                  <a:buNone/>
                </a:pPr>
                <a:r>
                  <a:rPr lang="en-US" dirty="0" smtClean="0"/>
                  <a:t>2) Find one </a:t>
                </a:r>
                <a:r>
                  <a:rPr lang="en-US" dirty="0"/>
                  <a:t>positive and one negative </a:t>
                </a:r>
                <a:r>
                  <a:rPr lang="en-US" dirty="0" err="1"/>
                  <a:t>coterminal</a:t>
                </a:r>
                <a:r>
                  <a:rPr lang="en-US" dirty="0"/>
                  <a:t> </a:t>
                </a:r>
                <a:r>
                  <a:rPr lang="en-US" dirty="0" smtClean="0"/>
                  <a:t>angle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. 							</a:t>
                </a:r>
                <a:endParaRPr lang="el-GR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2765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685800"/>
                <a:ext cx="8229600" cy="5440363"/>
              </a:xfrm>
              <a:blipFill rotWithShape="1">
                <a:blip r:embed="rId3"/>
                <a:stretch>
                  <a:fillRect l="-1852" t="-1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1295400" y="1676400"/>
            <a:ext cx="25146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25146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1828800" y="2743200"/>
            <a:ext cx="685800" cy="782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2324100" y="2286000"/>
          <a:ext cx="228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9" name="Equation" r:id="rId4" imgW="126725" imgH="177415" progId="Equation.3">
                  <p:embed/>
                </p:oleObj>
              </mc:Choice>
              <mc:Fallback>
                <p:oleObj name="Equation" r:id="rId4" imgW="126725" imgH="17741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2286000"/>
                        <a:ext cx="2286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7" name="Object 9"/>
          <p:cNvGraphicFramePr>
            <a:graphicFrameLocks noChangeAspect="1"/>
          </p:cNvGraphicFramePr>
          <p:nvPr/>
        </p:nvGraphicFramePr>
        <p:xfrm>
          <a:off x="3097213" y="2771775"/>
          <a:ext cx="25558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0" name="Equation" r:id="rId6" imgW="114102" imgH="126780" progId="Equation.3">
                  <p:embed/>
                </p:oleObj>
              </mc:Choice>
              <mc:Fallback>
                <p:oleObj name="Equation" r:id="rId6" imgW="114102" imgH="126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2771775"/>
                        <a:ext cx="255587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4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575329"/>
              </p:ext>
            </p:extLst>
          </p:nvPr>
        </p:nvGraphicFramePr>
        <p:xfrm>
          <a:off x="5410200" y="1335881"/>
          <a:ext cx="1338263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1" name="Equation" r:id="rId8" imgW="253670" imgH="126835" progId="Equation.DSMT4">
                  <p:embed/>
                </p:oleObj>
              </mc:Choice>
              <mc:Fallback>
                <p:oleObj name="Equation" r:id="rId8" imgW="253670" imgH="1268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335881"/>
                        <a:ext cx="1338263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30163"/>
            <a:ext cx="8229600" cy="715963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Warm-up: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19601" y="685800"/>
            <a:ext cx="4114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dirty="0" smtClean="0"/>
              <a:t>Find </a:t>
            </a:r>
            <a:r>
              <a:rPr lang="en-US" sz="3200" dirty="0" smtClean="0"/>
              <a:t>arc </a:t>
            </a:r>
            <a:r>
              <a:rPr lang="en-US" sz="3200" dirty="0" smtClean="0"/>
              <a:t>length S.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6027003"/>
            <a:ext cx="834934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HW:  Pg377- 8 (2 – 30 even, 33, 37, 39, 41, 45, 47, 51)</a:t>
            </a:r>
          </a:p>
          <a:p>
            <a:r>
              <a:rPr lang="en-US" sz="2400" b="1" dirty="0" smtClean="0"/>
              <a:t>Timed</a:t>
            </a:r>
            <a:r>
              <a:rPr lang="en-US" sz="2400" dirty="0" smtClean="0"/>
              <a:t> </a:t>
            </a:r>
            <a:r>
              <a:rPr lang="en-US" sz="2400" u="sng" dirty="0" smtClean="0"/>
              <a:t>Five Minute Quiz </a:t>
            </a:r>
            <a:r>
              <a:rPr lang="en-US" sz="2400" dirty="0" smtClean="0"/>
              <a:t>on Unit Circle tomorrow!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39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The Unit Circle with Radian Measures</a:t>
            </a:r>
            <a:r>
              <a:rPr lang="en-US" sz="4000" dirty="0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2292" name="Picture 5" descr="unit-circle12_43204_m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74198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172200" y="2438400"/>
            <a:ext cx="0" cy="1371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4776788" y="1283111"/>
            <a:ext cx="3846914" cy="3288889"/>
            <a:chOff x="4776788" y="1270572"/>
            <a:chExt cx="3846914" cy="3288889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4776788" y="2438400"/>
              <a:ext cx="1395412" cy="13716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4776788" y="3810000"/>
              <a:ext cx="1395412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9" name="TextBox 7"/>
            <p:cNvSpPr txBox="1">
              <a:spLocks noChangeArrowheads="1"/>
            </p:cNvSpPr>
            <p:nvPr/>
          </p:nvSpPr>
          <p:spPr bwMode="auto">
            <a:xfrm>
              <a:off x="5056188" y="3429000"/>
              <a:ext cx="5826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45</a:t>
              </a:r>
              <a:r>
                <a:rPr lang="en-US" baseline="30000"/>
                <a:t>o</a:t>
              </a:r>
              <a:endParaRPr lang="en-US"/>
            </a:p>
          </p:txBody>
        </p:sp>
        <p:sp>
          <p:nvSpPr>
            <p:cNvPr id="12300" name="TextBox 15"/>
            <p:cNvSpPr txBox="1">
              <a:spLocks noChangeArrowheads="1"/>
            </p:cNvSpPr>
            <p:nvPr/>
          </p:nvSpPr>
          <p:spPr bwMode="auto">
            <a:xfrm>
              <a:off x="5672138" y="2795588"/>
              <a:ext cx="5826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45</a:t>
              </a:r>
              <a:r>
                <a:rPr lang="en-US" baseline="30000"/>
                <a:t>o</a:t>
              </a: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19800" y="3613150"/>
              <a:ext cx="166688" cy="1968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302" name="TextBox 9"/>
            <p:cNvSpPr txBox="1">
              <a:spLocks noChangeArrowheads="1"/>
            </p:cNvSpPr>
            <p:nvPr/>
          </p:nvSpPr>
          <p:spPr bwMode="auto">
            <a:xfrm>
              <a:off x="5262563" y="2743200"/>
              <a:ext cx="331787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/>
                <a:t>1</a:t>
              </a:r>
            </a:p>
          </p:txBody>
        </p:sp>
        <p:sp>
          <p:nvSpPr>
            <p:cNvPr id="20" name="TextBox 19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019800" y="2897107"/>
              <a:ext cx="838200" cy="673261"/>
            </a:xfrm>
            <a:prstGeom prst="rect">
              <a:avLst/>
            </a:prstGeom>
            <a:blipFill rotWithShape="1">
              <a:blip r:embed="rId4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186488" y="1641475"/>
              <a:ext cx="15875" cy="72072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6963" y="1641475"/>
              <a:ext cx="113982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5076835" y="3886200"/>
              <a:ext cx="838200" cy="673261"/>
            </a:xfrm>
            <a:prstGeom prst="rect">
              <a:avLst/>
            </a:prstGeom>
            <a:blipFill rotWithShape="1">
              <a:blip r:embed="rId5" cstate="print"/>
              <a:stretch>
                <a:fillRect/>
              </a:stretch>
            </a:blipFill>
          </p:spPr>
          <p:txBody>
            <a:bodyPr/>
            <a:lstStyle/>
            <a:p>
              <a:r>
                <a:rPr lang="en-US">
                  <a:noFill/>
                </a:rPr>
                <a:t> 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316787" y="1270572"/>
                  <a:ext cx="1306915" cy="7418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6787" y="1270572"/>
                  <a:ext cx="1306915" cy="741806"/>
                </a:xfrm>
                <a:prstGeom prst="rect">
                  <a:avLst/>
                </a:prstGeom>
                <a:blipFill rotWithShape="1">
                  <a:blip r:embed="rId6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981200" y="1752600"/>
          <a:ext cx="1066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5" name="Equation" r:id="rId7" imgW="812520" imgH="507960" progId="Equation.DSMT4">
                  <p:embed/>
                </p:oleObj>
              </mc:Choice>
              <mc:Fallback>
                <p:oleObj name="Equation" r:id="rId7" imgW="812520" imgH="507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10668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1828800" y="5353050"/>
          <a:ext cx="12001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6" name="Equation" r:id="rId9" imgW="914400" imgH="507960" progId="Equation.DSMT4">
                  <p:embed/>
                </p:oleObj>
              </mc:Choice>
              <mc:Fallback>
                <p:oleObj name="Equation" r:id="rId9" imgW="91440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353050"/>
                        <a:ext cx="12001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6553200" y="5334000"/>
          <a:ext cx="10668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87" name="Equation" r:id="rId11" imgW="812520" imgH="507960" progId="Equation.DSMT4">
                  <p:embed/>
                </p:oleObj>
              </mc:Choice>
              <mc:Fallback>
                <p:oleObj name="Equation" r:id="rId11" imgW="81252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334000"/>
                        <a:ext cx="10668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876800" y="609600"/>
            <a:ext cx="3352800" cy="709386"/>
            <a:chOff x="0" y="2590800"/>
            <a:chExt cx="3352800" cy="709386"/>
          </a:xfrm>
          <a:solidFill>
            <a:schemeClr val="bg1"/>
          </a:solidFill>
        </p:grpSpPr>
        <p:sp>
          <p:nvSpPr>
            <p:cNvPr id="26" name="TextBox 25"/>
            <p:cNvSpPr txBox="1"/>
            <p:nvPr/>
          </p:nvSpPr>
          <p:spPr>
            <a:xfrm>
              <a:off x="0" y="2743200"/>
              <a:ext cx="3352800" cy="3810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leg = hypotenuse times  </a:t>
              </a:r>
              <a:endParaRPr lang="en-US" dirty="0"/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/>
          </p:nvGraphicFramePr>
          <p:xfrm>
            <a:off x="2533650" y="2590800"/>
            <a:ext cx="438150" cy="709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88" name="Equation" r:id="rId13" imgW="266400" imgH="431640" progId="Equation.DSMT4">
                    <p:embed/>
                  </p:oleObj>
                </mc:Choice>
                <mc:Fallback>
                  <p:oleObj name="Equation" r:id="rId13" imgW="266400" imgH="43164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3650" y="2590800"/>
                          <a:ext cx="438150" cy="70938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39763"/>
          </a:xfrm>
        </p:spPr>
        <p:txBody>
          <a:bodyPr/>
          <a:lstStyle/>
          <a:p>
            <a:pPr algn="l" eaLnBrk="1" hangingPunct="1"/>
            <a:r>
              <a:rPr lang="en-US" sz="2400" dirty="0" smtClean="0"/>
              <a:t>The Unit Circle: Radian Measures and Coordinates</a:t>
            </a:r>
            <a:r>
              <a:rPr lang="en-US" sz="3200" dirty="0" smtClean="0"/>
              <a:t> </a:t>
            </a:r>
            <a:r>
              <a:rPr lang="en-US" sz="4000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6"/>
          <p:cNvGraphicFramePr>
            <a:graphicFrameLocks noChangeAspect="1"/>
          </p:cNvGraphicFramePr>
          <p:nvPr/>
        </p:nvGraphicFramePr>
        <p:xfrm>
          <a:off x="6324600" y="3505200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3" imgW="228402" imgH="177646" progId="Equation.3">
                  <p:embed/>
                </p:oleObj>
              </mc:Choice>
              <mc:Fallback>
                <p:oleObj name="Equation" r:id="rId3" imgW="228402" imgH="17764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3810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53094"/>
            <a:ext cx="6477000" cy="6061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200" y="914400"/>
                <a:ext cx="3048000" cy="3839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Trigonometric  Functions:</a:t>
                </a:r>
              </a:p>
              <a:p>
                <a:r>
                  <a:rPr lang="en-US" dirty="0" smtClean="0"/>
                  <a:t>Let t be a real number and let (x, y) be the point on the unit circle corresponding to t</a:t>
                </a:r>
              </a:p>
              <a:p>
                <a:endParaRPr lang="en-US" dirty="0"/>
              </a:p>
              <a:p>
                <a:r>
                  <a:rPr lang="en-US" sz="2400" dirty="0"/>
                  <a:t>s</a:t>
                </a:r>
                <a:r>
                  <a:rPr lang="en-US" sz="2400" dirty="0" smtClean="0"/>
                  <a:t>in t = y    </a:t>
                </a:r>
                <a:r>
                  <a:rPr lang="en-US" sz="2400" dirty="0" err="1" smtClean="0"/>
                  <a:t>csc</a:t>
                </a:r>
                <a:r>
                  <a:rPr lang="en-US" sz="2400" dirty="0" smtClean="0"/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 err="1"/>
                  <a:t>c</a:t>
                </a:r>
                <a:r>
                  <a:rPr lang="en-US" sz="2400" dirty="0" err="1" smtClean="0"/>
                  <a:t>os</a:t>
                </a:r>
                <a:r>
                  <a:rPr lang="en-US" sz="2400" dirty="0" smtClean="0"/>
                  <a:t> t = x    sec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sz="2400" dirty="0" smtClean="0"/>
              </a:p>
              <a:p>
                <a:r>
                  <a:rPr lang="en-US" sz="2400" dirty="0"/>
                  <a:t>t</a:t>
                </a:r>
                <a:r>
                  <a:rPr lang="en-US" sz="2400" dirty="0" smtClean="0"/>
                  <a:t>an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2400" dirty="0" smtClean="0"/>
                  <a:t>    cot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914400"/>
                <a:ext cx="3048000" cy="3839769"/>
              </a:xfrm>
              <a:prstGeom prst="rect">
                <a:avLst/>
              </a:prstGeom>
              <a:blipFill rotWithShape="1">
                <a:blip r:embed="rId6"/>
                <a:stretch>
                  <a:fillRect l="-3200" t="-794" r="-1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400800" y="89848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cos</a:t>
            </a:r>
            <a:r>
              <a:rPr lang="en-US" sz="3200" dirty="0" smtClean="0"/>
              <a:t> t, sin t)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Angles and the Unit Circle</a:t>
            </a:r>
          </a:p>
        </p:txBody>
      </p:sp>
      <p:sp>
        <p:nvSpPr>
          <p:cNvPr id="16387" name="Text Box 41"/>
          <p:cNvSpPr txBox="1">
            <a:spLocks noChangeArrowheads="1"/>
          </p:cNvSpPr>
          <p:nvPr/>
        </p:nvSpPr>
        <p:spPr bwMode="auto">
          <a:xfrm>
            <a:off x="533400" y="990600"/>
            <a:ext cx="73914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	</a:t>
            </a:r>
            <a:r>
              <a:rPr lang="en-US" dirty="0"/>
              <a:t>Find the exact values of </a:t>
            </a:r>
            <a:r>
              <a:rPr lang="en-US" dirty="0" err="1"/>
              <a:t>cos</a:t>
            </a:r>
            <a:r>
              <a:rPr lang="en-US" dirty="0"/>
              <a:t> (–150°) and sin (–150°).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403777"/>
            <a:ext cx="5791200" cy="541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343400" y="4191000"/>
            <a:ext cx="1676400" cy="1066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4038600"/>
                <a:ext cx="2514600" cy="1745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−150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−150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°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038600"/>
                <a:ext cx="2514600" cy="17458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1000" y="1620982"/>
                <a:ext cx="2438400" cy="1864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 t = y    </a:t>
                </a:r>
                <a:r>
                  <a:rPr lang="en-US" dirty="0" err="1"/>
                  <a:t>csc</a:t>
                </a:r>
                <a:r>
                  <a:rPr lang="en-US" dirty="0"/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cos</a:t>
                </a:r>
                <a:r>
                  <a:rPr lang="en-US" dirty="0"/>
                  <a:t> t = x    sec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tan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cot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620982"/>
                <a:ext cx="2438400" cy="1864100"/>
              </a:xfrm>
              <a:prstGeom prst="rect">
                <a:avLst/>
              </a:prstGeom>
              <a:blipFill rotWithShape="1">
                <a:blip r:embed="rId4"/>
                <a:stretch>
                  <a:fillRect l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33788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Text Box 41"/>
              <p:cNvSpPr txBox="1">
                <a:spLocks noChangeArrowheads="1"/>
              </p:cNvSpPr>
              <p:nvPr/>
            </p:nvSpPr>
            <p:spPr bwMode="auto">
              <a:xfrm>
                <a:off x="163710" y="154353"/>
                <a:ext cx="3787379" cy="1164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2400" dirty="0" smtClean="0"/>
                  <a:t>Find </a:t>
                </a:r>
                <a:r>
                  <a:rPr lang="en-US" sz="2400" dirty="0"/>
                  <a:t>the </a:t>
                </a:r>
                <a:r>
                  <a:rPr lang="en-US" sz="2400" dirty="0" smtClean="0"/>
                  <a:t>six trig functions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38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710" y="154353"/>
                <a:ext cx="3787379" cy="1164550"/>
              </a:xfrm>
              <a:prstGeom prst="rect">
                <a:avLst/>
              </a:prstGeom>
              <a:blipFill rotWithShape="1">
                <a:blip r:embed="rId2"/>
                <a:stretch>
                  <a:fillRect l="-2576" t="-1047" b="-15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4353"/>
            <a:ext cx="4703491" cy="440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5802862" y="1112590"/>
            <a:ext cx="739884" cy="124255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5180" y="4414895"/>
                <a:ext cx="1778330" cy="22733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 smtClean="0"/>
              </a:p>
              <a:p>
                <a:endParaRPr lang="en-US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16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 smtClean="0"/>
              </a:p>
              <a:p>
                <a:endParaRPr lang="en-US" sz="1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6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80" y="4414895"/>
                <a:ext cx="1778330" cy="22733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1423091"/>
                <a:ext cx="2438400" cy="18641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 t = y    </a:t>
                </a:r>
                <a:r>
                  <a:rPr lang="en-US" dirty="0" err="1"/>
                  <a:t>csc</a:t>
                </a:r>
                <a:r>
                  <a:rPr lang="en-US" dirty="0"/>
                  <a:t>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 err="1"/>
                  <a:t>cos</a:t>
                </a:r>
                <a:r>
                  <a:rPr lang="en-US" dirty="0"/>
                  <a:t> t = x    sec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tan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cot 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423091"/>
                <a:ext cx="2438400" cy="1864100"/>
              </a:xfrm>
              <a:prstGeom prst="rect">
                <a:avLst/>
              </a:prstGeom>
              <a:blipFill rotWithShape="1">
                <a:blip r:embed="rId5"/>
                <a:stretch>
                  <a:fillRect l="-2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11782" y="4443813"/>
                <a:ext cx="2057400" cy="22444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csc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600" dirty="0" smtClean="0"/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sec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600" dirty="0" smtClean="0">
                  <a:ea typeface="Cambria Math"/>
                </a:endParaRPr>
              </a:p>
              <a:p>
                <a:endParaRPr lang="en-US" sz="1600" dirty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/>
                            </a:rPr>
                            <m:t>cot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6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600" i="1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782" y="4443813"/>
                <a:ext cx="2057400" cy="224446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1000" y="304800"/>
                <a:ext cx="8534400" cy="1217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Example:</a:t>
                </a:r>
              </a:p>
              <a:p>
                <a:endParaRPr lang="en-US" sz="800" dirty="0"/>
              </a:p>
              <a:p>
                <a:r>
                  <a:rPr lang="en-US" sz="2800" dirty="0" smtClean="0"/>
                  <a:t>Evaluate the six trigonometric functions of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534400" cy="1217834"/>
              </a:xfrm>
              <a:prstGeom prst="rect">
                <a:avLst/>
              </a:prstGeom>
              <a:blipFill rotWithShape="1">
                <a:blip r:embed="rId2"/>
                <a:stretch>
                  <a:fillRect l="-1500" t="-5000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49141"/>
            <a:ext cx="4932091" cy="4615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683484" y="4061952"/>
            <a:ext cx="1088916" cy="11196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03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32301"/>
            <a:ext cx="6188157" cy="579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19792" y="6411"/>
            <a:ext cx="8229600" cy="563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dirty="0" smtClean="0"/>
              <a:t>Even and Odd Trig Functions: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2192" y="457200"/>
            <a:ext cx="4552208" cy="563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 dirty="0" smtClean="0"/>
              <a:t>Even:	</a:t>
            </a:r>
            <a:r>
              <a:rPr lang="en-US" sz="2400" dirty="0" err="1" smtClean="0"/>
              <a:t>cos</a:t>
            </a:r>
            <a:r>
              <a:rPr lang="en-US" sz="2400" dirty="0" smtClean="0"/>
              <a:t>(-t) = cost	</a:t>
            </a:r>
          </a:p>
          <a:p>
            <a:pPr algn="l" eaLnBrk="1" hangingPunct="1"/>
            <a:r>
              <a:rPr lang="en-US" sz="2400" dirty="0"/>
              <a:t>	</a:t>
            </a:r>
            <a:r>
              <a:rPr lang="en-US" sz="2400" dirty="0" smtClean="0"/>
              <a:t>sec(-t) = sect</a:t>
            </a:r>
          </a:p>
          <a:p>
            <a:pPr algn="l" eaLnBrk="1" hangingPunct="1"/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352800" y="457200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Odd:	</a:t>
            </a:r>
            <a:r>
              <a:rPr lang="en-US" sz="2400" dirty="0" smtClean="0"/>
              <a:t>sin</a:t>
            </a:r>
            <a:r>
              <a:rPr lang="en-US" sz="2400" dirty="0"/>
              <a:t>(-t) = -</a:t>
            </a:r>
            <a:r>
              <a:rPr lang="en-US" sz="2400" dirty="0" err="1"/>
              <a:t>sint</a:t>
            </a:r>
            <a:r>
              <a:rPr lang="en-US" sz="2400" dirty="0"/>
              <a:t>	 </a:t>
            </a:r>
            <a:r>
              <a:rPr lang="en-US" sz="2400" dirty="0" smtClean="0"/>
              <a:t>     tan</a:t>
            </a:r>
            <a:r>
              <a:rPr lang="en-US" sz="2400" dirty="0"/>
              <a:t>(-t) = -</a:t>
            </a:r>
            <a:r>
              <a:rPr lang="en-US" sz="2400" dirty="0" err="1"/>
              <a:t>tant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err="1" smtClean="0"/>
              <a:t>csc</a:t>
            </a:r>
            <a:r>
              <a:rPr lang="en-US" sz="2400" dirty="0"/>
              <a:t>(-t) = -</a:t>
            </a:r>
            <a:r>
              <a:rPr lang="en-US" sz="2400" dirty="0" err="1" smtClean="0"/>
              <a:t>csct</a:t>
            </a:r>
            <a:r>
              <a:rPr lang="en-US" sz="2400" dirty="0"/>
              <a:t> </a:t>
            </a:r>
            <a:r>
              <a:rPr lang="en-US" sz="2400" dirty="0" smtClean="0"/>
              <a:t>     cot</a:t>
            </a:r>
            <a:r>
              <a:rPr lang="en-US" sz="2400" dirty="0"/>
              <a:t>(-t) = -</a:t>
            </a:r>
            <a:r>
              <a:rPr lang="en-US" sz="2400" dirty="0" err="1"/>
              <a:t>cott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36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52400"/>
            <a:ext cx="8229600" cy="563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dirty="0" smtClean="0"/>
              <a:t>Using the Period to Evaluate Sine and Cosine: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1594447"/>
              </p:ext>
            </p:extLst>
          </p:nvPr>
        </p:nvGraphicFramePr>
        <p:xfrm>
          <a:off x="533400" y="990600"/>
          <a:ext cx="1821350" cy="1374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2" name="Equation" r:id="rId3" imgW="520560" imgH="393480" progId="Equation.DSMT4">
                  <p:embed/>
                </p:oleObj>
              </mc:Choice>
              <mc:Fallback>
                <p:oleObj name="Equation" r:id="rId3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821350" cy="1374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906819"/>
              </p:ext>
            </p:extLst>
          </p:nvPr>
        </p:nvGraphicFramePr>
        <p:xfrm>
          <a:off x="5885430" y="990600"/>
          <a:ext cx="266777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3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5430" y="990600"/>
                        <a:ext cx="266777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096598"/>
              </p:ext>
            </p:extLst>
          </p:nvPr>
        </p:nvGraphicFramePr>
        <p:xfrm>
          <a:off x="2438400" y="990600"/>
          <a:ext cx="3380112" cy="150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4" name="Equation" r:id="rId7" imgW="965160" imgH="431640" progId="Equation.DSMT4">
                  <p:embed/>
                </p:oleObj>
              </mc:Choice>
              <mc:Fallback>
                <p:oleObj name="Equation" r:id="rId7" imgW="965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990600"/>
                        <a:ext cx="3380112" cy="150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02526"/>
              </p:ext>
            </p:extLst>
          </p:nvPr>
        </p:nvGraphicFramePr>
        <p:xfrm>
          <a:off x="381000" y="3962400"/>
          <a:ext cx="2283980" cy="1290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5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962400"/>
                        <a:ext cx="2283980" cy="1290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43"/>
              </p:ext>
            </p:extLst>
          </p:nvPr>
        </p:nvGraphicFramePr>
        <p:xfrm>
          <a:off x="2780832" y="3886200"/>
          <a:ext cx="3277535" cy="1290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6" name="Equation" r:id="rId11" imgW="1091880" imgH="431640" progId="Equation.DSMT4">
                  <p:embed/>
                </p:oleObj>
              </mc:Choice>
              <mc:Fallback>
                <p:oleObj name="Equation" r:id="rId11" imgW="1091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832" y="3886200"/>
                        <a:ext cx="3277535" cy="1290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106615"/>
              </p:ext>
            </p:extLst>
          </p:nvPr>
        </p:nvGraphicFramePr>
        <p:xfrm>
          <a:off x="6209719" y="3886200"/>
          <a:ext cx="2324681" cy="1175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07" name="Equation" r:id="rId13" imgW="774360" imgH="393480" progId="Equation.DSMT4">
                  <p:embed/>
                </p:oleObj>
              </mc:Choice>
              <mc:Fallback>
                <p:oleObj name="Equation" r:id="rId13" imgW="774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719" y="3886200"/>
                        <a:ext cx="2324681" cy="1175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1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 txBox="1">
                <a:spLocks/>
              </p:cNvSpPr>
              <p:nvPr/>
            </p:nvSpPr>
            <p:spPr>
              <a:xfrm>
                <a:off x="304800" y="152400"/>
                <a:ext cx="8229600" cy="6248400"/>
              </a:xfrm>
              <a:prstGeom prst="rect">
                <a:avLst/>
              </a:prstGeom>
            </p:spPr>
            <p:txBody>
              <a:bodyPr/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sz="2800" dirty="0" smtClean="0"/>
                  <a:t>Evaluating Trig Functions with a Calculator: </a:t>
                </a:r>
              </a:p>
              <a:p>
                <a:pPr algn="l" eaLnBrk="1" hangingPunct="1"/>
                <a:endParaRPr lang="en-US" sz="2800" dirty="0"/>
              </a:p>
              <a:p>
                <a:pPr algn="l" eaLnBrk="1" hangingPunct="1"/>
                <a:r>
                  <a:rPr lang="en-US" sz="2800" b="0" dirty="0" smtClean="0"/>
                  <a:t>1)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csc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𝑠𝑖𝑛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800" dirty="0" smtClean="0"/>
                  <a:t>		Mode: Radian</a:t>
                </a:r>
              </a:p>
              <a:p>
                <a:pPr marL="514350" indent="-514350" algn="l" eaLnBrk="1" hangingPunct="1">
                  <a:buAutoNum type="arabicParenR"/>
                </a:pPr>
                <a:endParaRPr lang="en-US" sz="2800" dirty="0"/>
              </a:p>
              <a:p>
                <a:pPr algn="l" eaLnBrk="1" hangingPunct="1"/>
                <a:r>
                  <a:rPr lang="en-US" sz="2800" dirty="0" smtClean="0"/>
                  <a:t>	  1   </a:t>
                </a:r>
                <a:r>
                  <a:rPr lang="en-US" sz="2800" dirty="0" smtClean="0">
                    <a:sym typeface="Symbol"/>
                  </a:rPr>
                  <a:t>   sin  (        8    ENTER</a:t>
                </a:r>
                <a:endParaRPr lang="en-US" sz="2800" dirty="0" smtClean="0"/>
              </a:p>
              <a:p>
                <a:pPr marL="514350" indent="-514350" algn="l" eaLnBrk="1" hangingPunct="1">
                  <a:buAutoNum type="arabicParenR"/>
                </a:pPr>
                <a:endParaRPr lang="en-US" sz="2800" dirty="0" smtClean="0"/>
              </a:p>
              <a:p>
                <a:pPr algn="l" eaLnBrk="1" hangingPunct="1"/>
                <a:r>
                  <a:rPr lang="en-US" sz="2800" dirty="0"/>
                  <a:t>	</a:t>
                </a:r>
                <a:r>
                  <a:rPr lang="en-US" sz="2800" dirty="0" smtClean="0"/>
                  <a:t>Display:  2.6131…</a:t>
                </a:r>
              </a:p>
              <a:p>
                <a:pPr algn="l" eaLnBrk="1" hangingPunct="1"/>
                <a:endParaRPr lang="en-US" sz="2800" dirty="0"/>
              </a:p>
              <a:p>
                <a:pPr algn="l" eaLnBrk="1" hangingPunct="1"/>
                <a:r>
                  <a:rPr lang="en-US" sz="2800" dirty="0" smtClean="0"/>
                  <a:t>2) Sin 76.4</a:t>
                </a:r>
                <a:r>
                  <a:rPr lang="en-US" sz="2800" dirty="0" smtClean="0">
                    <a:sym typeface="Symbol"/>
                  </a:rPr>
                  <a:t>		Mode: Degree</a:t>
                </a:r>
              </a:p>
              <a:p>
                <a:pPr algn="l" eaLnBrk="1" hangingPunct="1"/>
                <a:endParaRPr lang="en-US" sz="2800" dirty="0">
                  <a:sym typeface="Symbol"/>
                </a:endParaRPr>
              </a:p>
              <a:p>
                <a:pPr algn="l" eaLnBrk="1" hangingPunct="1"/>
                <a:r>
                  <a:rPr lang="en-US" sz="2800" dirty="0" smtClean="0">
                    <a:sym typeface="Symbol"/>
                  </a:rPr>
                  <a:t>	Sin   7  6   .   4   ENTER</a:t>
                </a:r>
              </a:p>
              <a:p>
                <a:pPr algn="l" eaLnBrk="1" hangingPunct="1"/>
                <a:endParaRPr lang="en-US" sz="2800" dirty="0">
                  <a:sym typeface="Symbol"/>
                </a:endParaRPr>
              </a:p>
              <a:p>
                <a:pPr algn="l" eaLnBrk="1" hangingPunct="1"/>
                <a:r>
                  <a:rPr lang="en-US" sz="2800" dirty="0" smtClean="0">
                    <a:sym typeface="Symbol"/>
                  </a:rPr>
                  <a:t>	Display:  0.0709…</a:t>
                </a:r>
                <a:endParaRPr lang="en-US" sz="2800" dirty="0" smtClean="0"/>
              </a:p>
            </p:txBody>
          </p:sp>
        </mc:Choice>
        <mc:Fallback xmlns="">
          <p:sp>
            <p:nvSpPr>
              <p:cNvPr id="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229600" cy="6248400"/>
              </a:xfrm>
              <a:prstGeom prst="rect">
                <a:avLst/>
              </a:prstGeom>
              <a:blipFill rotWithShape="1">
                <a:blip r:embed="rId2"/>
                <a:stretch>
                  <a:fillRect l="-1481" t="-9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371600" y="2219696"/>
            <a:ext cx="40005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231572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242458"/>
            <a:ext cx="6477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42458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40678" y="2253344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343400" y="2242458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953000" y="2219696"/>
            <a:ext cx="1447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4736276"/>
            <a:ext cx="1371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4724400"/>
            <a:ext cx="6858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4725390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38400" y="4725390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4736276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352800" y="4736276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152400"/>
            <a:ext cx="8229600" cy="563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800" dirty="0" smtClean="0"/>
              <a:t>Evaluating Trig Functions with a Calculator: </a:t>
            </a:r>
          </a:p>
          <a:p>
            <a:pPr algn="l" eaLnBrk="1" hangingPunct="1"/>
            <a:endParaRPr lang="en-US" sz="2800" dirty="0"/>
          </a:p>
          <a:p>
            <a:pPr algn="l" eaLnBrk="1" hangingPunct="1"/>
            <a:endParaRPr lang="en-US" sz="2800" dirty="0"/>
          </a:p>
          <a:p>
            <a:pPr algn="l" eaLnBrk="1" hangingPunct="1"/>
            <a:r>
              <a:rPr lang="en-US" sz="2800" dirty="0" smtClean="0"/>
              <a:t>2) cot 1.5</a:t>
            </a:r>
            <a:r>
              <a:rPr lang="en-US" sz="2800" dirty="0" smtClean="0">
                <a:sym typeface="Symbol"/>
              </a:rPr>
              <a:t>		Mode: Radian</a:t>
            </a:r>
          </a:p>
          <a:p>
            <a:pPr algn="l" eaLnBrk="1" hangingPunct="1"/>
            <a:endParaRPr lang="en-US" sz="2800" dirty="0" smtClean="0">
              <a:sym typeface="Symbol"/>
            </a:endParaRPr>
          </a:p>
          <a:p>
            <a:pPr algn="l" eaLnBrk="1" hangingPunct="1"/>
            <a:r>
              <a:rPr lang="en-US" sz="2800" dirty="0" smtClean="0">
                <a:sym typeface="Symbol"/>
              </a:rPr>
              <a:t>	1      tan  (   1   .   5     ENTER</a:t>
            </a:r>
            <a:endParaRPr lang="en-US" sz="28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254830" y="2289958"/>
            <a:ext cx="32954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94460" y="2274124"/>
            <a:ext cx="3429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04109" y="2287978"/>
            <a:ext cx="429491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58291" y="2287978"/>
            <a:ext cx="640278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86002" y="2288968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61509" y="2289958"/>
            <a:ext cx="3810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876800" y="2289958"/>
            <a:ext cx="13716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04109" y="3733800"/>
            <a:ext cx="5839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Display:  0.0709…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038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000" y="304800"/>
                <a:ext cx="8534400" cy="1601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Sneedlegrit:</a:t>
                </a:r>
              </a:p>
              <a:p>
                <a:endParaRPr lang="en-US" sz="2800" dirty="0"/>
              </a:p>
              <a:p>
                <a:r>
                  <a:rPr lang="en-US" sz="2800" dirty="0" smtClean="0"/>
                  <a:t>Evaluate the six trigonometric functions of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8534400" cy="1601529"/>
              </a:xfrm>
              <a:prstGeom prst="rect">
                <a:avLst/>
              </a:prstGeom>
              <a:blipFill rotWithShape="1">
                <a:blip r:embed="rId2"/>
                <a:stretch>
                  <a:fillRect l="-1500" t="-3802" b="-1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52400" y="6027003"/>
            <a:ext cx="834934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HW:  Pg377- 8 (2 – 30 even, 33, 37, 39, 41, 45, 47, 51)</a:t>
            </a:r>
          </a:p>
          <a:p>
            <a:r>
              <a:rPr lang="en-US" sz="2400" b="1" dirty="0" smtClean="0"/>
              <a:t>Timed</a:t>
            </a:r>
            <a:r>
              <a:rPr lang="en-US" sz="2400" dirty="0" smtClean="0"/>
              <a:t> </a:t>
            </a:r>
            <a:r>
              <a:rPr lang="en-US" sz="2400" u="sng" dirty="0" smtClean="0"/>
              <a:t>Five Minute Quiz </a:t>
            </a:r>
            <a:r>
              <a:rPr lang="en-US" sz="2400" dirty="0" smtClean="0"/>
              <a:t>on Unit Circle tomorrow!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9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HW Answers:  </a:t>
            </a:r>
            <a:r>
              <a:rPr lang="en-US" sz="1600" b="1" dirty="0">
                <a:latin typeface="Tahoma" pitchFamily="34" charset="0"/>
              </a:rPr>
              <a:t>p367-368 (5 – 10 , 15 -18 , 25, 27, 33 – 36 , 43 – 61 odd, 71, 73)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93893"/>
            <a:ext cx="7162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5"/>
            </a:pPr>
            <a:r>
              <a:rPr lang="en-US" sz="2400" dirty="0" smtClean="0"/>
              <a:t>a. I	b.III</a:t>
            </a:r>
          </a:p>
          <a:p>
            <a:pPr marL="342900" indent="-342900">
              <a:buAutoNum type="arabicParenR" startAt="5"/>
            </a:pPr>
            <a:r>
              <a:rPr lang="en-US" sz="2400" dirty="0" smtClean="0"/>
              <a:t> a.III  b. IV</a:t>
            </a:r>
          </a:p>
          <a:p>
            <a:pPr marL="342900" indent="-342900">
              <a:buAutoNum type="arabicParenR" startAt="5"/>
            </a:pPr>
            <a:r>
              <a:rPr lang="en-US" sz="2400" dirty="0" smtClean="0"/>
              <a:t>a. IV  b. II</a:t>
            </a:r>
          </a:p>
          <a:p>
            <a:pPr marL="342900" indent="-342900">
              <a:buAutoNum type="arabicParenR" startAt="5"/>
            </a:pPr>
            <a:r>
              <a:rPr lang="en-US" sz="2400" dirty="0" smtClean="0"/>
              <a:t>a. IV  b. III </a:t>
            </a:r>
          </a:p>
          <a:p>
            <a:pPr marL="342900" indent="-342900">
              <a:buAutoNum type="arabicParenR" startAt="5"/>
            </a:pPr>
            <a:r>
              <a:rPr lang="en-US" sz="2400" dirty="0" smtClean="0"/>
              <a:t>a. III  b. II</a:t>
            </a:r>
          </a:p>
          <a:p>
            <a:pPr marL="342900" indent="-342900">
              <a:buAutoNum type="arabicParenR" startAt="5"/>
            </a:pPr>
            <a:r>
              <a:rPr lang="en-US" sz="2400" dirty="0" smtClean="0"/>
              <a:t> a. IV  b. III</a:t>
            </a:r>
          </a:p>
          <a:p>
            <a:pPr marL="342900" indent="-342900"/>
            <a:r>
              <a:rPr lang="en-US" sz="2400" dirty="0" smtClean="0"/>
              <a:t>15) a. 25</a:t>
            </a:r>
            <a:r>
              <a:rPr lang="en-US" sz="2400" dirty="0" smtClean="0">
                <a:sym typeface="Symbol"/>
              </a:rPr>
              <a:t>/12,  -23/12 	b. 8/3, -4/3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16) a. 19/6, -5/6		b. /6, -23/6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17) a.  7/4, - /4		b. 28/15, -32/15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18) a.26/9, -10/9		b. 98/45, -82/45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25) a. II  b. IV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27) a. III  b. I</a:t>
            </a:r>
          </a:p>
          <a:p>
            <a:pPr marL="342900" indent="-342900"/>
            <a:r>
              <a:rPr lang="en-US" sz="2400" dirty="0" smtClean="0">
                <a:sym typeface="Symbol"/>
              </a:rPr>
              <a:t>33) a.405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 , -315</a:t>
            </a:r>
            <a:r>
              <a:rPr lang="en-US" sz="2400" dirty="0" smtClean="0"/>
              <a:t>° </a:t>
            </a:r>
            <a:r>
              <a:rPr lang="en-US" sz="2400" dirty="0" smtClean="0">
                <a:sym typeface="Symbol"/>
              </a:rPr>
              <a:t>		b.324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-396</a:t>
            </a:r>
            <a:r>
              <a:rPr lang="en-US" sz="2400" dirty="0" smtClean="0"/>
              <a:t>°</a:t>
            </a:r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34) a.480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-240</a:t>
            </a:r>
            <a:r>
              <a:rPr lang="en-US" sz="2400" dirty="0" smtClean="0"/>
              <a:t> ° </a:t>
            </a:r>
            <a:r>
              <a:rPr lang="en-US" sz="2400" dirty="0" smtClean="0">
                <a:sym typeface="Symbol"/>
              </a:rPr>
              <a:t>		b. 330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-30</a:t>
            </a:r>
            <a:r>
              <a:rPr lang="en-US" sz="2400" dirty="0" smtClean="0"/>
              <a:t>°</a:t>
            </a:r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35) a. 660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-60</a:t>
            </a:r>
            <a:r>
              <a:rPr lang="en-US" sz="2400" dirty="0" smtClean="0"/>
              <a:t>° </a:t>
            </a:r>
            <a:r>
              <a:rPr lang="en-US" sz="2400" dirty="0" smtClean="0">
                <a:sym typeface="Symbol"/>
              </a:rPr>
              <a:t>		b. 20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-340</a:t>
            </a:r>
            <a:r>
              <a:rPr lang="en-US" sz="2400" dirty="0" smtClean="0"/>
              <a:t>°</a:t>
            </a:r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36) a. 300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-60</a:t>
            </a:r>
            <a:r>
              <a:rPr lang="en-US" sz="2400" dirty="0" smtClean="0"/>
              <a:t>° </a:t>
            </a:r>
            <a:r>
              <a:rPr lang="en-US" sz="2400" dirty="0" smtClean="0">
                <a:sym typeface="Symbol"/>
              </a:rPr>
              <a:t>		b. -130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, 590</a:t>
            </a:r>
            <a:r>
              <a:rPr lang="en-US" sz="2400" dirty="0" smtClean="0"/>
              <a:t>°</a:t>
            </a:r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43) a. 270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  b.210</a:t>
            </a:r>
            <a:r>
              <a:rPr lang="en-US" sz="2400" dirty="0" smtClean="0"/>
              <a:t>°</a:t>
            </a:r>
            <a:endParaRPr lang="en-US" sz="2400" dirty="0" smtClean="0">
              <a:sym typeface="Symbol"/>
            </a:endParaRPr>
          </a:p>
          <a:p>
            <a:pPr marL="342900" indent="-342900"/>
            <a:r>
              <a:rPr lang="en-US" sz="2400" dirty="0" smtClean="0">
                <a:sym typeface="Symbol"/>
              </a:rPr>
              <a:t>45) a. 420</a:t>
            </a:r>
            <a:r>
              <a:rPr lang="en-US" sz="2400" dirty="0" smtClean="0"/>
              <a:t>°</a:t>
            </a:r>
            <a:r>
              <a:rPr lang="en-US" sz="2400" dirty="0" smtClean="0">
                <a:sym typeface="Symbol"/>
              </a:rPr>
              <a:t>  b. -66</a:t>
            </a:r>
            <a:r>
              <a:rPr lang="en-US" sz="2400" dirty="0" smtClean="0"/>
              <a:t>°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662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47) 2.007</a:t>
            </a:r>
          </a:p>
          <a:p>
            <a:r>
              <a:rPr lang="en-US" sz="2400" dirty="0" smtClean="0"/>
              <a:t>49) -3.776</a:t>
            </a:r>
          </a:p>
          <a:p>
            <a:r>
              <a:rPr lang="en-US" sz="2400" dirty="0" smtClean="0"/>
              <a:t>51) 9.285</a:t>
            </a:r>
          </a:p>
          <a:p>
            <a:r>
              <a:rPr lang="en-US" sz="2400" dirty="0" smtClean="0"/>
              <a:t>53) -0.014</a:t>
            </a:r>
          </a:p>
          <a:p>
            <a:r>
              <a:rPr lang="en-US" sz="2400" dirty="0" smtClean="0"/>
              <a:t>55) 25.714°</a:t>
            </a:r>
          </a:p>
          <a:p>
            <a:r>
              <a:rPr lang="en-US" sz="2400" dirty="0" smtClean="0"/>
              <a:t>57) 337.5°</a:t>
            </a:r>
          </a:p>
          <a:p>
            <a:r>
              <a:rPr lang="en-US" sz="2400" dirty="0" smtClean="0"/>
              <a:t>59) -756°</a:t>
            </a:r>
          </a:p>
          <a:p>
            <a:r>
              <a:rPr lang="en-US" sz="2400" dirty="0" smtClean="0"/>
              <a:t>61) -114.592°</a:t>
            </a:r>
          </a:p>
          <a:p>
            <a:r>
              <a:rPr lang="en-US" sz="2400" dirty="0" smtClean="0"/>
              <a:t>71) 6/5 </a:t>
            </a:r>
            <a:r>
              <a:rPr lang="en-US" sz="2400" dirty="0" err="1" smtClean="0"/>
              <a:t>rad</a:t>
            </a:r>
            <a:endParaRPr lang="en-US" sz="2400" dirty="0" smtClean="0"/>
          </a:p>
          <a:p>
            <a:r>
              <a:rPr lang="en-US" sz="2400" dirty="0" smtClean="0"/>
              <a:t>73) 32/7 </a:t>
            </a:r>
            <a:r>
              <a:rPr lang="en-US" sz="2400" dirty="0" err="1" smtClean="0"/>
              <a:t>rad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HW Answers:  </a:t>
            </a:r>
            <a:r>
              <a:rPr lang="en-US" sz="1600" b="1" dirty="0">
                <a:latin typeface="Tahoma" pitchFamily="34" charset="0"/>
              </a:rPr>
              <a:t>p367-368 (5 – 10 , 15 -18 , 25, 27, 33 – 36 , 43 – 61 odd, 71, 73)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219200"/>
          </a:xfrm>
        </p:spPr>
        <p:txBody>
          <a:bodyPr/>
          <a:lstStyle/>
          <a:p>
            <a:pPr marL="742950" indent="-742950" eaLnBrk="1" hangingPunct="1">
              <a:defRPr/>
            </a:pPr>
            <a:r>
              <a:rPr lang="en-US" dirty="0" smtClean="0"/>
              <a:t>4.2 Trigonometric Functions: The Unit circle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7526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Objective: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	Evaluate trigonometric functions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 smtClean="0"/>
              <a:t>  Use </a:t>
            </a:r>
            <a:r>
              <a:rPr lang="en-US" sz="3200" dirty="0"/>
              <a:t>period to evaluate trigonometric functions</a:t>
            </a:r>
          </a:p>
          <a:p>
            <a:pPr marL="577850">
              <a:buFont typeface="Arial" pitchFamily="34" charset="0"/>
              <a:buChar char="•"/>
            </a:pPr>
            <a:r>
              <a:rPr lang="en-US" sz="3200" dirty="0"/>
              <a:t>  Evaluate trigonometric functions with a calculator.</a:t>
            </a:r>
          </a:p>
          <a:p>
            <a:pPr marL="577850"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The Unit Circle with Radian Measures</a:t>
            </a:r>
            <a:r>
              <a:rPr lang="en-US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</a:t>
            </a:r>
          </a:p>
        </p:txBody>
      </p:sp>
      <p:pic>
        <p:nvPicPr>
          <p:cNvPr id="8196" name="Picture 5" descr="unit-circle12_43204_m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74198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324600" y="3505200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4" imgW="228402" imgH="177646" progId="Equation.3">
                  <p:embed/>
                </p:oleObj>
              </mc:Choice>
              <mc:Fallback>
                <p:oleObj name="Equation" r:id="rId4" imgW="228402" imgH="177646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3810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txBody>
          <a:bodyPr/>
          <a:lstStyle/>
          <a:p>
            <a:pPr eaLnBrk="1" hangingPunct="1"/>
            <a:r>
              <a:rPr lang="en-US" sz="2800" smtClean="0"/>
              <a:t>Do you remember 30</a:t>
            </a:r>
            <a:r>
              <a:rPr lang="en-US" sz="2800" smtClean="0">
                <a:cs typeface="Arial" charset="0"/>
              </a:rPr>
              <a:t>º, 60º, 90º special right triangles?</a:t>
            </a:r>
          </a:p>
        </p:txBody>
      </p:sp>
      <p:pic>
        <p:nvPicPr>
          <p:cNvPr id="9219" name="Picture 8" descr="ANd9GcTBJDUPQipFqBVaAuqnU-rHeiRfDw4mj1HTOrkZ2he_K1rDdBkWNi4cTW_iD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28225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1944688" y="4572000"/>
            <a:ext cx="5675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Hypotenuse = double the short leg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946275" y="5105400"/>
            <a:ext cx="5292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short leg = half the hypotenuse</a:t>
            </a:r>
          </a:p>
        </p:txBody>
      </p:sp>
      <p:sp>
        <p:nvSpPr>
          <p:cNvPr id="12" name="Rectangle 1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959798" y="5638800"/>
            <a:ext cx="4968220" cy="563744"/>
          </a:xfrm>
          <a:prstGeom prst="rect">
            <a:avLst/>
          </a:prstGeom>
          <a:blipFill rotWithShape="1">
            <a:blip r:embed="rId3" cstate="print"/>
            <a:stretch>
              <a:fillRect l="-2454" t="-4348" b="-29348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5418138" y="1995488"/>
            <a:ext cx="15097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hypotenuse</a:t>
            </a: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008438" y="3800475"/>
            <a:ext cx="116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short leg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1900238" y="1995488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long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The Unit Circle with Radian Measures</a:t>
            </a:r>
            <a:r>
              <a:rPr lang="en-US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0244" name="Picture 5" descr="unit-circle12_43204_m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74198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324600" y="3505200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4" imgW="228402" imgH="177646" progId="Equation.3">
                  <p:embed/>
                </p:oleObj>
              </mc:Choice>
              <mc:Fallback>
                <p:oleObj name="Equation" r:id="rId4" imgW="228402" imgH="177646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505200"/>
                        <a:ext cx="381000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776788" y="2133600"/>
            <a:ext cx="1014412" cy="1676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776788" y="3810000"/>
            <a:ext cx="1014412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91200" y="2133600"/>
            <a:ext cx="0" cy="167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TextBox 7"/>
          <p:cNvSpPr txBox="1">
            <a:spLocks noChangeArrowheads="1"/>
          </p:cNvSpPr>
          <p:nvPr/>
        </p:nvSpPr>
        <p:spPr bwMode="auto">
          <a:xfrm>
            <a:off x="4953000" y="3429000"/>
            <a:ext cx="582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60</a:t>
            </a:r>
            <a:r>
              <a:rPr lang="en-US" baseline="30000"/>
              <a:t>o</a:t>
            </a:r>
            <a:endParaRPr lang="en-US"/>
          </a:p>
        </p:txBody>
      </p:sp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5334000" y="2678113"/>
            <a:ext cx="582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30</a:t>
            </a:r>
            <a:r>
              <a:rPr lang="en-US" baseline="30000"/>
              <a:t>o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24513" y="3613150"/>
            <a:ext cx="166687" cy="1968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5" name="TextBox 9"/>
          <p:cNvSpPr txBox="1">
            <a:spLocks noChangeArrowheads="1"/>
          </p:cNvSpPr>
          <p:nvPr/>
        </p:nvSpPr>
        <p:spPr bwMode="auto">
          <a:xfrm>
            <a:off x="4953000" y="2587625"/>
            <a:ext cx="331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1</a:t>
            </a:r>
          </a:p>
        </p:txBody>
      </p:sp>
      <p:sp>
        <p:nvSpPr>
          <p:cNvPr id="10256" name="TextBox 18"/>
          <p:cNvSpPr txBox="1">
            <a:spLocks noChangeArrowheads="1"/>
          </p:cNvSpPr>
          <p:nvPr/>
        </p:nvSpPr>
        <p:spPr bwMode="auto">
          <a:xfrm>
            <a:off x="5118100" y="3962400"/>
            <a:ext cx="5064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/>
              <a:t>1/2</a:t>
            </a:r>
          </a:p>
        </p:txBody>
      </p:sp>
      <p:sp>
        <p:nvSpPr>
          <p:cNvPr id="20" name="TextBox 1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25306" y="2831939"/>
            <a:ext cx="838200" cy="673261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740400" y="1589088"/>
            <a:ext cx="0" cy="4540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5000" y="1589088"/>
            <a:ext cx="75723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72238" y="1218185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238" y="1218185"/>
                <a:ext cx="1306915" cy="74180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1944688" y="4572000"/>
            <a:ext cx="56753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Hypotenuse = double the short leg</a:t>
            </a: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1946275" y="5105400"/>
            <a:ext cx="52927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short leg = half the hypotenuse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981200" y="5638800"/>
            <a:ext cx="4392549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/>
              <a:t>long leg = short leg times  </a:t>
            </a:r>
            <a:endParaRPr lang="en-US" sz="2800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6172200" y="56388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8" imgW="228600" imgH="228600" progId="Equation.DSMT4">
                  <p:embed/>
                </p:oleObj>
              </mc:Choice>
              <mc:Fallback>
                <p:oleObj name="Equation" r:id="rId8" imgW="228600" imgH="228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6388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53" grpId="0"/>
      <p:bldP spid="9" grpId="0" animBg="1"/>
      <p:bldP spid="10255" grpId="0"/>
      <p:bldP spid="10256" grpId="0"/>
      <p:bldP spid="20" grpId="0" animBg="1"/>
      <p:bldP spid="2" grpId="0" animBg="1"/>
      <p:bldP spid="22" grpId="0" animBg="1"/>
      <p:bldP spid="23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39763"/>
          </a:xfrm>
        </p:spPr>
        <p:txBody>
          <a:bodyPr/>
          <a:lstStyle/>
          <a:p>
            <a:pPr eaLnBrk="1" hangingPunct="1"/>
            <a:r>
              <a:rPr lang="en-US" sz="3200" smtClean="0"/>
              <a:t>The Unit Circle with Radian Measures</a:t>
            </a:r>
            <a:r>
              <a:rPr lang="en-US" sz="400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10244" name="Picture 5" descr="unit-circle12_43204_m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14400"/>
            <a:ext cx="5741988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57800" y="934594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934594"/>
                <a:ext cx="1306915" cy="74180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34000" y="5963794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963794"/>
                <a:ext cx="1306915" cy="741806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960285" y="934594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0285" y="934594"/>
                <a:ext cx="1306915" cy="741806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884085" y="5953496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085" y="5953496"/>
                <a:ext cx="1306915" cy="741806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63676" y="2335038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676" y="2335038"/>
                <a:ext cx="1306915" cy="741806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4802579" y="2819400"/>
            <a:ext cx="2588821" cy="1749791"/>
            <a:chOff x="-62706" y="1177639"/>
            <a:chExt cx="2588821" cy="1749791"/>
          </a:xfrm>
        </p:grpSpPr>
        <p:sp>
          <p:nvSpPr>
            <p:cNvPr id="29" name="TextBox 15"/>
            <p:cNvSpPr txBox="1">
              <a:spLocks noChangeArrowheads="1"/>
            </p:cNvSpPr>
            <p:nvPr/>
          </p:nvSpPr>
          <p:spPr bwMode="auto">
            <a:xfrm>
              <a:off x="370681" y="1836915"/>
              <a:ext cx="582613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/>
                <a:t>30</a:t>
              </a:r>
              <a:r>
                <a:rPr lang="en-US" baseline="30000" dirty="0"/>
                <a:t>o</a:t>
              </a:r>
              <a:endParaRPr lang="en-US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-62706" y="1177639"/>
              <a:ext cx="1787927" cy="1041070"/>
              <a:chOff x="4776788" y="2819400"/>
              <a:chExt cx="1787927" cy="1041070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 flipV="1">
                <a:off x="4776788" y="2819400"/>
                <a:ext cx="1787927" cy="99060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4776788" y="3810000"/>
                <a:ext cx="1700212" cy="5047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6477000" y="2895600"/>
                <a:ext cx="0" cy="96487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7"/>
              <p:cNvSpPr txBox="1">
                <a:spLocks noChangeArrowheads="1"/>
              </p:cNvSpPr>
              <p:nvPr/>
            </p:nvSpPr>
            <p:spPr bwMode="auto">
              <a:xfrm>
                <a:off x="5970587" y="3048794"/>
                <a:ext cx="582613" cy="369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dirty="0"/>
                  <a:t>60</a:t>
                </a:r>
                <a:r>
                  <a:rPr lang="en-US" baseline="30000" dirty="0"/>
                  <a:t>o</a:t>
                </a:r>
                <a:endParaRPr lang="en-US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310313" y="3663620"/>
                <a:ext cx="166687" cy="1968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34" name="TextBox 9"/>
            <p:cNvSpPr txBox="1">
              <a:spLocks noChangeArrowheads="1"/>
            </p:cNvSpPr>
            <p:nvPr/>
          </p:nvSpPr>
          <p:spPr bwMode="auto">
            <a:xfrm>
              <a:off x="585864" y="1216533"/>
              <a:ext cx="33178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b="1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219200" y="1422611"/>
                  <a:ext cx="1306915" cy="6347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200" y="1422611"/>
                  <a:ext cx="1306915" cy="634789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485131" y="2254169"/>
                  <a:ext cx="538224" cy="67326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131" y="2254169"/>
                  <a:ext cx="538224" cy="673261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447800" y="2306194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06194"/>
                <a:ext cx="1306915" cy="741806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371600" y="4648200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648200"/>
                <a:ext cx="1306915" cy="741806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781800" y="4724400"/>
                <a:ext cx="1306915" cy="741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724400"/>
                <a:ext cx="1306915" cy="741806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8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5" grpId="0" animBg="1"/>
      <p:bldP spid="55" grpId="0" animBg="1"/>
      <p:bldP spid="56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Do you remember 45</a:t>
            </a:r>
            <a:r>
              <a:rPr lang="en-US" sz="4000" smtClean="0">
                <a:cs typeface="Arial" charset="0"/>
              </a:rPr>
              <a:t>º, 45º, 90º </a:t>
            </a:r>
            <a:r>
              <a:rPr lang="en-US" sz="4000" smtClean="0"/>
              <a:t>isosceles right </a:t>
            </a:r>
            <a:r>
              <a:rPr lang="en-US" sz="4000" smtClean="0">
                <a:cs typeface="Arial" charset="0"/>
              </a:rPr>
              <a:t>triangles?</a:t>
            </a: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8" name="Rectangle 9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1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272" name="Group 2"/>
          <p:cNvGrpSpPr>
            <a:grpSpLocks/>
          </p:cNvGrpSpPr>
          <p:nvPr/>
        </p:nvGrpSpPr>
        <p:grpSpPr bwMode="auto">
          <a:xfrm>
            <a:off x="549275" y="1828800"/>
            <a:ext cx="4059238" cy="3619500"/>
            <a:chOff x="4495800" y="2514600"/>
            <a:chExt cx="4059237" cy="3620289"/>
          </a:xfrm>
        </p:grpSpPr>
        <p:sp>
          <p:nvSpPr>
            <p:cNvPr id="11274" name="AutoShape 12"/>
            <p:cNvSpPr>
              <a:spLocks noChangeArrowheads="1"/>
            </p:cNvSpPr>
            <p:nvPr/>
          </p:nvSpPr>
          <p:spPr bwMode="auto">
            <a:xfrm flipH="1">
              <a:off x="4495800" y="2514600"/>
              <a:ext cx="2971800" cy="251460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1275" name="Object 13"/>
            <p:cNvGraphicFramePr>
              <a:graphicFrameLocks noChangeAspect="1"/>
            </p:cNvGraphicFramePr>
            <p:nvPr/>
          </p:nvGraphicFramePr>
          <p:xfrm>
            <a:off x="5482739" y="3192463"/>
            <a:ext cx="498961" cy="579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9" name="Equation" r:id="rId3" imgW="88707" imgH="101380" progId="Equation.DSMT4">
                    <p:embed/>
                  </p:oleObj>
                </mc:Choice>
                <mc:Fallback>
                  <p:oleObj name="Equation" r:id="rId3" imgW="88707" imgH="101380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2739" y="3192463"/>
                          <a:ext cx="498961" cy="5794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6" name="Object 15"/>
            <p:cNvGraphicFramePr>
              <a:graphicFrameLocks noChangeAspect="1"/>
            </p:cNvGraphicFramePr>
            <p:nvPr/>
          </p:nvGraphicFramePr>
          <p:xfrm>
            <a:off x="5638800" y="5181600"/>
            <a:ext cx="857250" cy="953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0" name="Equation" r:id="rId5" imgW="215713" imgH="241091" progId="Equation.DSMT4">
                    <p:embed/>
                  </p:oleObj>
                </mc:Choice>
                <mc:Fallback>
                  <p:oleObj name="Equation" r:id="rId5" imgW="215713" imgH="241091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5181600"/>
                          <a:ext cx="857250" cy="953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7" name="Object 17"/>
            <p:cNvGraphicFramePr>
              <a:graphicFrameLocks noChangeAspect="1"/>
            </p:cNvGraphicFramePr>
            <p:nvPr/>
          </p:nvGraphicFramePr>
          <p:xfrm>
            <a:off x="7620000" y="3293362"/>
            <a:ext cx="935037" cy="10354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1" name="Equation" r:id="rId7" imgW="215713" imgH="241091" progId="Equation.DSMT4">
                    <p:embed/>
                  </p:oleObj>
                </mc:Choice>
                <mc:Fallback>
                  <p:oleObj name="Equation" r:id="rId7" imgW="215713" imgH="241091" progId="Equation.DSMT4">
                    <p:embed/>
                    <p:pic>
                      <p:nvPicPr>
                        <p:cNvPr id="0" name="Picture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000" y="3293362"/>
                          <a:ext cx="935037" cy="10354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Rectangle 19"/>
            <p:cNvSpPr>
              <a:spLocks noChangeArrowheads="1"/>
            </p:cNvSpPr>
            <p:nvPr/>
          </p:nvSpPr>
          <p:spPr bwMode="auto">
            <a:xfrm>
              <a:off x="7239000" y="4800600"/>
              <a:ext cx="228600" cy="2286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40332" y="4353791"/>
            <a:ext cx="4343400" cy="778803"/>
          </a:xfrm>
          <a:prstGeom prst="rect">
            <a:avLst/>
          </a:prstGeom>
          <a:blipFill rotWithShape="1">
            <a:blip r:embed="rId9" cstate="print"/>
            <a:stretch>
              <a:fillRect l="-2949" b="-7813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761</Words>
  <Application>Microsoft Office PowerPoint</Application>
  <PresentationFormat>On-screen Show (4:3)</PresentationFormat>
  <Paragraphs>162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Textured</vt:lpstr>
      <vt:lpstr>Equation</vt:lpstr>
      <vt:lpstr>Warm-up:</vt:lpstr>
      <vt:lpstr>PowerPoint Presentation</vt:lpstr>
      <vt:lpstr>PowerPoint Presentation</vt:lpstr>
      <vt:lpstr>4.2 Trigonometric Functions: The Unit circle</vt:lpstr>
      <vt:lpstr>The Unit Circle with Radian Measures </vt:lpstr>
      <vt:lpstr>Do you remember 30º, 60º, 90º special right triangles?</vt:lpstr>
      <vt:lpstr>The Unit Circle with Radian Measures </vt:lpstr>
      <vt:lpstr>The Unit Circle with Radian Measures </vt:lpstr>
      <vt:lpstr>Do you remember 45º, 45º, 90º isosceles right triangles?</vt:lpstr>
      <vt:lpstr>The Unit Circle with Radian Measures </vt:lpstr>
      <vt:lpstr>The Unit Circle: Radian Measures and Coordinates  </vt:lpstr>
      <vt:lpstr>Angles and the Unit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81</cp:revision>
  <dcterms:created xsi:type="dcterms:W3CDTF">2011-11-04T13:24:43Z</dcterms:created>
  <dcterms:modified xsi:type="dcterms:W3CDTF">2014-02-11T18:47:49Z</dcterms:modified>
</cp:coreProperties>
</file>