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3" r:id="rId2"/>
  </p:sldMasterIdLst>
  <p:sldIdLst>
    <p:sldId id="289" r:id="rId3"/>
    <p:sldId id="286" r:id="rId4"/>
    <p:sldId id="290" r:id="rId5"/>
    <p:sldId id="256" r:id="rId6"/>
    <p:sldId id="266" r:id="rId7"/>
    <p:sldId id="294" r:id="rId8"/>
    <p:sldId id="291" r:id="rId9"/>
    <p:sldId id="270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1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D3736-1792-47C7-8A59-366CEC9794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13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2A281-29AE-475B-8424-970C84678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469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F9BAB-FF9D-4DCC-ACCA-0FF9FB8AD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78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9A512-7399-47B3-93AD-103D6E0D2C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37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9F319-0620-45C4-B0F0-D3FCA1A5B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220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014FA-FB5D-4673-9225-EE26CC8A6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87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0BAD5-1501-45A9-9B59-D32AA1CE65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903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2FDC3-DB41-4169-9E35-7F8750E7B5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724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8151D-6358-4725-A716-8DC451C43D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841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F824F-4C85-43A4-A62E-C8282033C5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335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02AD2-4C9F-45BA-89BE-E6E81C78C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79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6E436-5868-483C-8295-B74FF8B951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860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B9301-5B78-48A0-B421-3DD7071B4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612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9DCDC-63BA-4EEE-8E36-9CA20301AA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215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90A47-E128-4FC0-8C71-DD951919F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069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BAC00-11F8-49A3-BC00-9EA97CEB4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24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2232E-8711-4547-84AD-BD0AB39DFC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93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85A46-FA8A-41F2-8E0F-315DA08C3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30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B576C-CDCF-450B-9115-3A3C70706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93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5AA62-A269-4CA8-B033-2B512F785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2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712CC-A0E5-4AD3-ADAB-29C665B529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38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296BF-316D-40A8-B3AB-4634FC711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19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1D769-FE77-407D-9342-8BCF4EB86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741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54B7D51-0AAE-47CF-880E-C2BE12DA1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912C682-F8C4-4C51-97B0-A87021CBB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Warm-up:</a:t>
            </a:r>
          </a:p>
          <a:p>
            <a:endParaRPr lang="en-US" sz="3200" dirty="0" smtClean="0"/>
          </a:p>
          <a:p>
            <a:r>
              <a:rPr lang="en-US" sz="3200" dirty="0" smtClean="0"/>
              <a:t>QUIZ on Unit Circle!  Timed!  5 minutes!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5791200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CW:  Basic Trig Quiz Review</a:t>
            </a:r>
          </a:p>
          <a:p>
            <a:r>
              <a:rPr lang="en-US" sz="2400" dirty="0" smtClean="0"/>
              <a:t>HW:  Study for Basic Trig Quiz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852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0" y="228600"/>
                <a:ext cx="9144000" cy="6809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2)  </m:t>
                      </m:r>
                      <m:r>
                        <a:rPr lang="en-US" sz="2000" b="0" i="1" smtClean="0">
                          <a:latin typeface="Cambria Math"/>
                        </a:rPr>
                        <m:t>𝑠𝑖𝑛𝑡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13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, </m:t>
                      </m:r>
                      <m:r>
                        <a:rPr lang="en-US" sz="2000" b="0" i="1" smtClean="0">
                          <a:latin typeface="Cambria Math"/>
                        </a:rPr>
                        <m:t>𝑐𝑜𝑠𝑡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12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13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, </m:t>
                      </m:r>
                      <m:r>
                        <a:rPr lang="en-US" sz="2000" b="0" i="1" smtClean="0">
                          <a:latin typeface="Cambria Math"/>
                        </a:rPr>
                        <m:t>𝑡𝑎𝑛𝑡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, </m:t>
                      </m:r>
                      <m:r>
                        <a:rPr lang="en-US" sz="2000" b="0" i="1" smtClean="0">
                          <a:latin typeface="Cambria Math"/>
                        </a:rPr>
                        <m:t>𝑐𝑠𝑐𝑡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13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, </m:t>
                      </m:r>
                      <m:r>
                        <a:rPr lang="en-US" sz="2000" b="0" i="1" smtClean="0">
                          <a:latin typeface="Cambria Math"/>
                        </a:rPr>
                        <m:t>𝑠𝑒𝑐𝑡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13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, </m:t>
                      </m:r>
                      <m:r>
                        <a:rPr lang="en-US" sz="2000" b="0" i="1" smtClean="0">
                          <a:latin typeface="Cambria Math"/>
                        </a:rPr>
                        <m:t>𝑐𝑜𝑡𝑡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12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2000" b="0" dirty="0" smtClean="0"/>
              </a:p>
              <a:p>
                <a:r>
                  <a:rPr lang="en-US" sz="2000" dirty="0" smtClean="0"/>
                  <a:t>4)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𝑠𝑖𝑛𝑡</m:t>
                    </m:r>
                    <m:r>
                      <a:rPr lang="en-US" sz="2000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, </m:t>
                    </m:r>
                    <m:r>
                      <a:rPr lang="en-US" sz="2000" i="1">
                        <a:latin typeface="Cambria Math"/>
                      </a:rPr>
                      <m:t>𝑐𝑜𝑠𝑡</m:t>
                    </m:r>
                    <m:r>
                      <a:rPr lang="en-US" sz="2000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, </m:t>
                    </m:r>
                    <m:r>
                      <a:rPr lang="en-US" sz="2000" i="1">
                        <a:latin typeface="Cambria Math"/>
                      </a:rPr>
                      <m:t>𝑡𝑎𝑛𝑡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, </m:t>
                    </m:r>
                    <m:r>
                      <a:rPr lang="en-US" sz="2000" i="1">
                        <a:latin typeface="Cambria Math"/>
                      </a:rPr>
                      <m:t>𝑐𝑠𝑐𝑡</m:t>
                    </m:r>
                    <m:r>
                      <a:rPr lang="en-US" sz="2000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, </m:t>
                    </m:r>
                    <m:r>
                      <a:rPr lang="en-US" sz="2000" i="1">
                        <a:latin typeface="Cambria Math"/>
                      </a:rPr>
                      <m:t>𝑠𝑒𝑐𝑡</m:t>
                    </m:r>
                    <m:r>
                      <a:rPr lang="en-US" sz="2000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, </m:t>
                    </m:r>
                    <m:r>
                      <a:rPr lang="en-US" sz="2000" i="1">
                        <a:latin typeface="Cambria Math"/>
                      </a:rPr>
                      <m:t>𝑐𝑜𝑡𝑡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2000" b="0" dirty="0" smtClean="0"/>
              </a:p>
              <a:p>
                <a:r>
                  <a:rPr lang="en-US" sz="2000" dirty="0" smtClean="0"/>
                  <a:t>6)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2000" b="0" i="1" smtClean="0">
                            <a:latin typeface="Cambria Math"/>
                          </a:rPr>
                          <m:t>,</m:t>
                        </m:r>
                        <m:f>
                          <m:f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en-US" sz="20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000" b="0" dirty="0" smtClean="0"/>
                  <a:t>	8)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2000" i="1">
                            <a:latin typeface="Cambria Math"/>
                          </a:rPr>
                          <m:t>,</m:t>
                        </m:r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000" b="0" dirty="0" smtClean="0"/>
                  <a:t>	10)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2000" b="0" i="1" smtClean="0">
                            <a:latin typeface="Cambria Math"/>
                          </a:rPr>
                          <m:t>,−</m:t>
                        </m:r>
                        <m:f>
                          <m:f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000" b="0" dirty="0" smtClean="0"/>
                  <a:t>	12)  </a:t>
                </a:r>
                <a:r>
                  <a:rPr lang="en-US" sz="2000" b="0" dirty="0" smtClean="0"/>
                  <a:t>(-1, 0)</a:t>
                </a:r>
                <a:endParaRPr lang="en-US" sz="2000" b="0" dirty="0" smtClean="0"/>
              </a:p>
              <a:p>
                <a:r>
                  <a:rPr lang="en-US" sz="2000" dirty="0" smtClean="0"/>
                  <a:t>14)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𝑠𝑖𝑛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</m:e>
                    </m:d>
                    <m:r>
                      <a:rPr lang="en-US" sz="24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𝑐𝑜𝑠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tan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−</m:t>
                    </m:r>
                    <m:r>
                      <a:rPr lang="en-US" sz="2000" b="0" i="1" smtClean="0">
                        <a:latin typeface="Cambria Math"/>
                      </a:rPr>
                      <m:t>1</m:t>
                    </m:r>
                    <m:r>
                      <a:rPr lang="en-US" sz="2000" i="1">
                        <a:latin typeface="Cambria Math"/>
                      </a:rPr>
                      <m:t> </m:t>
                    </m:r>
                  </m:oMath>
                </a14:m>
                <a:endParaRPr lang="en-US" sz="2000" b="0" dirty="0" smtClean="0"/>
              </a:p>
              <a:p>
                <a:r>
                  <a:rPr lang="en-US" sz="2000" b="0" dirty="0" smtClean="0"/>
                  <a:t>16</a:t>
                </a:r>
                <a:r>
                  <a:rPr lang="en-US" sz="2000" b="0" dirty="0" smtClean="0"/>
                  <a:t>)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𝑠𝑖𝑛</m:t>
                    </m:r>
                    <m:d>
                      <m:dPr>
                        <m:ctrlPr>
                          <a:rPr lang="en-US" sz="240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𝑐𝑜𝑠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tan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endParaRPr lang="en-US" sz="2000" dirty="0" smtClean="0"/>
              </a:p>
              <a:p>
                <a:r>
                  <a:rPr lang="en-US" sz="2000" dirty="0" smtClean="0"/>
                  <a:t>18)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𝑠𝑖𝑛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/>
                              </a:rPr>
                              <m:t>5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𝑐𝑜𝑠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5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tan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5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2000" dirty="0"/>
              </a:p>
              <a:p>
                <a:r>
                  <a:rPr lang="en-US" sz="2000" dirty="0" smtClean="0"/>
                  <a:t>20)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𝑠𝑖𝑛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𝑐𝑜𝑠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tan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endParaRPr lang="en-US" sz="2000" dirty="0" smtClean="0"/>
              </a:p>
              <a:p>
                <a:r>
                  <a:rPr lang="en-US" sz="2000" dirty="0" smtClean="0"/>
                  <a:t>22)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𝑠𝑖𝑛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7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𝑐𝑜𝑠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7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tan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7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 smtClean="0">
                        <a:latin typeface="Cambria Math"/>
                      </a:rPr>
                      <m:t>−</m:t>
                    </m:r>
                    <m:r>
                      <a:rPr lang="en-US" sz="2000" b="0" i="1" smtClean="0">
                        <a:latin typeface="Cambria Math"/>
                      </a:rPr>
                      <m:t>1</m:t>
                    </m:r>
                  </m:oMath>
                </a14:m>
                <a:endParaRPr lang="en-US" sz="2000" dirty="0" smtClean="0"/>
              </a:p>
              <a:p>
                <a:r>
                  <a:rPr lang="en-US" sz="2000" dirty="0" smtClean="0"/>
                  <a:t>24)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𝑠𝑖𝑛</m:t>
                    </m:r>
                    <m:d>
                      <m:dPr>
                        <m:ctrlPr>
                          <a:rPr lang="en-US" sz="20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0</m:t>
                    </m:r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𝑐𝑜𝑠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−2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1</m:t>
                    </m:r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tan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−2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0</m:t>
                    </m:r>
                  </m:oMath>
                </a14:m>
                <a:endParaRPr lang="en-US" sz="2000" dirty="0" smtClean="0"/>
              </a:p>
              <a:p>
                <a:r>
                  <a:rPr lang="en-US" sz="2000" dirty="0" smtClean="0"/>
                  <a:t>26)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𝑠𝑖𝑛</m:t>
                    </m:r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, </m:t>
                    </m:r>
                    <m:r>
                      <a:rPr lang="en-US" i="1">
                        <a:latin typeface="Cambria Math"/>
                      </a:rPr>
                      <m:t>𝑐𝑜𝑠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, </m:t>
                    </m:r>
                    <m:r>
                      <a:rPr lang="en-US" i="1">
                        <a:latin typeface="Cambria Math"/>
                      </a:rPr>
                      <m:t>𝑡𝑎𝑛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</m:rad>
                    <m:r>
                      <a:rPr lang="en-US" i="1">
                        <a:latin typeface="Cambria Math"/>
                      </a:rPr>
                      <m:t>,</m:t>
                    </m:r>
                  </m:oMath>
                </a14:m>
                <a:endParaRPr lang="en-US" i="1" dirty="0" smtClean="0">
                  <a:latin typeface="Cambria Math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𝑐𝑠𝑐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, </m:t>
                      </m:r>
                      <m:r>
                        <a:rPr lang="en-US" i="1">
                          <a:latin typeface="Cambria Math"/>
                        </a:rPr>
                        <m:t>𝑠𝑒𝑐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/>
                        </a:rPr>
                        <m:t>=−</m:t>
                      </m:r>
                      <m:r>
                        <a:rPr lang="en-US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r>
                        <a:rPr lang="en-US" i="1">
                          <a:latin typeface="Cambria Math"/>
                        </a:rPr>
                        <m:t>𝑐𝑜𝑡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/>
                <a:r>
                  <a:rPr lang="en-US" sz="2000" dirty="0" smtClean="0"/>
                  <a:t>28)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𝑠𝑖𝑛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/>
                              </a:rPr>
                              <m:t>3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−</m:t>
                    </m:r>
                    <m:r>
                      <a:rPr lang="en-US" sz="2000" b="0" i="1" smtClean="0">
                        <a:latin typeface="Cambria Math"/>
                      </a:rPr>
                      <m:t>1</m:t>
                    </m:r>
                    <m:r>
                      <a:rPr lang="en-US" sz="2000" i="1">
                        <a:latin typeface="Cambria Math"/>
                      </a:rPr>
                      <m:t>, </m:t>
                    </m:r>
                    <m:r>
                      <a:rPr lang="en-US" sz="2000" i="1">
                        <a:latin typeface="Cambria Math"/>
                      </a:rPr>
                      <m:t>𝑐𝑜𝑠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0</m:t>
                    </m:r>
                    <m:r>
                      <a:rPr lang="en-US" sz="2000" i="1">
                        <a:latin typeface="Cambria Math"/>
                      </a:rPr>
                      <m:t>, </m:t>
                    </m:r>
                    <m:r>
                      <a:rPr lang="en-US" sz="2000" i="1">
                        <a:latin typeface="Cambria Math"/>
                      </a:rPr>
                      <m:t>𝑡𝑎𝑛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𝑢𝑛𝑑</m:t>
                    </m:r>
                    <m:r>
                      <a:rPr lang="en-US" sz="2000" i="1">
                        <a:latin typeface="Cambria Math"/>
                      </a:rPr>
                      <m:t>,</m:t>
                    </m:r>
                  </m:oMath>
                </a14:m>
                <a:endParaRPr lang="en-US" sz="200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 </m:t>
                      </m:r>
                      <m:r>
                        <a:rPr lang="en-US" sz="2000" i="1">
                          <a:latin typeface="Cambria Math"/>
                        </a:rPr>
                        <m:t>𝑐𝑠𝑐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2000" i="1">
                          <a:latin typeface="Cambria Math"/>
                        </a:rPr>
                        <m:t>=</m:t>
                      </m:r>
                      <m:r>
                        <a:rPr lang="en-US" sz="2000" i="1">
                          <a:latin typeface="Cambria Math"/>
                        </a:rPr>
                        <m:t>−</m:t>
                      </m:r>
                      <m:r>
                        <a:rPr lang="en-US" sz="2000" b="0" i="1" smtClean="0">
                          <a:latin typeface="Cambria Math"/>
                        </a:rPr>
                        <m:t>1</m:t>
                      </m:r>
                      <m:r>
                        <a:rPr lang="en-US" sz="2000" i="1">
                          <a:latin typeface="Cambria Math"/>
                        </a:rPr>
                        <m:t>, </m:t>
                      </m:r>
                      <m:r>
                        <a:rPr lang="en-US" sz="2000" i="1">
                          <a:latin typeface="Cambria Math"/>
                        </a:rPr>
                        <m:t>𝑠𝑒𝑐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2000" i="1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𝑢𝑛𝑑</m:t>
                      </m:r>
                      <m:r>
                        <a:rPr lang="en-US" sz="2000" i="1">
                          <a:latin typeface="Cambria Math"/>
                        </a:rPr>
                        <m:t>,</m:t>
                      </m:r>
                      <m:r>
                        <a:rPr lang="en-US" sz="2000" i="1">
                          <a:latin typeface="Cambria Math"/>
                        </a:rPr>
                        <m:t>𝑐𝑜𝑡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2000" i="1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28600"/>
                <a:ext cx="9144000" cy="6809043"/>
              </a:xfrm>
              <a:prstGeom prst="rect">
                <a:avLst/>
              </a:prstGeom>
              <a:blipFill rotWithShape="1">
                <a:blip r:embed="rId2"/>
                <a:stretch>
                  <a:fillRect l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0" y="-76200"/>
            <a:ext cx="9144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HW Answers:  Pg377- 8 (2 – 30 even, 33, 37, 39, 41, 45, 47, 51)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333997" y="304800"/>
                <a:ext cx="5562600" cy="58514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33) -1/2</a:t>
                </a:r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37)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2400" b="0" dirty="0" smtClean="0"/>
              </a:p>
              <a:p>
                <a:endParaRPr lang="en-US" sz="2400" b="0" dirty="0" smtClean="0"/>
              </a:p>
              <a:p>
                <a:r>
                  <a:rPr lang="en-US" sz="2400" dirty="0" smtClean="0"/>
                  <a:t>39) a. -1/3</a:t>
                </a:r>
              </a:p>
              <a:p>
                <a:r>
                  <a:rPr lang="en-US" sz="2400" dirty="0" smtClean="0"/>
                  <a:t>       b. -3</a:t>
                </a:r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41) a. -7/8</a:t>
                </a:r>
              </a:p>
              <a:p>
                <a:r>
                  <a:rPr lang="en-US" sz="2400" dirty="0"/>
                  <a:t> </a:t>
                </a:r>
                <a:r>
                  <a:rPr lang="en-US" sz="2400" dirty="0" smtClean="0"/>
                  <a:t>      b. -8/7</a:t>
                </a:r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45) 0.7071</a:t>
                </a:r>
              </a:p>
              <a:p>
                <a:endParaRPr lang="en-US" sz="2400" dirty="0"/>
              </a:p>
              <a:p>
                <a:r>
                  <a:rPr lang="en-US" sz="2400" dirty="0" smtClean="0"/>
                  <a:t>47) -0.99</a:t>
                </a:r>
              </a:p>
              <a:p>
                <a:endParaRPr lang="en-US" sz="2400" dirty="0"/>
              </a:p>
              <a:p>
                <a:r>
                  <a:rPr lang="en-US" sz="2400" dirty="0" smtClean="0"/>
                  <a:t>51) 1.394</a:t>
                </a:r>
                <a:endParaRPr lang="en-US" sz="2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3997" y="304800"/>
                <a:ext cx="5562600" cy="5851474"/>
              </a:xfrm>
              <a:prstGeom prst="rect">
                <a:avLst/>
              </a:prstGeom>
              <a:blipFill rotWithShape="1">
                <a:blip r:embed="rId2"/>
                <a:stretch>
                  <a:fillRect l="-1754" t="-729" b="-145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381000" y="231569"/>
                <a:ext cx="2819400" cy="37181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 smtClean="0"/>
                  <a:t>30)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𝑠𝑖𝑛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11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i="1" dirty="0" smtClean="0">
                  <a:latin typeface="Cambria Math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𝑐𝑜𝑠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11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i="1" dirty="0" smtClean="0">
                  <a:latin typeface="Cambria Math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𝑡𝑎𝑛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11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𝑐𝑠𝑐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11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𝑠𝑒𝑐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11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𝑐</m:t>
                      </m:r>
                      <m:r>
                        <a:rPr lang="en-US" i="1">
                          <a:latin typeface="Cambria Math"/>
                        </a:rPr>
                        <m:t>𝑜𝑡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11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31569"/>
                <a:ext cx="2819400" cy="3718134"/>
              </a:xfrm>
              <a:prstGeom prst="rect">
                <a:avLst/>
              </a:prstGeom>
              <a:blipFill rotWithShape="1">
                <a:blip r:embed="rId3"/>
                <a:stretch>
                  <a:fillRect l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480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772400" cy="1219200"/>
          </a:xfrm>
        </p:spPr>
        <p:txBody>
          <a:bodyPr/>
          <a:lstStyle/>
          <a:p>
            <a:pPr marL="742950" indent="-742950" eaLnBrk="1" hangingPunct="1">
              <a:defRPr/>
            </a:pPr>
            <a:r>
              <a:rPr lang="en-US" dirty="0" smtClean="0"/>
              <a:t>4.2 Right Triangle Trigonometry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1752600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Objective:</a:t>
            </a:r>
          </a:p>
          <a:p>
            <a:pPr marL="577850">
              <a:buFont typeface="Arial" pitchFamily="34" charset="0"/>
              <a:buChar char="•"/>
            </a:pPr>
            <a:r>
              <a:rPr lang="en-US" sz="3200" dirty="0" smtClean="0"/>
              <a:t>	Evaluate 6 trigonometric functions using the unit circle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639763"/>
          </a:xfrm>
        </p:spPr>
        <p:txBody>
          <a:bodyPr/>
          <a:lstStyle/>
          <a:p>
            <a:pPr algn="l" eaLnBrk="1" hangingPunct="1"/>
            <a:r>
              <a:rPr lang="en-US" sz="2400" dirty="0" smtClean="0"/>
              <a:t>The Unit Circle: Radian Measures and Coordinates</a:t>
            </a:r>
            <a:r>
              <a:rPr lang="en-US" sz="3200" dirty="0" smtClean="0"/>
              <a:t> </a:t>
            </a:r>
            <a:r>
              <a:rPr lang="en-US" sz="4000" dirty="0" smtClean="0"/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365" name="Object 6"/>
          <p:cNvGraphicFramePr>
            <a:graphicFrameLocks noChangeAspect="1"/>
          </p:cNvGraphicFramePr>
          <p:nvPr/>
        </p:nvGraphicFramePr>
        <p:xfrm>
          <a:off x="6324600" y="3505200"/>
          <a:ext cx="381000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4" name="Equation" r:id="rId3" imgW="228402" imgH="177646" progId="Equation.3">
                  <p:embed/>
                </p:oleObj>
              </mc:Choice>
              <mc:Fallback>
                <p:oleObj name="Equation" r:id="rId3" imgW="228402" imgH="177646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505200"/>
                        <a:ext cx="381000" cy="30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7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5368" name="Picture 10" descr="alg2_radian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756950"/>
            <a:ext cx="5757863" cy="594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alg2_radia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68731"/>
            <a:ext cx="3962400" cy="4093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2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173566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728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40" y="1981200"/>
            <a:ext cx="1680860" cy="68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728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428999"/>
            <a:ext cx="1938338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728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42" y="4953000"/>
            <a:ext cx="1869141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413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alg2_radia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68731"/>
            <a:ext cx="3962400" cy="4093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228600"/>
            <a:ext cx="1810901" cy="772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830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2196"/>
            <a:ext cx="1731008" cy="692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830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535669"/>
            <a:ext cx="1597854" cy="67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830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" y="5135869"/>
            <a:ext cx="1797585" cy="625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364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229600" cy="1219200"/>
          </a:xfrm>
        </p:spPr>
        <p:txBody>
          <a:bodyPr/>
          <a:lstStyle/>
          <a:p>
            <a:pPr algn="l" eaLnBrk="1" hangingPunct="1"/>
            <a:r>
              <a:rPr lang="en-US" sz="2400" dirty="0" err="1" smtClean="0"/>
              <a:t>Sneedlegrit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Find </a:t>
            </a:r>
            <a:r>
              <a:rPr lang="en-US" sz="2400" dirty="0" smtClean="0">
                <a:sym typeface="Symbol"/>
              </a:rPr>
              <a:t>the exact value of each function.</a:t>
            </a:r>
            <a:endParaRPr lang="en-US" sz="2400" dirty="0" smtClean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28600" y="57912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HW:  Study for basic trig quiz</a:t>
            </a:r>
            <a:endParaRPr lang="en-US" sz="2400" dirty="0"/>
          </a:p>
        </p:txBody>
      </p:sp>
      <p:pic>
        <p:nvPicPr>
          <p:cNvPr id="10" name="Picture 10" descr="alg2_radia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524000"/>
            <a:ext cx="3962400" cy="4093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09600" y="1905000"/>
                <a:ext cx="3505200" cy="22520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𝑠𝑖𝑛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 marL="342900" indent="-342900">
                  <a:buAutoNum type="arabicParenR"/>
                </a:pPr>
                <a:endParaRPr lang="en-US" sz="2400" dirty="0"/>
              </a:p>
              <a:p>
                <a:pPr marL="342900" indent="-342900">
                  <a:buAutoNum type="arabicParenR"/>
                </a:pPr>
                <a:endParaRPr lang="en-US" sz="2400" dirty="0" smtClean="0"/>
              </a:p>
              <a:p>
                <a:pPr marL="342900" indent="-342900">
                  <a:buAutoNum type="arabicParenR"/>
                </a:pPr>
                <a:endParaRPr lang="en-US" sz="2400" dirty="0"/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𝑡𝑎𝑛</m:t>
                    </m:r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905000"/>
                <a:ext cx="3505200" cy="225209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1351</TotalTime>
  <Words>305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Default Design</vt:lpstr>
      <vt:lpstr>Textured</vt:lpstr>
      <vt:lpstr>Equation</vt:lpstr>
      <vt:lpstr>PowerPoint Presentation</vt:lpstr>
      <vt:lpstr>PowerPoint Presentation</vt:lpstr>
      <vt:lpstr>PowerPoint Presentation</vt:lpstr>
      <vt:lpstr>4.2 Right Triangle Trigonometry</vt:lpstr>
      <vt:lpstr>The Unit Circle: Radian Measures and Coordinates  </vt:lpstr>
      <vt:lpstr>PowerPoint Presentation</vt:lpstr>
      <vt:lpstr>PowerPoint Presentation</vt:lpstr>
      <vt:lpstr>Sneedlegrit:  Find the exact value of each function.</vt:lpstr>
    </vt:vector>
  </TitlesOfParts>
  <Company>Marian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4.2 Trigonometric Function: The Unit circle</dc:title>
  <dc:creator>Ron Grosz</dc:creator>
  <cp:lastModifiedBy>Kurutz, Jeremy</cp:lastModifiedBy>
  <cp:revision>94</cp:revision>
  <dcterms:created xsi:type="dcterms:W3CDTF">2011-11-04T13:24:43Z</dcterms:created>
  <dcterms:modified xsi:type="dcterms:W3CDTF">2014-02-12T17:04:45Z</dcterms:modified>
</cp:coreProperties>
</file>