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sldIdLst>
    <p:sldId id="289" r:id="rId3"/>
    <p:sldId id="300" r:id="rId4"/>
    <p:sldId id="256" r:id="rId5"/>
    <p:sldId id="266" r:id="rId6"/>
    <p:sldId id="257" r:id="rId7"/>
    <p:sldId id="285" r:id="rId8"/>
    <p:sldId id="294" r:id="rId9"/>
    <p:sldId id="295" r:id="rId10"/>
    <p:sldId id="291" r:id="rId11"/>
    <p:sldId id="292" r:id="rId12"/>
    <p:sldId id="296" r:id="rId13"/>
    <p:sldId id="293" r:id="rId14"/>
    <p:sldId id="297" r:id="rId15"/>
    <p:sldId id="299" r:id="rId16"/>
    <p:sldId id="270" r:id="rId17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6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D3736-1792-47C7-8A59-366CEC979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1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A281-29AE-475B-8424-970C84678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6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F9BAB-FF9D-4DCC-ACCA-0FF9FB8AD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78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9A512-7399-47B3-93AD-103D6E0D2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37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9F319-0620-45C4-B0F0-D3FCA1A5B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20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014FA-FB5D-4673-9225-EE26CC8A6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87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0BAD5-1501-45A9-9B59-D32AA1CE6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03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2FDC3-DB41-4169-9E35-7F8750E7B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72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8151D-6358-4725-A716-8DC451C43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84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F824F-4C85-43A4-A62E-C8282033C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33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02AD2-4C9F-45BA-89BE-E6E81C78C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9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6E436-5868-483C-8295-B74FF8B95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60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B9301-5B78-48A0-B421-3DD7071B4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12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9DCDC-63BA-4EEE-8E36-9CA20301A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215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90A47-E128-4FC0-8C71-DD951919F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069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BAC00-11F8-49A3-BC00-9EA97CEB4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2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232E-8711-4547-84AD-BD0AB39DF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9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85A46-FA8A-41F2-8E0F-315DA08C3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3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B576C-CDCF-450B-9115-3A3C70706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9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5AA62-A269-4CA8-B033-2B512F785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2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712CC-A0E5-4AD3-ADAB-29C665B52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3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296BF-316D-40A8-B3AB-4634FC711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1D769-FE77-407D-9342-8BCF4EB86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4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4B7D51-0AAE-47CF-880E-C2BE12DA1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912C682-F8C4-4C51-97B0-A87021CBB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30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9.wmf"/><Relationship Id="rId20" Type="http://schemas.openxmlformats.org/officeDocument/2006/relationships/image" Target="../media/image31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28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6.wmf"/><Relationship Id="rId3" Type="http://schemas.openxmlformats.org/officeDocument/2006/relationships/image" Target="../media/image48.png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5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3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hyperlink" Target="http://www.google.com/url?sa=i&amp;rct=j&amp;q=tall%20tree&amp;source=images&amp;cd=&amp;cad=rja&amp;docid=LP0jaGhI8ASW2M&amp;tbnid=Xhlu-Xak5ASjQM:&amp;ved=0CAUQjRw&amp;url=http://webclipart.about.com/od/flowerclipart/ss/Trees-And-More-Trees_13.htm&amp;ei=bYP7UunqJKWL0QHVnYGgDQ&amp;bvm=bv.61190604,d.dmQ&amp;psig=AFQjCNETAurGGtLaEjuR3L2DKJ4DU_9a0w&amp;ust=1392301275640072" TargetMode="External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41.wmf"/><Relationship Id="rId4" Type="http://schemas.openxmlformats.org/officeDocument/2006/relationships/image" Target="../media/image43.jpeg"/><Relationship Id="rId9" Type="http://schemas.openxmlformats.org/officeDocument/2006/relationships/oleObject" Target="../embeddings/oleObject3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40.bin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46.png"/><Relationship Id="rId4" Type="http://schemas.openxmlformats.org/officeDocument/2006/relationships/image" Target="../media/image4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hyperlink" Target="http://www.immediateentourage.com/wp-content/uploads/2011/12/Cutout+American+Flag+by+Immediate+Entourage.png" TargetMode="External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21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13.wmf"/><Relationship Id="rId9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533400"/>
                <a:ext cx="7924800" cy="1817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Warm-up:</a:t>
                </a:r>
              </a:p>
              <a:p>
                <a:endParaRPr lang="en-US" sz="3200" dirty="0" smtClean="0"/>
              </a:p>
              <a:p>
                <a:r>
                  <a:rPr lang="en-US" sz="3200" dirty="0" smtClean="0"/>
                  <a:t>Find the tan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5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33400"/>
                <a:ext cx="7924800" cy="1817229"/>
              </a:xfrm>
              <a:prstGeom prst="rect">
                <a:avLst/>
              </a:prstGeom>
              <a:blipFill rotWithShape="1">
                <a:blip r:embed="rId2"/>
                <a:stretch>
                  <a:fillRect l="-1923" t="-4362" b="-1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28600" y="57912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HW:  pg.387 (2 – 16 even, 33 – 36, 37 – 39, 47 – 52, 59 – 66)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852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flipH="1">
            <a:off x="521524" y="2704306"/>
            <a:ext cx="2849219" cy="1828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97611" y="4260572"/>
            <a:ext cx="273132" cy="2725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93324" y="3381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34737" y="4659074"/>
            <a:ext cx="56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0.8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2737" y="415714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7537" y="324937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762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Applying Trig Identities:</a:t>
            </a:r>
          </a:p>
          <a:p>
            <a:endParaRPr lang="en-US" sz="2400" dirty="0"/>
          </a:p>
          <a:p>
            <a:r>
              <a:rPr lang="en-US" sz="2400" dirty="0" smtClean="0"/>
              <a:t>Let </a:t>
            </a:r>
            <a:r>
              <a:rPr lang="en-US" sz="2400" dirty="0" smtClean="0">
                <a:sym typeface="Symbol"/>
              </a:rPr>
              <a:t> be an acute angle such that sin = 0.6.  Find the values of</a:t>
            </a: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smtClean="0">
                <a:sym typeface="Symbol"/>
              </a:rPr>
              <a:t>a) </a:t>
            </a:r>
            <a:r>
              <a:rPr lang="en-US" sz="2400" dirty="0" err="1" smtClean="0">
                <a:sym typeface="Symbol"/>
              </a:rPr>
              <a:t>cos</a:t>
            </a:r>
            <a:r>
              <a:rPr lang="en-US" sz="2400" dirty="0" smtClean="0">
                <a:sym typeface="Symbol"/>
              </a:rPr>
              <a:t> and b) tan using trig identities.</a:t>
            </a:r>
            <a:endParaRPr lang="en-US" sz="2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58961"/>
              </p:ext>
            </p:extLst>
          </p:nvPr>
        </p:nvGraphicFramePr>
        <p:xfrm>
          <a:off x="4832350" y="3697927"/>
          <a:ext cx="23399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13" name="Equation" r:id="rId3" imgW="1104840" imgH="203040" progId="Equation.DSMT4">
                  <p:embed/>
                </p:oleObj>
              </mc:Choice>
              <mc:Fallback>
                <p:oleObj name="Equation" r:id="rId3" imgW="1104840" imgH="203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2350" y="3697927"/>
                        <a:ext cx="2339975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06019"/>
              </p:ext>
            </p:extLst>
          </p:nvPr>
        </p:nvGraphicFramePr>
        <p:xfrm>
          <a:off x="4818063" y="4260850"/>
          <a:ext cx="236696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14" name="Equation" r:id="rId5" imgW="1117440" imgH="228600" progId="Equation.DSMT4">
                  <p:embed/>
                </p:oleObj>
              </mc:Choice>
              <mc:Fallback>
                <p:oleObj name="Equation" r:id="rId5" imgW="111744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8063" y="4260850"/>
                        <a:ext cx="236696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561149"/>
              </p:ext>
            </p:extLst>
          </p:nvPr>
        </p:nvGraphicFramePr>
        <p:xfrm>
          <a:off x="5899150" y="4855203"/>
          <a:ext cx="23129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15" name="Equation" r:id="rId7" imgW="1091880" imgH="228600" progId="Equation.DSMT4">
                  <p:embed/>
                </p:oleObj>
              </mc:Choice>
              <mc:Fallback>
                <p:oleObj name="Equation" r:id="rId7" imgW="109188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9150" y="4855203"/>
                        <a:ext cx="231298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079361"/>
              </p:ext>
            </p:extLst>
          </p:nvPr>
        </p:nvGraphicFramePr>
        <p:xfrm>
          <a:off x="5899150" y="5491400"/>
          <a:ext cx="17748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16" name="Equation" r:id="rId9" imgW="838080" imgH="203040" progId="Equation.DSMT4">
                  <p:embed/>
                </p:oleObj>
              </mc:Choice>
              <mc:Fallback>
                <p:oleObj name="Equation" r:id="rId9" imgW="83808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9150" y="5491400"/>
                        <a:ext cx="17748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121810"/>
              </p:ext>
            </p:extLst>
          </p:nvPr>
        </p:nvGraphicFramePr>
        <p:xfrm>
          <a:off x="6051550" y="5993328"/>
          <a:ext cx="147955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17" name="Equation" r:id="rId11" imgW="698400" imgH="177480" progId="Equation.DSMT4">
                  <p:embed/>
                </p:oleObj>
              </mc:Choice>
              <mc:Fallback>
                <p:oleObj name="Equation" r:id="rId11" imgW="69840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1550" y="5993328"/>
                        <a:ext cx="147955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462475"/>
              </p:ext>
            </p:extLst>
          </p:nvPr>
        </p:nvGraphicFramePr>
        <p:xfrm>
          <a:off x="457200" y="5486400"/>
          <a:ext cx="177482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18" name="Equation" r:id="rId13" imgW="838080" imgH="393480" progId="Equation.DSMT4">
                  <p:embed/>
                </p:oleObj>
              </mc:Choice>
              <mc:Fallback>
                <p:oleObj name="Equation" r:id="rId13" imgW="8380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486400"/>
                        <a:ext cx="1774825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603292"/>
              </p:ext>
            </p:extLst>
          </p:nvPr>
        </p:nvGraphicFramePr>
        <p:xfrm>
          <a:off x="2268187" y="5486400"/>
          <a:ext cx="1693863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19" name="Equation" r:id="rId15" imgW="799920" imgH="393480" progId="Equation.DSMT4">
                  <p:embed/>
                </p:oleObj>
              </mc:Choice>
              <mc:Fallback>
                <p:oleObj name="Equation" r:id="rId15" imgW="79992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187" y="5486400"/>
                        <a:ext cx="1693863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014328"/>
              </p:ext>
            </p:extLst>
          </p:nvPr>
        </p:nvGraphicFramePr>
        <p:xfrm>
          <a:off x="4800600" y="2655692"/>
          <a:ext cx="1639887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20" name="Equation" r:id="rId17" imgW="774360" imgH="419040" progId="Equation.DSMT4">
                  <p:embed/>
                </p:oleObj>
              </mc:Choice>
              <mc:Fallback>
                <p:oleObj name="Equation" r:id="rId17" imgW="77436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655692"/>
                        <a:ext cx="1639887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452866"/>
              </p:ext>
            </p:extLst>
          </p:nvPr>
        </p:nvGraphicFramePr>
        <p:xfrm>
          <a:off x="6477000" y="2687966"/>
          <a:ext cx="80645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21" name="Equation" r:id="rId19" imgW="380880" imgH="393480" progId="Equation.DSMT4">
                  <p:embed/>
                </p:oleObj>
              </mc:Choice>
              <mc:Fallback>
                <p:oleObj name="Equation" r:id="rId19" imgW="380880" imgH="393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687966"/>
                        <a:ext cx="806450" cy="83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25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flipH="1">
            <a:off x="618505" y="2682535"/>
            <a:ext cx="1160943" cy="18221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06317" y="4238801"/>
            <a:ext cx="273132" cy="2725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30779" y="356259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37721" y="4527939"/>
            <a:ext cx="56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7937" y="414278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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9600" y="3249374"/>
                <a:ext cx="457200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249374"/>
                <a:ext cx="457200" cy="401970"/>
              </a:xfrm>
              <a:prstGeom prst="rect">
                <a:avLst/>
              </a:prstGeom>
              <a:blipFill rotWithShape="1">
                <a:blip r:embed="rId3"/>
                <a:stretch>
                  <a:fillRect r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28600" y="762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Applying Trig Identities:</a:t>
            </a:r>
          </a:p>
          <a:p>
            <a:endParaRPr lang="en-US" sz="2400" dirty="0"/>
          </a:p>
          <a:p>
            <a:r>
              <a:rPr lang="en-US" sz="2400" dirty="0" smtClean="0"/>
              <a:t>Let </a:t>
            </a:r>
            <a:r>
              <a:rPr lang="en-US" sz="2400" dirty="0" smtClean="0">
                <a:sym typeface="Symbol"/>
              </a:rPr>
              <a:t> be an acute angle such that tan = 3  Find the values of</a:t>
            </a: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smtClean="0">
                <a:sym typeface="Symbol"/>
              </a:rPr>
              <a:t>a) cot and b) sec using trig identities.</a:t>
            </a:r>
            <a:endParaRPr lang="en-US" sz="2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0819"/>
              </p:ext>
            </p:extLst>
          </p:nvPr>
        </p:nvGraphicFramePr>
        <p:xfrm>
          <a:off x="2667000" y="4087988"/>
          <a:ext cx="1747838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0" name="Equation" r:id="rId4" imgW="825480" imgH="393480" progId="Equation.DSMT4">
                  <p:embed/>
                </p:oleObj>
              </mc:Choice>
              <mc:Fallback>
                <p:oleObj name="Equation" r:id="rId4" imgW="8254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087988"/>
                        <a:ext cx="1747838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920847"/>
              </p:ext>
            </p:extLst>
          </p:nvPr>
        </p:nvGraphicFramePr>
        <p:xfrm>
          <a:off x="2667000" y="5105400"/>
          <a:ext cx="1236663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1" name="Equation" r:id="rId6" imgW="583920" imgH="393480" progId="Equation.DSMT4">
                  <p:embed/>
                </p:oleObj>
              </mc:Choice>
              <mc:Fallback>
                <p:oleObj name="Equation" r:id="rId6" imgW="58392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105400"/>
                        <a:ext cx="1236663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96713"/>
              </p:ext>
            </p:extLst>
          </p:nvPr>
        </p:nvGraphicFramePr>
        <p:xfrm>
          <a:off x="6172200" y="3902360"/>
          <a:ext cx="23399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2" name="Equation" r:id="rId8" imgW="1104840" imgH="203040" progId="Equation.DSMT4">
                  <p:embed/>
                </p:oleObj>
              </mc:Choice>
              <mc:Fallback>
                <p:oleObj name="Equation" r:id="rId8" imgW="1104840" imgH="203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902360"/>
                        <a:ext cx="2339975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399729"/>
              </p:ext>
            </p:extLst>
          </p:nvPr>
        </p:nvGraphicFramePr>
        <p:xfrm>
          <a:off x="6629400" y="4527939"/>
          <a:ext cx="1855788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3" name="Equation" r:id="rId10" imgW="876240" imgH="203040" progId="Equation.DSMT4">
                  <p:embed/>
                </p:oleObj>
              </mc:Choice>
              <mc:Fallback>
                <p:oleObj name="Equation" r:id="rId10" imgW="876240" imgH="2030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527939"/>
                        <a:ext cx="1855788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481187"/>
              </p:ext>
            </p:extLst>
          </p:nvPr>
        </p:nvGraphicFramePr>
        <p:xfrm>
          <a:off x="6838950" y="5075238"/>
          <a:ext cx="1585913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4" name="Equation" r:id="rId12" imgW="749160" imgH="228600" progId="Equation.DSMT4">
                  <p:embed/>
                </p:oleObj>
              </mc:Choice>
              <mc:Fallback>
                <p:oleObj name="Equation" r:id="rId12" imgW="74916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8950" y="5075238"/>
                        <a:ext cx="1585913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529998"/>
              </p:ext>
            </p:extLst>
          </p:nvPr>
        </p:nvGraphicFramePr>
        <p:xfrm>
          <a:off x="2667000" y="2675186"/>
          <a:ext cx="1666875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5" name="Equation" r:id="rId14" imgW="787320" imgH="419040" progId="Equation.DSMT4">
                  <p:embed/>
                </p:oleObj>
              </mc:Choice>
              <mc:Fallback>
                <p:oleObj name="Equation" r:id="rId14" imgW="78732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675186"/>
                        <a:ext cx="1666875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172292"/>
              </p:ext>
            </p:extLst>
          </p:nvPr>
        </p:nvGraphicFramePr>
        <p:xfrm>
          <a:off x="4419600" y="2681225"/>
          <a:ext cx="536575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6" name="Equation" r:id="rId16" imgW="253800" imgH="393480" progId="Equation.DSMT4">
                  <p:embed/>
                </p:oleObj>
              </mc:Choice>
              <mc:Fallback>
                <p:oleObj name="Equation" r:id="rId16" imgW="253800" imgH="393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681225"/>
                        <a:ext cx="536575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533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04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Solving a Right Triangle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914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Ex)  A surveyor is standing 50 </a:t>
            </a:r>
            <a:r>
              <a:rPr lang="en-US" sz="2400" dirty="0" err="1" smtClean="0"/>
              <a:t>ft</a:t>
            </a:r>
            <a:r>
              <a:rPr lang="en-US" sz="2400" dirty="0" smtClean="0"/>
              <a:t> from the base of a large tree.  The measure of elevation to the top of the tree is 71.5</a:t>
            </a:r>
            <a:r>
              <a:rPr lang="en-US" sz="2400" dirty="0" smtClean="0">
                <a:sym typeface="Symbol"/>
              </a:rPr>
              <a:t>.  How tall is the tree?</a:t>
            </a:r>
            <a:endParaRPr lang="en-US" sz="2400" dirty="0"/>
          </a:p>
        </p:txBody>
      </p:sp>
      <p:pic>
        <p:nvPicPr>
          <p:cNvPr id="93186" name="Picture 2" descr="http://t2.gstatic.com/images?q=tbn:ANd9GcRmXhRjjNc1VsFcXaqFiR0qSBeFIOo7bOsUmw1BjmVxqUl1UljgVMLKNyh6:0.tqn.com/d/webclipart/1/0/z/F/5/Tall-Pine-Tree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47924"/>
            <a:ext cx="1115444" cy="27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>
            <a:stCxn id="93186" idx="0"/>
          </p:cNvCxnSpPr>
          <p:nvPr/>
        </p:nvCxnSpPr>
        <p:spPr>
          <a:xfrm>
            <a:off x="1243522" y="2447924"/>
            <a:ext cx="1347278" cy="27241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93186" idx="2"/>
          </p:cNvCxnSpPr>
          <p:nvPr/>
        </p:nvCxnSpPr>
        <p:spPr>
          <a:xfrm>
            <a:off x="1243522" y="5172075"/>
            <a:ext cx="13472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2600" y="4724400"/>
            <a:ext cx="789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71.5</a:t>
            </a:r>
            <a:r>
              <a:rPr lang="en-US" dirty="0" smtClean="0">
                <a:sym typeface="Symbol"/>
              </a:rPr>
              <a:t>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0" y="532862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50ft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4053" y="414706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477713"/>
              </p:ext>
            </p:extLst>
          </p:nvPr>
        </p:nvGraphicFramePr>
        <p:xfrm>
          <a:off x="3962400" y="3181658"/>
          <a:ext cx="193516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8" name="Equation" r:id="rId5" imgW="914400" imgH="393480" progId="Equation.DSMT4">
                  <p:embed/>
                </p:oleObj>
              </mc:Choice>
              <mc:Fallback>
                <p:oleObj name="Equation" r:id="rId5" imgW="914400" imgH="393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181658"/>
                        <a:ext cx="1935163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897583"/>
              </p:ext>
            </p:extLst>
          </p:nvPr>
        </p:nvGraphicFramePr>
        <p:xfrm>
          <a:off x="3657600" y="4398095"/>
          <a:ext cx="20701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9" name="Equation" r:id="rId7" imgW="977760" imgH="177480" progId="Equation.DSMT4">
                  <p:embed/>
                </p:oleObj>
              </mc:Choice>
              <mc:Fallback>
                <p:oleObj name="Equation" r:id="rId7" imgW="97776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398095"/>
                        <a:ext cx="207010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590233"/>
              </p:ext>
            </p:extLst>
          </p:nvPr>
        </p:nvGraphicFramePr>
        <p:xfrm>
          <a:off x="4191000" y="5057775"/>
          <a:ext cx="15589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0" name="Equation" r:id="rId9" imgW="736560" imgH="203040" progId="Equation.DSMT4">
                  <p:embed/>
                </p:oleObj>
              </mc:Choice>
              <mc:Fallback>
                <p:oleObj name="Equation" r:id="rId9" imgW="736560" imgH="203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057775"/>
                        <a:ext cx="15589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593388"/>
              </p:ext>
            </p:extLst>
          </p:nvPr>
        </p:nvGraphicFramePr>
        <p:xfrm>
          <a:off x="4343400" y="2114729"/>
          <a:ext cx="16129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1" name="Equation" r:id="rId11" imgW="761760" imgH="419040" progId="Equation.DSMT4">
                  <p:embed/>
                </p:oleObj>
              </mc:Choice>
              <mc:Fallback>
                <p:oleObj name="Equation" r:id="rId11" imgW="761760" imgH="419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114729"/>
                        <a:ext cx="16129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643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Ex)  A person is 200 yards from a river.  The person walks 400 yards along a straight path to the rivers edge</a:t>
            </a:r>
            <a:r>
              <a:rPr lang="en-US" sz="2400" dirty="0" smtClean="0">
                <a:sym typeface="Symbol"/>
              </a:rPr>
              <a:t>.  Find the acute angle  between the river and the path.</a:t>
            </a:r>
            <a:endParaRPr lang="en-US" sz="24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237084"/>
              </p:ext>
            </p:extLst>
          </p:nvPr>
        </p:nvGraphicFramePr>
        <p:xfrm>
          <a:off x="4594225" y="2093913"/>
          <a:ext cx="295751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9" name="Equation" r:id="rId3" imgW="1396800" imgH="419040" progId="Equation.DSMT4">
                  <p:embed/>
                </p:oleObj>
              </mc:Choice>
              <mc:Fallback>
                <p:oleObj name="Equation" r:id="rId3" imgW="13968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4225" y="2093913"/>
                        <a:ext cx="2957513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421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3554104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219200" y="3048000"/>
            <a:ext cx="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219200" y="3048000"/>
            <a:ext cx="228600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2400" y="3276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200yd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362200" y="36692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400yd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743200" y="2971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</a:t>
            </a:r>
            <a:endParaRPr lang="en-US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478332"/>
              </p:ext>
            </p:extLst>
          </p:nvPr>
        </p:nvGraphicFramePr>
        <p:xfrm>
          <a:off x="4056063" y="4038600"/>
          <a:ext cx="104933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0" name="Equation" r:id="rId6" imgW="495000" imgH="177480" progId="Equation.DSMT4">
                  <p:embed/>
                </p:oleObj>
              </mc:Choice>
              <mc:Fallback>
                <p:oleObj name="Equation" r:id="rId6" imgW="49500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6063" y="4038600"/>
                        <a:ext cx="1049337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886200" y="3484602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unit circle:</a:t>
            </a:r>
            <a:endParaRPr lang="en-US" dirty="0"/>
          </a:p>
        </p:txBody>
      </p:sp>
      <p:pic>
        <p:nvPicPr>
          <p:cNvPr id="13" name="Picture 10" descr="alg2_radian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432108"/>
            <a:ext cx="3048000" cy="3148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918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9" name="Picture 3" descr="http://i2.wp.com/www.immediateentourage.com/wp-content/uploads/2011/12/Cutout%2BAmerican%2BFlag%2Bby%2BImmediate%2BEntourage1.png?resize=320%2C32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90674"/>
            <a:ext cx="3048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3810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Ex)  A 12m flagpole casts a 9m shadow, Find the angle of elevation of the sun.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43522" y="1914524"/>
            <a:ext cx="1347278" cy="27241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43522" y="4638675"/>
            <a:ext cx="13472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18310" y="4200896"/>
            <a:ext cx="789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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0" y="479522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1104" y="3244334"/>
            <a:ext cx="766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12m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337222"/>
              </p:ext>
            </p:extLst>
          </p:nvPr>
        </p:nvGraphicFramePr>
        <p:xfrm>
          <a:off x="3756025" y="1649413"/>
          <a:ext cx="204311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4" name="Equation" r:id="rId5" imgW="965160" imgH="419040" progId="Equation.DSMT4">
                  <p:embed/>
                </p:oleObj>
              </mc:Choice>
              <mc:Fallback>
                <p:oleObj name="Equation" r:id="rId5" imgW="9651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25" y="1649413"/>
                        <a:ext cx="2043113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0" y="3114674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Calculator:</a:t>
            </a:r>
          </a:p>
          <a:p>
            <a:endParaRPr lang="en-US" sz="2400" dirty="0"/>
          </a:p>
          <a:p>
            <a:r>
              <a:rPr lang="en-US" sz="2400" dirty="0" smtClean="0"/>
              <a:t>Tan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  (      12    </a:t>
            </a:r>
            <a:r>
              <a:rPr lang="en-US" sz="2400" dirty="0" smtClean="0">
                <a:sym typeface="Symbol"/>
              </a:rPr>
              <a:t>     9        Enter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810000" y="3810000"/>
            <a:ext cx="800100" cy="5755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724400" y="3810000"/>
            <a:ext cx="304800" cy="5755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43600" y="3810000"/>
            <a:ext cx="457200" cy="5755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393874" y="3810000"/>
            <a:ext cx="1064326" cy="5755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337144"/>
              </p:ext>
            </p:extLst>
          </p:nvPr>
        </p:nvGraphicFramePr>
        <p:xfrm>
          <a:off x="3883818" y="4672098"/>
          <a:ext cx="145256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5" name="Equation" r:id="rId7" imgW="685800" imgH="177480" progId="Equation.DSMT4">
                  <p:embed/>
                </p:oleObj>
              </mc:Choice>
              <mc:Fallback>
                <p:oleObj name="Equation" r:id="rId7" imgW="68580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3818" y="4672098"/>
                        <a:ext cx="145256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050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229600" cy="1219200"/>
          </a:xfrm>
        </p:spPr>
        <p:txBody>
          <a:bodyPr/>
          <a:lstStyle/>
          <a:p>
            <a:pPr algn="l" eaLnBrk="1" hangingPunct="1"/>
            <a:r>
              <a:rPr lang="en-US" sz="2400" dirty="0" err="1" smtClean="0"/>
              <a:t>Sneedlegrit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Find </a:t>
            </a:r>
            <a:r>
              <a:rPr lang="en-US" sz="2400" dirty="0" smtClean="0">
                <a:sym typeface="Symbol"/>
              </a:rPr>
              <a:t> using a trig ratio.</a:t>
            </a:r>
            <a:endParaRPr lang="en-US" sz="2400" dirty="0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Right Triangle 15"/>
          <p:cNvSpPr/>
          <p:nvPr/>
        </p:nvSpPr>
        <p:spPr>
          <a:xfrm flipH="1">
            <a:off x="1722781" y="1921732"/>
            <a:ext cx="2849219" cy="1828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298868" y="3477998"/>
            <a:ext cx="273132" cy="2725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694581" y="25986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73994" y="337457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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78794" y="246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57912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HW:  pg.387 (2 – 16 even, 33 – 36, 37 – 39, 47 – 52, 59 – 66)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304800"/>
                <a:ext cx="9144000" cy="6438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1)  </m:t>
                      </m:r>
                      <m:r>
                        <a:rPr lang="en-US" sz="2000" b="0" i="1" smtClean="0">
                          <a:latin typeface="Cambria Math"/>
                        </a:rPr>
                        <m:t>𝑠𝑖𝑛𝑡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, </m:t>
                      </m:r>
                      <m:r>
                        <a:rPr lang="en-US" sz="2000" b="0" i="1" smtClean="0">
                          <a:latin typeface="Cambria Math"/>
                        </a:rPr>
                        <m:t>𝑐𝑜𝑠𝑡</m:t>
                      </m:r>
                      <m:r>
                        <a:rPr lang="en-US" sz="20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, </m:t>
                      </m:r>
                      <m:r>
                        <a:rPr lang="en-US" sz="2000" b="0" i="1" smtClean="0">
                          <a:latin typeface="Cambria Math"/>
                        </a:rPr>
                        <m:t>𝑡𝑎𝑛𝑡</m:t>
                      </m:r>
                      <m:r>
                        <a:rPr lang="en-US" sz="20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, </m:t>
                      </m:r>
                      <m:r>
                        <a:rPr lang="en-US" sz="2000" b="0" i="1" smtClean="0">
                          <a:latin typeface="Cambria Math"/>
                        </a:rPr>
                        <m:t>𝑐𝑠𝑐𝑡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, </m:t>
                      </m:r>
                      <m:r>
                        <a:rPr lang="en-US" sz="2000" b="0" i="1" smtClean="0">
                          <a:latin typeface="Cambria Math"/>
                        </a:rPr>
                        <m:t>𝑠𝑒𝑐𝑡</m:t>
                      </m:r>
                      <m:r>
                        <a:rPr lang="en-US" sz="20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, </m:t>
                      </m:r>
                      <m:r>
                        <a:rPr lang="en-US" sz="2000" b="0" i="1" smtClean="0">
                          <a:latin typeface="Cambria Math"/>
                        </a:rPr>
                        <m:t>𝑐𝑜𝑡𝑡</m:t>
                      </m:r>
                      <m:r>
                        <a:rPr lang="en-US" sz="20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000" b="0" dirty="0" smtClean="0"/>
              </a:p>
              <a:p>
                <a:r>
                  <a:rPr lang="en-US" sz="2000" dirty="0" smtClean="0"/>
                  <a:t>3)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𝑠𝑖𝑛𝑡</m:t>
                    </m:r>
                    <m:r>
                      <a:rPr lang="en-US" sz="20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17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𝑐𝑜𝑠𝑡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17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𝑡𝑎𝑛𝑡</m:t>
                    </m:r>
                    <m:r>
                      <a:rPr lang="en-US" sz="20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𝑐𝑠𝑐𝑡</m:t>
                    </m:r>
                    <m:r>
                      <a:rPr lang="en-US" sz="20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𝑠𝑒𝑐𝑡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𝑐𝑜𝑡𝑡</m:t>
                    </m:r>
                    <m:r>
                      <a:rPr lang="en-US" sz="20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en-US" sz="2000" b="0" dirty="0" smtClean="0"/>
              </a:p>
              <a:p>
                <a:r>
                  <a:rPr lang="en-US" sz="2000" dirty="0" smtClean="0"/>
                  <a:t>5)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00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/>
                          </a:rPr>
                          <m:t>,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b="0" dirty="0" smtClean="0"/>
                  <a:t>	7)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,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b="0" dirty="0" smtClean="0"/>
                  <a:t>	9)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000" i="1">
                            <a:latin typeface="Cambria Math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b="0" dirty="0" smtClean="0"/>
                  <a:t>	11)  (0, -1)</a:t>
                </a:r>
              </a:p>
              <a:p>
                <a:r>
                  <a:rPr lang="en-US" sz="2000" dirty="0" smtClean="0"/>
                  <a:t>13)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𝑠𝑖𝑛</m:t>
                    </m:r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b="0" dirty="0" smtClean="0"/>
                  <a:t>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𝑐𝑜𝑠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b="0" dirty="0" smtClean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tan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2000" b="0" dirty="0" smtClean="0"/>
              </a:p>
              <a:p>
                <a:r>
                  <a:rPr lang="en-US" sz="2000" b="0" dirty="0" smtClean="0"/>
                  <a:t>15)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𝑠𝑖𝑛</m:t>
                    </m:r>
                    <m:d>
                      <m:dPr>
                        <m:ctrlPr>
                          <a:rPr lang="en-US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𝑐𝑜𝑠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tan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6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17)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𝑠𝑖𝑛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</a:rPr>
                              <m:t>5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𝑐𝑜𝑠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5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tan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5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r>
                      <a:rPr lang="en-US" sz="2000" i="1">
                        <a:latin typeface="Cambria Math"/>
                      </a:rPr>
                      <m:t>1</m:t>
                    </m:r>
                  </m:oMath>
                </a14:m>
                <a:endParaRPr lang="en-US" sz="2000" dirty="0"/>
              </a:p>
              <a:p>
                <a:r>
                  <a:rPr lang="en-US" sz="2000" dirty="0" smtClean="0"/>
                  <a:t>19)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𝑠𝑖𝑛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11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𝑐𝑜𝑠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11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tan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11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21)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𝑠𝑖𝑛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4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𝑐𝑜𝑠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4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tan</m:t>
                    </m:r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4</m:t>
                        </m:r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23)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𝑠𝑖𝑛</m:t>
                    </m:r>
                    <m:d>
                      <m:dPr>
                        <m:ctrlPr>
                          <a:rPr lang="en-US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𝑐𝑜𝑠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/>
                      </a:rPr>
                      <m:t>tan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𝑢𝑛𝑑𝑒𝑓𝑖𝑛𝑒𝑑</m:t>
                    </m:r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25)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𝑠𝑖𝑛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, </m:t>
                    </m:r>
                    <m:r>
                      <a:rPr lang="en-US" i="1">
                        <a:latin typeface="Cambria Math"/>
                      </a:rPr>
                      <m:t>𝑐𝑜𝑠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, </m:t>
                    </m:r>
                    <m:r>
                      <a:rPr lang="en-US" i="1">
                        <a:latin typeface="Cambria Math"/>
                      </a:rPr>
                      <m:t>𝑡𝑎𝑛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=−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  <m:r>
                      <a:rPr lang="en-US" i="1">
                        <a:latin typeface="Cambria Math"/>
                      </a:rPr>
                      <m:t>, </m:t>
                    </m:r>
                    <m:r>
                      <a:rPr lang="en-US" i="1">
                        <a:latin typeface="Cambria Math"/>
                      </a:rPr>
                      <m:t>𝑐𝑠𝑐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i="1">
                        <a:latin typeface="Cambria Math"/>
                      </a:rPr>
                      <m:t>, </m:t>
                    </m:r>
                    <m:r>
                      <a:rPr lang="en-US" i="1">
                        <a:latin typeface="Cambria Math"/>
                      </a:rPr>
                      <m:t>𝑠𝑒𝑐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𝑐𝑜𝑡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=−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</m:oMath>
                </a14:m>
                <a:endParaRPr lang="en-US" dirty="0" smtClean="0"/>
              </a:p>
              <a:p>
                <a:r>
                  <a:rPr lang="en-US" sz="2000" dirty="0" smtClean="0"/>
                  <a:t>27)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𝑠𝑖𝑛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1</m:t>
                    </m:r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𝑐𝑜𝑠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0</m:t>
                    </m:r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𝑡𝑎𝑛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𝑢𝑛𝑑𝑒𝑓</m:t>
                    </m:r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𝑐𝑠𝑐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1</m:t>
                    </m:r>
                    <m:r>
                      <a:rPr lang="en-US" sz="2000" i="1">
                        <a:latin typeface="Cambria Math"/>
                      </a:rPr>
                      <m:t>, </m:t>
                    </m:r>
                    <m:r>
                      <a:rPr lang="en-US" sz="2000" i="1">
                        <a:latin typeface="Cambria Math"/>
                      </a:rPr>
                      <m:t>𝑠𝑒𝑐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𝑢𝑛𝑑𝑒𝑓</m:t>
                    </m:r>
                    <m:r>
                      <a:rPr lang="en-US" sz="2000" i="1">
                        <a:latin typeface="Cambria Math"/>
                      </a:rPr>
                      <m:t>,</m:t>
                    </m:r>
                    <m:r>
                      <a:rPr lang="en-US" sz="2000" i="1">
                        <a:latin typeface="Cambria Math"/>
                      </a:rPr>
                      <m:t>𝑐𝑜𝑡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0</m:t>
                    </m:r>
                  </m:oMath>
                </a14:m>
                <a:endParaRPr lang="en-US" sz="2000" dirty="0"/>
              </a:p>
              <a:p>
                <a:r>
                  <a:rPr lang="en-US" sz="2000" dirty="0" smtClean="0"/>
                  <a:t>29)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𝑠𝑖𝑛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, </m:t>
                    </m:r>
                    <m:r>
                      <a:rPr lang="en-US" i="1">
                        <a:latin typeface="Cambria Math"/>
                      </a:rPr>
                      <m:t>𝑐𝑜𝑠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4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, </m:t>
                    </m:r>
                    <m:r>
                      <a:rPr lang="en-US" i="1">
                        <a:latin typeface="Cambria Math"/>
                      </a:rPr>
                      <m:t>𝑡𝑎𝑛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4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i="1">
                        <a:latin typeface="Cambria Math"/>
                      </a:rPr>
                      <m:t>, </m:t>
                    </m:r>
                  </m:oMath>
                </a14:m>
                <a:endParaRPr lang="en-US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𝑐𝑠𝑐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, </m:t>
                      </m:r>
                      <m:r>
                        <a:rPr lang="en-US" i="1">
                          <a:latin typeface="Cambria Math"/>
                        </a:rPr>
                        <m:t>𝑠𝑒𝑐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</a:rPr>
                        <m:t>, </m:t>
                      </m:r>
                      <m:r>
                        <a:rPr lang="en-US" i="1">
                          <a:latin typeface="Cambria Math"/>
                        </a:rPr>
                        <m:t>𝑐𝑜𝑡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4800"/>
                <a:ext cx="9144000" cy="6438237"/>
              </a:xfrm>
              <a:prstGeom prst="rect">
                <a:avLst/>
              </a:prstGeom>
              <a:blipFill rotWithShape="1"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HW Answers:  Pg377- 8 (1 – 29 odd, 32, 36, 40, 46, 50)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0" y="1981200"/>
            <a:ext cx="20574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32) -1 </a:t>
            </a:r>
          </a:p>
          <a:p>
            <a:r>
              <a:rPr lang="en-US" sz="2400" dirty="0" smtClean="0"/>
              <a:t>36) -1/2</a:t>
            </a:r>
          </a:p>
          <a:p>
            <a:r>
              <a:rPr lang="en-US" sz="2400" dirty="0" smtClean="0"/>
              <a:t>40) a. -2/5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b.  -5/2</a:t>
            </a:r>
          </a:p>
          <a:p>
            <a:r>
              <a:rPr lang="en-US" sz="2400" dirty="0" smtClean="0"/>
              <a:t>46) 0</a:t>
            </a:r>
          </a:p>
          <a:p>
            <a:r>
              <a:rPr lang="en-US" sz="2400" dirty="0" smtClean="0"/>
              <a:t>50)  1.3410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17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219200"/>
          </a:xfrm>
        </p:spPr>
        <p:txBody>
          <a:bodyPr/>
          <a:lstStyle/>
          <a:p>
            <a:pPr marL="742950" indent="-742950" eaLnBrk="1" hangingPunct="1">
              <a:defRPr/>
            </a:pPr>
            <a:r>
              <a:rPr lang="en-US" dirty="0" smtClean="0"/>
              <a:t>4.3 Right Triangle Trigonometry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7526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Objective:</a:t>
            </a:r>
          </a:p>
          <a:p>
            <a:pPr marL="577850">
              <a:buFont typeface="Arial" pitchFamily="34" charset="0"/>
              <a:buChar char="•"/>
            </a:pPr>
            <a:r>
              <a:rPr lang="en-US" sz="3200" dirty="0" smtClean="0"/>
              <a:t>	Evaluate 6 trigonometric functions</a:t>
            </a:r>
          </a:p>
          <a:p>
            <a:pPr marL="577850">
              <a:buFont typeface="Arial" pitchFamily="34" charset="0"/>
              <a:buChar char="•"/>
            </a:pPr>
            <a:r>
              <a:rPr lang="en-US" sz="3200" dirty="0" smtClean="0"/>
              <a:t>  Identify Trigonometric Identities</a:t>
            </a:r>
          </a:p>
          <a:p>
            <a:pPr marL="577850">
              <a:buFont typeface="Arial" pitchFamily="34" charset="0"/>
              <a:buChar char="•"/>
            </a:pPr>
            <a:r>
              <a:rPr lang="en-US" sz="3200" dirty="0" smtClean="0"/>
              <a:t>  Evaluate trigonometric functions with a calculator.</a:t>
            </a:r>
          </a:p>
          <a:p>
            <a:pPr marL="577850">
              <a:buFont typeface="Arial" pitchFamily="34" charset="0"/>
              <a:buChar char="•"/>
            </a:pPr>
            <a:r>
              <a:rPr lang="en-US" sz="3200" dirty="0" smtClean="0"/>
              <a:t>Applications Involving right triangles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639763"/>
          </a:xfrm>
        </p:spPr>
        <p:txBody>
          <a:bodyPr/>
          <a:lstStyle/>
          <a:p>
            <a:pPr algn="l" eaLnBrk="1" hangingPunct="1"/>
            <a:r>
              <a:rPr lang="en-US" sz="2400" dirty="0" smtClean="0"/>
              <a:t>The Unit Circle: Radian Measures and Coordinates</a:t>
            </a:r>
            <a:r>
              <a:rPr lang="en-US" sz="3200" dirty="0" smtClean="0"/>
              <a:t> </a:t>
            </a:r>
            <a:r>
              <a:rPr lang="en-US" sz="4000" dirty="0" smtClean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5" name="Object 6"/>
          <p:cNvGraphicFramePr>
            <a:graphicFrameLocks noChangeAspect="1"/>
          </p:cNvGraphicFramePr>
          <p:nvPr/>
        </p:nvGraphicFramePr>
        <p:xfrm>
          <a:off x="6324600" y="3505200"/>
          <a:ext cx="3810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Equation" r:id="rId3" imgW="228402" imgH="177646" progId="Equation.3">
                  <p:embed/>
                </p:oleObj>
              </mc:Choice>
              <mc:Fallback>
                <p:oleObj name="Equation" r:id="rId3" imgW="228402" imgH="177646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505200"/>
                        <a:ext cx="381000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5368" name="Picture 10" descr="alg2_radian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56950"/>
            <a:ext cx="5757863" cy="594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Right Triangle Definitions of Trigonometric Functions</a:t>
            </a:r>
          </a:p>
        </p:txBody>
      </p:sp>
      <p:sp>
        <p:nvSpPr>
          <p:cNvPr id="13317" name="Rectangle 11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13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1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3" name="Rectangle 17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5" name="Rectangle 1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7" name="Rectangle 21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286510"/>
              </p:ext>
            </p:extLst>
          </p:nvPr>
        </p:nvGraphicFramePr>
        <p:xfrm>
          <a:off x="1600200" y="1574049"/>
          <a:ext cx="2157332" cy="3528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" name="Equation" r:id="rId3" imgW="799920" imgH="1307880" progId="Equation.DSMT4">
                  <p:embed/>
                </p:oleObj>
              </mc:Choice>
              <mc:Fallback>
                <p:oleObj name="Equation" r:id="rId3" imgW="799920" imgH="130788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574049"/>
                        <a:ext cx="2157332" cy="352892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478634"/>
              </p:ext>
            </p:extLst>
          </p:nvPr>
        </p:nvGraphicFramePr>
        <p:xfrm>
          <a:off x="4601688" y="1513165"/>
          <a:ext cx="2198687" cy="3650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2" name="Equation" r:id="rId5" imgW="787320" imgH="1307880" progId="Equation.DSMT4">
                  <p:embed/>
                </p:oleObj>
              </mc:Choice>
              <mc:Fallback>
                <p:oleObj name="Equation" r:id="rId5" imgW="787320" imgH="13078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1688" y="1513165"/>
                        <a:ext cx="2198687" cy="36506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Triangle 4"/>
          <p:cNvSpPr/>
          <p:nvPr/>
        </p:nvSpPr>
        <p:spPr>
          <a:xfrm flipH="1">
            <a:off x="3200400" y="5334000"/>
            <a:ext cx="2057400" cy="914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332020" y="5558872"/>
            <a:ext cx="687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opp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191000" y="625081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adj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10000" y="58790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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657600" y="5334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hyp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Example: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0800" y="381000"/>
            <a:ext cx="4648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+mn-lt"/>
              </a:rPr>
              <a:t>Find the six trig functions of </a:t>
            </a:r>
            <a:r>
              <a:rPr lang="en-US" sz="2400" dirty="0" smtClean="0">
                <a:latin typeface="+mn-lt"/>
                <a:sym typeface="Symbol"/>
              </a:rPr>
              <a:t></a:t>
            </a:r>
            <a:r>
              <a:rPr lang="en-US" sz="2400" dirty="0" smtClean="0">
                <a:latin typeface="+mn-lt"/>
              </a:rPr>
              <a:t>.</a:t>
            </a:r>
            <a:endParaRPr lang="en-US" sz="2400" dirty="0">
              <a:latin typeface="+mn-lt"/>
            </a:endParaRPr>
          </a:p>
        </p:txBody>
      </p:sp>
      <p:sp>
        <p:nvSpPr>
          <p:cNvPr id="2" name="Right Triangle 1"/>
          <p:cNvSpPr/>
          <p:nvPr/>
        </p:nvSpPr>
        <p:spPr>
          <a:xfrm flipH="1">
            <a:off x="457200" y="1040518"/>
            <a:ext cx="1828800" cy="2514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470068" y="203111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74668" y="370751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9868" y="309791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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12868" y="3282584"/>
            <a:ext cx="273132" cy="2725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0" y="1376088"/>
            <a:ext cx="3505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Pythagorean Theorem</a:t>
            </a:r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 err="1" smtClean="0"/>
              <a:t>opp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+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= (</a:t>
            </a:r>
            <a:r>
              <a:rPr lang="en-US" dirty="0" err="1" smtClean="0"/>
              <a:t>hyp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   4</a:t>
            </a:r>
            <a:r>
              <a:rPr lang="en-US" baseline="30000" dirty="0" smtClean="0"/>
              <a:t>2</a:t>
            </a:r>
            <a:r>
              <a:rPr lang="en-US" dirty="0" smtClean="0"/>
              <a:t>    +   3</a:t>
            </a:r>
            <a:r>
              <a:rPr lang="en-US" baseline="30000" dirty="0" smtClean="0"/>
              <a:t>2</a:t>
            </a:r>
            <a:r>
              <a:rPr lang="en-US" dirty="0" smtClean="0"/>
              <a:t>    = hyp</a:t>
            </a:r>
            <a:r>
              <a:rPr lang="en-US" baseline="30000" dirty="0" smtClean="0"/>
              <a:t>2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5          = </a:t>
            </a:r>
            <a:r>
              <a:rPr lang="en-US" dirty="0" err="1" smtClean="0"/>
              <a:t>hyp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832147"/>
              </p:ext>
            </p:extLst>
          </p:nvPr>
        </p:nvGraphicFramePr>
        <p:xfrm>
          <a:off x="2273300" y="3714750"/>
          <a:ext cx="1935163" cy="277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99" name="Equation" r:id="rId3" imgW="914400" imgH="1307880" progId="Equation.DSMT4">
                  <p:embed/>
                </p:oleObj>
              </mc:Choice>
              <mc:Fallback>
                <p:oleObj name="Equation" r:id="rId3" imgW="914400" imgH="13078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0" y="3714750"/>
                        <a:ext cx="1935163" cy="277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790124"/>
              </p:ext>
            </p:extLst>
          </p:nvPr>
        </p:nvGraphicFramePr>
        <p:xfrm>
          <a:off x="5867400" y="3707518"/>
          <a:ext cx="1910000" cy="277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00" name="Equation" r:id="rId5" imgW="901440" imgH="1307880" progId="Equation.DSMT4">
                  <p:embed/>
                </p:oleObj>
              </mc:Choice>
              <mc:Fallback>
                <p:oleObj name="Equation" r:id="rId5" imgW="901440" imgH="1307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707518"/>
                        <a:ext cx="1910000" cy="277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532605"/>
              </p:ext>
            </p:extLst>
          </p:nvPr>
        </p:nvGraphicFramePr>
        <p:xfrm>
          <a:off x="4267200" y="3733800"/>
          <a:ext cx="322262" cy="258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01" name="Equation" r:id="rId7" imgW="152280" imgH="1218960" progId="Equation.DSMT4">
                  <p:embed/>
                </p:oleObj>
              </mc:Choice>
              <mc:Fallback>
                <p:oleObj name="Equation" r:id="rId7" imgW="152280" imgH="1218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733800"/>
                        <a:ext cx="322262" cy="258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319554"/>
              </p:ext>
            </p:extLst>
          </p:nvPr>
        </p:nvGraphicFramePr>
        <p:xfrm>
          <a:off x="7848600" y="3754438"/>
          <a:ext cx="322263" cy="255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02" name="Equation" r:id="rId9" imgW="152280" imgH="1206360" progId="Equation.DSMT4">
                  <p:embed/>
                </p:oleObj>
              </mc:Choice>
              <mc:Fallback>
                <p:oleObj name="Equation" r:id="rId9" imgW="152280" imgH="12063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3754438"/>
                        <a:ext cx="322263" cy="255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17468" y="192848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Example: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0800" y="381000"/>
            <a:ext cx="4648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+mn-lt"/>
              </a:rPr>
              <a:t>Evaluate </a:t>
            </a:r>
            <a:r>
              <a:rPr lang="en-US" sz="2400" smtClean="0">
                <a:latin typeface="+mn-lt"/>
              </a:rPr>
              <a:t>Trig functions of 45</a:t>
            </a:r>
            <a:r>
              <a:rPr lang="en-US" sz="2400" smtClean="0">
                <a:latin typeface="+mn-lt"/>
                <a:sym typeface="Symbol"/>
              </a:rPr>
              <a:t></a:t>
            </a:r>
            <a:r>
              <a:rPr lang="en-US" sz="2400" smtClean="0">
                <a:latin typeface="+mn-lt"/>
              </a:rPr>
              <a:t>.</a:t>
            </a:r>
            <a:endParaRPr lang="en-US" sz="2400" dirty="0">
              <a:latin typeface="+mn-lt"/>
            </a:endParaRPr>
          </a:p>
        </p:txBody>
      </p:sp>
      <p:sp>
        <p:nvSpPr>
          <p:cNvPr id="2" name="Right Triangle 1"/>
          <p:cNvSpPr/>
          <p:nvPr/>
        </p:nvSpPr>
        <p:spPr>
          <a:xfrm flipH="1">
            <a:off x="457200" y="1143000"/>
            <a:ext cx="1828800" cy="1828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89910" y="188130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3422" y="304049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5232" y="257717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45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12868" y="2699266"/>
            <a:ext cx="273132" cy="2725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62300" y="1039987"/>
                <a:ext cx="3505200" cy="2051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Pythagorean Theorem</a:t>
                </a:r>
              </a:p>
              <a:p>
                <a:endParaRPr lang="en-US" dirty="0"/>
              </a:p>
              <a:p>
                <a:r>
                  <a:rPr lang="en-US" dirty="0" smtClean="0"/>
                  <a:t>(1)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(1)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=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h𝑦𝑝</m:t>
                    </m:r>
                  </m:oMath>
                </a14:m>
                <a:r>
                  <a:rPr lang="en-US" dirty="0" smtClean="0"/>
                  <a:t>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</a:t>
                </a:r>
              </a:p>
              <a:p>
                <a:endParaRPr lang="en-US" dirty="0"/>
              </a:p>
              <a:p>
                <a:r>
                  <a:rPr lang="en-US" dirty="0" smtClean="0"/>
                  <a:t>            2  = hyp</a:t>
                </a:r>
                <a:r>
                  <a:rPr lang="en-US" baseline="30000" dirty="0" smtClean="0"/>
                  <a:t>2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 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 smtClean="0"/>
                  <a:t> = </a:t>
                </a:r>
                <a:r>
                  <a:rPr lang="en-US" dirty="0" err="1" smtClean="0"/>
                  <a:t>hyp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300" y="1039987"/>
                <a:ext cx="3505200" cy="2051972"/>
              </a:xfrm>
              <a:prstGeom prst="rect">
                <a:avLst/>
              </a:prstGeom>
              <a:blipFill rotWithShape="1">
                <a:blip r:embed="rId3"/>
                <a:stretch>
                  <a:fillRect l="-1565" t="-1488" b="-4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36555"/>
              </p:ext>
            </p:extLst>
          </p:nvPr>
        </p:nvGraphicFramePr>
        <p:xfrm>
          <a:off x="1547752" y="3581400"/>
          <a:ext cx="2203450" cy="277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6" name="Equation" r:id="rId4" imgW="1041120" imgH="1307880" progId="Equation.DSMT4">
                  <p:embed/>
                </p:oleObj>
              </mc:Choice>
              <mc:Fallback>
                <p:oleObj name="Equation" r:id="rId4" imgW="1041120" imgH="1307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752" y="3581400"/>
                        <a:ext cx="2203450" cy="277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536677"/>
              </p:ext>
            </p:extLst>
          </p:nvPr>
        </p:nvGraphicFramePr>
        <p:xfrm>
          <a:off x="3838575" y="3500437"/>
          <a:ext cx="1343025" cy="282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7" name="Equation" r:id="rId6" imgW="634680" imgH="1333440" progId="Equation.DSMT4">
                  <p:embed/>
                </p:oleObj>
              </mc:Choice>
              <mc:Fallback>
                <p:oleObj name="Equation" r:id="rId6" imgW="634680" imgH="1333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575" y="3500437"/>
                        <a:ext cx="1343025" cy="282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35232" y="1600200"/>
                <a:ext cx="458190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232" y="1600200"/>
                <a:ext cx="458190" cy="40197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752600" y="15356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45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72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Example: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0800" y="381000"/>
            <a:ext cx="5410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+mn-lt"/>
              </a:rPr>
              <a:t>Evaluate Trig functions of 60</a:t>
            </a:r>
            <a:r>
              <a:rPr lang="en-US" sz="2400" dirty="0" smtClean="0">
                <a:latin typeface="+mn-lt"/>
                <a:sym typeface="Symbol"/>
              </a:rPr>
              <a:t></a:t>
            </a:r>
            <a:r>
              <a:rPr lang="en-US" sz="2400" dirty="0" smtClean="0">
                <a:latin typeface="+mn-lt"/>
              </a:rPr>
              <a:t>.</a:t>
            </a:r>
            <a:endParaRPr lang="en-US" sz="2400" dirty="0">
              <a:latin typeface="+mn-lt"/>
            </a:endParaRPr>
          </a:p>
        </p:txBody>
      </p:sp>
      <p:sp>
        <p:nvSpPr>
          <p:cNvPr id="2" name="Right Triangle 1"/>
          <p:cNvSpPr/>
          <p:nvPr/>
        </p:nvSpPr>
        <p:spPr>
          <a:xfrm>
            <a:off x="3505200" y="928450"/>
            <a:ext cx="1524000" cy="208216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41372" y="171396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311362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06190" y="148866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30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05200" y="2723996"/>
            <a:ext cx="273132" cy="2725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653124"/>
              </p:ext>
            </p:extLst>
          </p:nvPr>
        </p:nvGraphicFramePr>
        <p:xfrm>
          <a:off x="683327" y="3636629"/>
          <a:ext cx="2203450" cy="277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30" name="Equation" r:id="rId3" imgW="1041120" imgH="1307880" progId="Equation.DSMT4">
                  <p:embed/>
                </p:oleObj>
              </mc:Choice>
              <mc:Fallback>
                <p:oleObj name="Equation" r:id="rId3" imgW="1041120" imgH="1307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327" y="3636629"/>
                        <a:ext cx="2203450" cy="277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607039"/>
              </p:ext>
            </p:extLst>
          </p:nvPr>
        </p:nvGraphicFramePr>
        <p:xfrm>
          <a:off x="3003469" y="3594496"/>
          <a:ext cx="609917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31" name="Equation" r:id="rId5" imgW="253800" imgH="1079280" progId="Equation.DSMT4">
                  <p:embed/>
                </p:oleObj>
              </mc:Choice>
              <mc:Fallback>
                <p:oleObj name="Equation" r:id="rId5" imgW="253800" imgH="1079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3469" y="3594496"/>
                        <a:ext cx="609917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74768" y="1857995"/>
                <a:ext cx="458190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768" y="1857995"/>
                <a:ext cx="458190" cy="40197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288972" y="261109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60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894458"/>
              </p:ext>
            </p:extLst>
          </p:nvPr>
        </p:nvGraphicFramePr>
        <p:xfrm>
          <a:off x="5295900" y="3657600"/>
          <a:ext cx="1909763" cy="277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32" name="Equation" r:id="rId8" imgW="901440" imgH="1307880" progId="Equation.DSMT4">
                  <p:embed/>
                </p:oleObj>
              </mc:Choice>
              <mc:Fallback>
                <p:oleObj name="Equation" r:id="rId8" imgW="901440" imgH="13078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5900" y="3657600"/>
                        <a:ext cx="1909763" cy="277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16377"/>
              </p:ext>
            </p:extLst>
          </p:nvPr>
        </p:nvGraphicFramePr>
        <p:xfrm>
          <a:off x="7315200" y="3581400"/>
          <a:ext cx="854858" cy="2867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33" name="Equation" r:id="rId10" imgW="330120" imgH="1104840" progId="Equation.DSMT4">
                  <p:embed/>
                </p:oleObj>
              </mc:Choice>
              <mc:Fallback>
                <p:oleObj name="Equation" r:id="rId10" imgW="330120" imgH="11048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581400"/>
                        <a:ext cx="854858" cy="28676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982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793301"/>
              </p:ext>
            </p:extLst>
          </p:nvPr>
        </p:nvGraphicFramePr>
        <p:xfrm>
          <a:off x="912813" y="990600"/>
          <a:ext cx="1747837" cy="258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4" name="Equation" r:id="rId3" imgW="825480" imgH="1218960" progId="Equation.DSMT4">
                  <p:embed/>
                </p:oleObj>
              </mc:Choice>
              <mc:Fallback>
                <p:oleObj name="Equation" r:id="rId3" imgW="825480" imgH="1218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990600"/>
                        <a:ext cx="1747837" cy="258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62655"/>
              </p:ext>
            </p:extLst>
          </p:nvPr>
        </p:nvGraphicFramePr>
        <p:xfrm>
          <a:off x="3929063" y="990600"/>
          <a:ext cx="1747837" cy="258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5" name="Equation" r:id="rId5" imgW="825480" imgH="1218960" progId="Equation.DSMT4">
                  <p:embed/>
                </p:oleObj>
              </mc:Choice>
              <mc:Fallback>
                <p:oleObj name="Equation" r:id="rId5" imgW="825480" imgH="12189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990600"/>
                        <a:ext cx="1747837" cy="258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1524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Fundamental Trigonometric Identities: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962926"/>
              </p:ext>
            </p:extLst>
          </p:nvPr>
        </p:nvGraphicFramePr>
        <p:xfrm>
          <a:off x="914400" y="4191000"/>
          <a:ext cx="177482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6" name="Equation" r:id="rId7" imgW="838080" imgH="393480" progId="Equation.DSMT4">
                  <p:embed/>
                </p:oleObj>
              </mc:Choice>
              <mc:Fallback>
                <p:oleObj name="Equation" r:id="rId7" imgW="83808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91000"/>
                        <a:ext cx="1774825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347435"/>
              </p:ext>
            </p:extLst>
          </p:nvPr>
        </p:nvGraphicFramePr>
        <p:xfrm>
          <a:off x="3848100" y="4191000"/>
          <a:ext cx="1747838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7" name="Equation" r:id="rId9" imgW="825480" imgH="393480" progId="Equation.DSMT4">
                  <p:embed/>
                </p:oleObj>
              </mc:Choice>
              <mc:Fallback>
                <p:oleObj name="Equation" r:id="rId9" imgW="8254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100" y="4191000"/>
                        <a:ext cx="1747838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67562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Reciprocal Identities: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77042" y="373380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Quotient Identities: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28996" y="525780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Pythagorean Identities:</a:t>
            </a:r>
            <a:endParaRPr lang="en-US" sz="20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510421"/>
              </p:ext>
            </p:extLst>
          </p:nvPr>
        </p:nvGraphicFramePr>
        <p:xfrm>
          <a:off x="685800" y="5791200"/>
          <a:ext cx="233997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8" name="Equation" r:id="rId11" imgW="1104840" imgH="203040" progId="Equation.DSMT4">
                  <p:embed/>
                </p:oleObj>
              </mc:Choice>
              <mc:Fallback>
                <p:oleObj name="Equation" r:id="rId11" imgW="110484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791200"/>
                        <a:ext cx="2339975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437554"/>
              </p:ext>
            </p:extLst>
          </p:nvPr>
        </p:nvGraphicFramePr>
        <p:xfrm>
          <a:off x="3733800" y="5584825"/>
          <a:ext cx="233997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9" name="Equation" r:id="rId13" imgW="1104840" imgH="457200" progId="Equation.DSMT4">
                  <p:embed/>
                </p:oleObj>
              </mc:Choice>
              <mc:Fallback>
                <p:oleObj name="Equation" r:id="rId13" imgW="110484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584825"/>
                        <a:ext cx="2339975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37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541</Words>
  <Application>Microsoft Office PowerPoint</Application>
  <PresentationFormat>On-screen Show (4:3)</PresentationFormat>
  <Paragraphs>115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Default Design</vt:lpstr>
      <vt:lpstr>Textured</vt:lpstr>
      <vt:lpstr>Equation</vt:lpstr>
      <vt:lpstr>MathType 5.0 Equation</vt:lpstr>
      <vt:lpstr>PowerPoint Presentation</vt:lpstr>
      <vt:lpstr>PowerPoint Presentation</vt:lpstr>
      <vt:lpstr>4.3 Right Triangle Trigonometry</vt:lpstr>
      <vt:lpstr>The Unit Circle: Radian Measures and Coordinates  </vt:lpstr>
      <vt:lpstr>Right Triangle Definitions of Trigonometric Functions</vt:lpstr>
      <vt:lpstr>Example:</vt:lpstr>
      <vt:lpstr>Example:</vt:lpstr>
      <vt:lpstr>Example: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Sneedlegrit:  Find  using a trig ratio.</vt:lpstr>
    </vt:vector>
  </TitlesOfParts>
  <Company>Marian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 Trigonometric Function: The Unit circle</dc:title>
  <dc:creator>Ron Grosz</dc:creator>
  <cp:lastModifiedBy>Kurutz, Jeremy</cp:lastModifiedBy>
  <cp:revision>93</cp:revision>
  <cp:lastPrinted>2014-02-12T15:52:32Z</cp:lastPrinted>
  <dcterms:created xsi:type="dcterms:W3CDTF">2011-11-04T13:24:43Z</dcterms:created>
  <dcterms:modified xsi:type="dcterms:W3CDTF">2014-02-19T17:03:53Z</dcterms:modified>
</cp:coreProperties>
</file>