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9" r:id="rId2"/>
    <p:sldId id="300" r:id="rId3"/>
    <p:sldId id="301" r:id="rId4"/>
    <p:sldId id="296" r:id="rId5"/>
  </p:sldIdLst>
  <p:sldSz cx="9144000" cy="6858000" type="screen4x3"/>
  <p:notesSz cx="7010400" cy="92360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18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9D3736-1792-47C7-8A59-366CEC9794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6131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52A281-29AE-475B-8424-970C846788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469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BF9BAB-FF9D-4DCC-ACCA-0FF9FB8AD9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6780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99A512-7399-47B3-93AD-103D6E0D2C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57371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86E436-5868-483C-8295-B74FF8B951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860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F2232E-8711-4547-84AD-BD0AB39DFC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2938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985A46-FA8A-41F2-8E0F-315DA08C3C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73307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5B576C-CDCF-450B-9115-3A3C70706C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00935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F5AA62-A269-4CA8-B033-2B512F7850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2281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F712CC-A0E5-4AD3-ADAB-29C665B529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0382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8296BF-316D-40A8-B3AB-4634FC7117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5198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21D769-FE77-407D-9342-8BCF4EB861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67411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254B7D51-0AAE-47CF-880E-C2BE12DA19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6" r:id="rId1"/>
    <p:sldLayoutId id="2147483747" r:id="rId2"/>
    <p:sldLayoutId id="2147483748" r:id="rId3"/>
    <p:sldLayoutId id="2147483749" r:id="rId4"/>
    <p:sldLayoutId id="2147483750" r:id="rId5"/>
    <p:sldLayoutId id="2147483751" r:id="rId6"/>
    <p:sldLayoutId id="2147483752" r:id="rId7"/>
    <p:sldLayoutId id="2147483753" r:id="rId8"/>
    <p:sldLayoutId id="2147483754" r:id="rId9"/>
    <p:sldLayoutId id="2147483755" r:id="rId10"/>
    <p:sldLayoutId id="2147483756" r:id="rId11"/>
    <p:sldLayoutId id="2147483757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457200" y="533400"/>
                <a:ext cx="7924800" cy="284552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/>
                  <a:t>Warm-up:</a:t>
                </a:r>
              </a:p>
              <a:p>
                <a:endParaRPr lang="en-US" sz="3200" dirty="0" smtClean="0"/>
              </a:p>
              <a:p>
                <a:r>
                  <a:rPr lang="en-US" sz="3200" dirty="0" smtClean="0"/>
                  <a:t>Find the </a:t>
                </a:r>
                <a:r>
                  <a:rPr lang="en-US" sz="3200" dirty="0" smtClean="0"/>
                  <a:t>exact values of the other 5 trigonometric functions given sin</a:t>
                </a:r>
                <a:r>
                  <a:rPr lang="en-US" sz="3200" dirty="0" smtClean="0">
                    <a:sym typeface="Symbol"/>
                  </a:rPr>
                  <a:t>=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 smtClean="0">
                            <a:latin typeface="Cambria Math"/>
                            <a:sym typeface="Symbol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en-US" sz="3200" i="1" smtClean="0">
                                <a:latin typeface="Cambria Math"/>
                                <a:sym typeface="Symbol"/>
                              </a:rPr>
                            </m:ctrlPr>
                          </m:radPr>
                          <m:deg/>
                          <m:e>
                            <m:r>
                              <a:rPr lang="en-US" sz="3200" b="0" i="1" smtClean="0">
                                <a:latin typeface="Cambria Math"/>
                                <a:sym typeface="Symbol"/>
                              </a:rPr>
                              <m:t>3</m:t>
                            </m:r>
                          </m:e>
                        </m:rad>
                      </m:num>
                      <m:den>
                        <m:r>
                          <a:rPr lang="en-US" sz="3200" b="0" i="1" smtClean="0">
                            <a:latin typeface="Cambria Math"/>
                            <a:sym typeface="Symbol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3200" dirty="0" smtClean="0"/>
                  <a:t> with 0</a:t>
                </a:r>
                <a:r>
                  <a:rPr lang="en-US" sz="3200" dirty="0" smtClean="0">
                    <a:sym typeface="Symbol"/>
                  </a:rPr>
                  <a:t></a:t>
                </a:r>
                <a:r>
                  <a:rPr lang="en-US" sz="3200" dirty="0" smtClean="0"/>
                  <a:t> &lt; </a:t>
                </a:r>
                <a:r>
                  <a:rPr lang="en-US" sz="3200" dirty="0" smtClean="0">
                    <a:sym typeface="Symbol"/>
                  </a:rPr>
                  <a:t> &lt; 90</a:t>
                </a:r>
                <a:endParaRPr lang="en-US" sz="3200" dirty="0"/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533400"/>
                <a:ext cx="7924800" cy="2845523"/>
              </a:xfrm>
              <a:prstGeom prst="rect">
                <a:avLst/>
              </a:prstGeom>
              <a:blipFill rotWithShape="1">
                <a:blip r:embed="rId2"/>
                <a:stretch>
                  <a:fillRect l="-1923" t="-2790" b="-600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/>
          <p:cNvSpPr txBox="1"/>
          <p:nvPr/>
        </p:nvSpPr>
        <p:spPr>
          <a:xfrm>
            <a:off x="228600" y="5791200"/>
            <a:ext cx="876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CW</a:t>
            </a:r>
            <a:r>
              <a:rPr lang="en-US" sz="2400" dirty="0" smtClean="0"/>
              <a:t>:  </a:t>
            </a:r>
            <a:r>
              <a:rPr lang="en-US" sz="2400" dirty="0" smtClean="0"/>
              <a:t>Right Triangle Trig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708528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0" y="304800"/>
                <a:ext cx="9144000" cy="634135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</a:rPr>
                        <m:t>2</m:t>
                      </m:r>
                      <m:r>
                        <a:rPr lang="en-US" sz="2000" b="0" i="1" smtClean="0">
                          <a:latin typeface="Cambria Math"/>
                        </a:rPr>
                        <m:t>)  </m:t>
                      </m:r>
                      <m:r>
                        <a:rPr lang="en-US" sz="2000" b="0" i="1" smtClean="0">
                          <a:latin typeface="Cambria Math"/>
                        </a:rPr>
                        <m:t>𝑠𝑖𝑛</m:t>
                      </m:r>
                      <m:r>
                        <a:rPr lang="en-US" sz="2000" b="0" i="1" smtClean="0">
                          <a:latin typeface="Cambria Math"/>
                          <a:sym typeface="Symbol"/>
                        </a:rPr>
                        <m:t></m:t>
                      </m:r>
                      <m:r>
                        <a:rPr lang="en-US" sz="20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/>
                            </a:rPr>
                            <m:t>5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/>
                            </a:rPr>
                            <m:t>13</m:t>
                          </m:r>
                        </m:den>
                      </m:f>
                      <m:r>
                        <a:rPr lang="en-US" sz="2000" b="0" i="1" smtClean="0">
                          <a:latin typeface="Cambria Math"/>
                        </a:rPr>
                        <m:t>, </m:t>
                      </m:r>
                      <m:r>
                        <a:rPr lang="en-US" sz="2000" b="0" i="1" smtClean="0">
                          <a:latin typeface="Cambria Math"/>
                        </a:rPr>
                        <m:t>𝑐𝑜𝑠</m:t>
                      </m:r>
                      <m:r>
                        <a:rPr lang="en-US" sz="2000" i="1">
                          <a:latin typeface="Cambria Math"/>
                          <a:sym typeface="Symbol"/>
                        </a:rPr>
                        <m:t></m:t>
                      </m:r>
                      <m:r>
                        <a:rPr lang="en-US" sz="20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/>
                            </a:rPr>
                            <m:t>12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/>
                            </a:rPr>
                            <m:t>13</m:t>
                          </m:r>
                        </m:den>
                      </m:f>
                      <m:r>
                        <a:rPr lang="en-US" sz="2000" b="0" i="1" smtClean="0">
                          <a:latin typeface="Cambria Math"/>
                        </a:rPr>
                        <m:t>, </m:t>
                      </m:r>
                      <m:r>
                        <a:rPr lang="en-US" sz="2000" b="0" i="1" smtClean="0">
                          <a:latin typeface="Cambria Math"/>
                        </a:rPr>
                        <m:t>𝑡𝑎𝑛</m:t>
                      </m:r>
                      <m:r>
                        <a:rPr lang="en-US" sz="2000" i="1">
                          <a:latin typeface="Cambria Math"/>
                          <a:sym typeface="Symbol"/>
                        </a:rPr>
                        <m:t></m:t>
                      </m:r>
                      <m:r>
                        <a:rPr lang="en-US" sz="20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/>
                            </a:rPr>
                            <m:t>5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/>
                            </a:rPr>
                            <m:t>12</m:t>
                          </m:r>
                        </m:den>
                      </m:f>
                      <m:r>
                        <a:rPr lang="en-US" sz="2000" b="0" i="1" smtClean="0">
                          <a:latin typeface="Cambria Math"/>
                        </a:rPr>
                        <m:t>, </m:t>
                      </m:r>
                      <m:r>
                        <a:rPr lang="en-US" sz="2000" b="0" i="1" smtClean="0">
                          <a:latin typeface="Cambria Math"/>
                        </a:rPr>
                        <m:t>𝑐𝑠𝑐</m:t>
                      </m:r>
                      <m:r>
                        <a:rPr lang="en-US" sz="2000" i="1">
                          <a:latin typeface="Cambria Math"/>
                          <a:sym typeface="Symbol"/>
                        </a:rPr>
                        <m:t></m:t>
                      </m:r>
                      <m:r>
                        <a:rPr lang="en-US" sz="20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/>
                            </a:rPr>
                            <m:t>13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/>
                            </a:rPr>
                            <m:t>5</m:t>
                          </m:r>
                        </m:den>
                      </m:f>
                      <m:r>
                        <a:rPr lang="en-US" sz="2000" b="0" i="1" smtClean="0">
                          <a:latin typeface="Cambria Math"/>
                        </a:rPr>
                        <m:t>, </m:t>
                      </m:r>
                      <m:r>
                        <a:rPr lang="en-US" sz="2000" b="0" i="1" smtClean="0">
                          <a:latin typeface="Cambria Math"/>
                        </a:rPr>
                        <m:t>𝑠𝑒𝑐</m:t>
                      </m:r>
                      <m:r>
                        <a:rPr lang="en-US" sz="2000" i="1">
                          <a:latin typeface="Cambria Math"/>
                          <a:sym typeface="Symbol"/>
                        </a:rPr>
                        <m:t></m:t>
                      </m:r>
                      <m:r>
                        <a:rPr lang="en-US" sz="20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/>
                            </a:rPr>
                            <m:t>13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/>
                            </a:rPr>
                            <m:t>12</m:t>
                          </m:r>
                        </m:den>
                      </m:f>
                      <m:r>
                        <a:rPr lang="en-US" sz="2000" b="0" i="1" smtClean="0">
                          <a:latin typeface="Cambria Math"/>
                        </a:rPr>
                        <m:t>, </m:t>
                      </m:r>
                      <m:r>
                        <a:rPr lang="en-US" sz="2000" b="0" i="1" smtClean="0">
                          <a:latin typeface="Cambria Math"/>
                        </a:rPr>
                        <m:t>𝑐𝑜𝑡</m:t>
                      </m:r>
                      <m:r>
                        <a:rPr lang="en-US" sz="2000" i="1">
                          <a:latin typeface="Cambria Math"/>
                          <a:sym typeface="Symbol"/>
                        </a:rPr>
                        <m:t></m:t>
                      </m:r>
                      <m:r>
                        <a:rPr lang="en-US" sz="20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/>
                            </a:rPr>
                            <m:t>12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en-US" sz="2000" b="0" dirty="0" smtClean="0"/>
              </a:p>
              <a:p>
                <a:r>
                  <a:rPr lang="en-US" sz="2000" dirty="0" smtClean="0"/>
                  <a:t>4)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</a:rPr>
                      <m:t>𝑠𝑖𝑛</m:t>
                    </m:r>
                    <m:r>
                      <a:rPr lang="en-US" sz="2000" i="1">
                        <a:latin typeface="Cambria Math"/>
                        <a:sym typeface="Symbol"/>
                      </a:rPr>
                      <m:t></m:t>
                    </m:r>
                    <m:r>
                      <a:rPr lang="en-US" sz="2000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000" i="1">
                            <a:latin typeface="Cambria Math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en-US" sz="2000" i="1" smtClean="0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sz="2000" b="0" i="1" smtClean="0">
                                <a:latin typeface="Cambria Math"/>
                              </a:rPr>
                              <m:t>2</m:t>
                            </m:r>
                          </m:e>
                        </m:rad>
                      </m:num>
                      <m:den>
                        <m:r>
                          <a:rPr lang="en-US" sz="2000" b="0" i="1" smtClean="0"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lang="en-US" sz="2000" i="1">
                        <a:latin typeface="Cambria Math"/>
                      </a:rPr>
                      <m:t>, </m:t>
                    </m:r>
                    <m:r>
                      <a:rPr lang="en-US" sz="2000" i="1">
                        <a:latin typeface="Cambria Math"/>
                      </a:rPr>
                      <m:t>𝑐𝑜𝑠</m:t>
                    </m:r>
                    <m:r>
                      <a:rPr lang="en-US" sz="2000" i="1">
                        <a:latin typeface="Cambria Math"/>
                        <a:sym typeface="Symbol"/>
                      </a:rPr>
                      <m:t></m:t>
                    </m:r>
                    <m:r>
                      <a:rPr lang="en-US" sz="2000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000" i="1">
                            <a:latin typeface="Cambria Math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en-US" sz="2000" i="1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sz="2000" i="1">
                                <a:latin typeface="Cambria Math"/>
                              </a:rPr>
                              <m:t>2</m:t>
                            </m:r>
                          </m:e>
                        </m:rad>
                      </m:num>
                      <m:den>
                        <m:r>
                          <a:rPr lang="en-US" sz="2000" i="1"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lang="en-US" sz="2000" i="1">
                        <a:latin typeface="Cambria Math"/>
                      </a:rPr>
                      <m:t>, </m:t>
                    </m:r>
                    <m:r>
                      <a:rPr lang="en-US" sz="2000" i="1">
                        <a:latin typeface="Cambria Math"/>
                      </a:rPr>
                      <m:t>𝑡𝑎𝑛</m:t>
                    </m:r>
                    <m:r>
                      <a:rPr lang="en-US" sz="2000" i="1">
                        <a:latin typeface="Cambria Math"/>
                        <a:sym typeface="Symbol"/>
                      </a:rPr>
                      <m:t></m:t>
                    </m:r>
                    <m:r>
                      <a:rPr lang="en-US" sz="2000" i="1">
                        <a:latin typeface="Cambria Math"/>
                      </a:rPr>
                      <m:t>=</m:t>
                    </m:r>
                    <m:r>
                      <a:rPr lang="en-US" sz="2000" b="0" i="1" smtClean="0">
                        <a:latin typeface="Cambria Math"/>
                      </a:rPr>
                      <m:t>1</m:t>
                    </m:r>
                    <m:r>
                      <a:rPr lang="en-US" sz="2000" i="1">
                        <a:latin typeface="Cambria Math"/>
                      </a:rPr>
                      <m:t>, </m:t>
                    </m:r>
                    <m:r>
                      <a:rPr lang="en-US" sz="2000" i="1">
                        <a:latin typeface="Cambria Math"/>
                      </a:rPr>
                      <m:t>𝑐𝑠𝑐</m:t>
                    </m:r>
                    <m:r>
                      <a:rPr lang="en-US" sz="2000" i="1">
                        <a:latin typeface="Cambria Math"/>
                        <a:sym typeface="Symbol"/>
                      </a:rPr>
                      <m:t></m:t>
                    </m:r>
                    <m:r>
                      <a:rPr lang="en-US" sz="2000" i="1">
                        <a:latin typeface="Cambria Math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sz="2000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sz="2000" b="0" i="1" smtClean="0">
                            <a:latin typeface="Cambria Math"/>
                          </a:rPr>
                          <m:t>2</m:t>
                        </m:r>
                      </m:e>
                    </m:rad>
                    <m:r>
                      <a:rPr lang="en-US" sz="2000" i="1">
                        <a:latin typeface="Cambria Math"/>
                      </a:rPr>
                      <m:t>, </m:t>
                    </m:r>
                    <m:r>
                      <a:rPr lang="en-US" sz="2000" i="1">
                        <a:latin typeface="Cambria Math"/>
                      </a:rPr>
                      <m:t>𝑠𝑒𝑐</m:t>
                    </m:r>
                    <m:r>
                      <a:rPr lang="en-US" sz="2000" i="1">
                        <a:latin typeface="Cambria Math"/>
                        <a:sym typeface="Symbol"/>
                      </a:rPr>
                      <m:t></m:t>
                    </m:r>
                    <m:r>
                      <a:rPr lang="en-US" sz="2000" i="1">
                        <a:latin typeface="Cambria Math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sz="2000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sz="2000" b="0" i="1" smtClean="0">
                            <a:latin typeface="Cambria Math"/>
                          </a:rPr>
                          <m:t>2</m:t>
                        </m:r>
                      </m:e>
                    </m:rad>
                    <m:r>
                      <a:rPr lang="en-US" sz="2000" i="1">
                        <a:latin typeface="Cambria Math"/>
                      </a:rPr>
                      <m:t>, </m:t>
                    </m:r>
                    <m:r>
                      <a:rPr lang="en-US" sz="2000" i="1">
                        <a:latin typeface="Cambria Math"/>
                      </a:rPr>
                      <m:t>𝑐𝑜𝑡</m:t>
                    </m:r>
                    <m:r>
                      <a:rPr lang="en-US" sz="2000" i="1">
                        <a:latin typeface="Cambria Math"/>
                        <a:sym typeface="Symbol"/>
                      </a:rPr>
                      <m:t></m:t>
                    </m:r>
                    <m:r>
                      <a:rPr lang="en-US" sz="2000" i="1">
                        <a:latin typeface="Cambria Math"/>
                      </a:rPr>
                      <m:t>=</m:t>
                    </m:r>
                    <m:r>
                      <a:rPr lang="en-US" sz="2000" b="0" i="1" smtClean="0">
                        <a:latin typeface="Cambria Math"/>
                      </a:rPr>
                      <m:t>1</m:t>
                    </m:r>
                  </m:oMath>
                </a14:m>
                <a:endParaRPr lang="en-US" sz="2000" b="0" dirty="0" smtClean="0"/>
              </a:p>
              <a:p>
                <a:r>
                  <a:rPr lang="en-US" sz="2000" dirty="0" smtClean="0"/>
                  <a:t>6)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</a:rPr>
                      <m:t>𝑠𝑖𝑛</m:t>
                    </m:r>
                    <m:r>
                      <a:rPr lang="en-US" sz="2000" i="1">
                        <a:latin typeface="Cambria Math"/>
                        <a:sym typeface="Symbol"/>
                      </a:rPr>
                      <m:t></m:t>
                    </m:r>
                    <m:r>
                      <a:rPr lang="en-US" sz="2000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0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000" b="0" i="1" smtClean="0">
                            <a:latin typeface="Cambria Math"/>
                          </a:rPr>
                          <m:t>8</m:t>
                        </m:r>
                      </m:num>
                      <m:den>
                        <m:r>
                          <a:rPr lang="en-US" sz="2000" i="1">
                            <a:latin typeface="Cambria Math"/>
                          </a:rPr>
                          <m:t>1</m:t>
                        </m:r>
                        <m:r>
                          <a:rPr lang="en-US" sz="2000" b="0" i="1" smtClean="0">
                            <a:latin typeface="Cambria Math"/>
                          </a:rPr>
                          <m:t>5</m:t>
                        </m:r>
                      </m:den>
                    </m:f>
                    <m:r>
                      <a:rPr lang="en-US" sz="2000" i="1">
                        <a:latin typeface="Cambria Math"/>
                      </a:rPr>
                      <m:t>, </m:t>
                    </m:r>
                    <m:r>
                      <a:rPr lang="en-US" sz="2000" i="1">
                        <a:latin typeface="Cambria Math"/>
                      </a:rPr>
                      <m:t>𝑐𝑜𝑠</m:t>
                    </m:r>
                    <m:r>
                      <a:rPr lang="en-US" sz="2000" i="1">
                        <a:latin typeface="Cambria Math"/>
                        <a:sym typeface="Symbol"/>
                      </a:rPr>
                      <m:t></m:t>
                    </m:r>
                    <m:r>
                      <a:rPr lang="en-US" sz="2000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000" i="1">
                            <a:latin typeface="Cambria Math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en-US" sz="2000" i="1" smtClean="0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sz="2000" b="0" i="1" smtClean="0">
                                <a:latin typeface="Cambria Math"/>
                              </a:rPr>
                              <m:t>161</m:t>
                            </m:r>
                          </m:e>
                        </m:rad>
                      </m:num>
                      <m:den>
                        <m:r>
                          <a:rPr lang="en-US" sz="2000" i="1">
                            <a:latin typeface="Cambria Math"/>
                          </a:rPr>
                          <m:t>1</m:t>
                        </m:r>
                        <m:r>
                          <a:rPr lang="en-US" sz="2000" b="0" i="1" smtClean="0">
                            <a:latin typeface="Cambria Math"/>
                          </a:rPr>
                          <m:t>5</m:t>
                        </m:r>
                      </m:den>
                    </m:f>
                    <m:r>
                      <a:rPr lang="en-US" sz="2000" i="1">
                        <a:latin typeface="Cambria Math"/>
                      </a:rPr>
                      <m:t>, </m:t>
                    </m:r>
                    <m:r>
                      <a:rPr lang="en-US" sz="2000" i="1">
                        <a:latin typeface="Cambria Math"/>
                      </a:rPr>
                      <m:t>𝑡𝑎𝑛</m:t>
                    </m:r>
                    <m:r>
                      <a:rPr lang="en-US" sz="2000" i="1">
                        <a:latin typeface="Cambria Math"/>
                        <a:sym typeface="Symbol"/>
                      </a:rPr>
                      <m:t></m:t>
                    </m:r>
                    <m:r>
                      <a:rPr lang="en-US" sz="2000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0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000" b="0" i="1" smtClean="0">
                            <a:latin typeface="Cambria Math"/>
                          </a:rPr>
                          <m:t>8</m:t>
                        </m:r>
                        <m:rad>
                          <m:radPr>
                            <m:degHide m:val="on"/>
                            <m:ctrlPr>
                              <a:rPr lang="en-US" sz="2000" b="0" i="1" smtClean="0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sz="2000" b="0" i="1" smtClean="0">
                                <a:latin typeface="Cambria Math"/>
                              </a:rPr>
                              <m:t>161</m:t>
                            </m:r>
                          </m:e>
                        </m:rad>
                      </m:num>
                      <m:den>
                        <m:r>
                          <a:rPr lang="en-US" sz="2000" i="1">
                            <a:latin typeface="Cambria Math"/>
                          </a:rPr>
                          <m:t>1</m:t>
                        </m:r>
                        <m:r>
                          <a:rPr lang="en-US" sz="2000" b="0" i="1" smtClean="0">
                            <a:latin typeface="Cambria Math"/>
                          </a:rPr>
                          <m:t>61</m:t>
                        </m:r>
                      </m:den>
                    </m:f>
                    <m:r>
                      <a:rPr lang="en-US" sz="2000" i="1">
                        <a:latin typeface="Cambria Math"/>
                      </a:rPr>
                      <m:t>, </m:t>
                    </m:r>
                    <m:r>
                      <a:rPr lang="en-US" sz="2000" i="1">
                        <a:latin typeface="Cambria Math"/>
                      </a:rPr>
                      <m:t>𝑐𝑠𝑐</m:t>
                    </m:r>
                    <m:r>
                      <a:rPr lang="en-US" sz="2000" i="1">
                        <a:latin typeface="Cambria Math"/>
                        <a:sym typeface="Symbol"/>
                      </a:rPr>
                      <m:t></m:t>
                    </m:r>
                    <m:r>
                      <a:rPr lang="en-US" sz="2000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0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000" i="1">
                            <a:latin typeface="Cambria Math"/>
                          </a:rPr>
                          <m:t>1</m:t>
                        </m:r>
                        <m:r>
                          <a:rPr lang="en-US" sz="2000" b="0" i="1" smtClean="0">
                            <a:latin typeface="Cambria Math"/>
                          </a:rPr>
                          <m:t>5</m:t>
                        </m:r>
                      </m:num>
                      <m:den>
                        <m:r>
                          <a:rPr lang="en-US" sz="2000" b="0" i="1" smtClean="0">
                            <a:latin typeface="Cambria Math"/>
                          </a:rPr>
                          <m:t>8</m:t>
                        </m:r>
                      </m:den>
                    </m:f>
                    <m:r>
                      <a:rPr lang="en-US" sz="2000" i="1">
                        <a:latin typeface="Cambria Math"/>
                      </a:rPr>
                      <m:t>, </m:t>
                    </m:r>
                    <m:r>
                      <a:rPr lang="en-US" sz="2000" i="1">
                        <a:latin typeface="Cambria Math"/>
                      </a:rPr>
                      <m:t>𝑠𝑒𝑐</m:t>
                    </m:r>
                    <m:r>
                      <a:rPr lang="en-US" sz="2000" i="1">
                        <a:latin typeface="Cambria Math"/>
                        <a:sym typeface="Symbol"/>
                      </a:rPr>
                      <m:t></m:t>
                    </m:r>
                    <m:r>
                      <a:rPr lang="en-US" sz="2000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0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000" b="0" i="1" smtClean="0">
                            <a:latin typeface="Cambria Math"/>
                          </a:rPr>
                          <m:t>15</m:t>
                        </m:r>
                        <m:rad>
                          <m:radPr>
                            <m:degHide m:val="on"/>
                            <m:ctrlPr>
                              <a:rPr lang="en-US" sz="2000" i="1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sz="2000" i="1">
                                <a:latin typeface="Cambria Math"/>
                              </a:rPr>
                              <m:t>161</m:t>
                            </m:r>
                          </m:e>
                        </m:rad>
                      </m:num>
                      <m:den>
                        <m:r>
                          <a:rPr lang="en-US" sz="2000" i="1">
                            <a:latin typeface="Cambria Math"/>
                          </a:rPr>
                          <m:t>1</m:t>
                        </m:r>
                        <m:r>
                          <a:rPr lang="en-US" sz="2000" i="1">
                            <a:latin typeface="Cambria Math"/>
                          </a:rPr>
                          <m:t>61</m:t>
                        </m:r>
                      </m:den>
                    </m:f>
                    <m:r>
                      <a:rPr lang="en-US" sz="2000" i="1">
                        <a:latin typeface="Cambria Math"/>
                      </a:rPr>
                      <m:t>, </m:t>
                    </m:r>
                    <m:r>
                      <a:rPr lang="en-US" sz="2000" i="1">
                        <a:latin typeface="Cambria Math"/>
                      </a:rPr>
                      <m:t>𝑐𝑜𝑡</m:t>
                    </m:r>
                    <m:r>
                      <a:rPr lang="en-US" sz="2000" i="1">
                        <a:latin typeface="Cambria Math"/>
                        <a:sym typeface="Symbol"/>
                      </a:rPr>
                      <m:t></m:t>
                    </m:r>
                    <m:r>
                      <a:rPr lang="en-US" sz="2000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000" i="1">
                            <a:latin typeface="Cambria Math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en-US" sz="2000" i="1" smtClean="0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sz="2000" b="0" i="1" smtClean="0">
                                <a:latin typeface="Cambria Math"/>
                              </a:rPr>
                              <m:t>161</m:t>
                            </m:r>
                          </m:e>
                        </m:rad>
                      </m:num>
                      <m:den>
                        <m:r>
                          <a:rPr lang="en-US" sz="2000" b="0" i="1" smtClean="0">
                            <a:latin typeface="Cambria Math"/>
                          </a:rPr>
                          <m:t>8</m:t>
                        </m:r>
                      </m:den>
                    </m:f>
                    <m:r>
                      <a:rPr lang="en-US" sz="2000" i="1">
                        <a:latin typeface="Cambria Math"/>
                      </a:rPr>
                      <m:t> </m:t>
                    </m:r>
                  </m:oMath>
                </a14:m>
                <a:endParaRPr lang="en-US" sz="2000" dirty="0" smtClean="0"/>
              </a:p>
              <a:p>
                <a:r>
                  <a:rPr lang="en-US" sz="2000" dirty="0" smtClean="0"/>
                  <a:t>8)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</a:rPr>
                      <m:t>𝑠𝑖𝑛</m:t>
                    </m:r>
                    <m:r>
                      <a:rPr lang="en-US" sz="2000" i="1">
                        <a:latin typeface="Cambria Math"/>
                        <a:sym typeface="Symbol"/>
                      </a:rPr>
                      <m:t></m:t>
                    </m:r>
                    <m:r>
                      <a:rPr lang="en-US" sz="2000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000" i="1">
                            <a:latin typeface="Cambria Math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en-US" sz="2000" i="1" smtClean="0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sz="2000" b="0" i="1" smtClean="0">
                                <a:latin typeface="Cambria Math"/>
                              </a:rPr>
                              <m:t>5</m:t>
                            </m:r>
                          </m:e>
                        </m:rad>
                      </m:num>
                      <m:den>
                        <m:r>
                          <a:rPr lang="en-US" sz="2000" i="1">
                            <a:latin typeface="Cambria Math"/>
                          </a:rPr>
                          <m:t>5</m:t>
                        </m:r>
                      </m:den>
                    </m:f>
                    <m:r>
                      <a:rPr lang="en-US" sz="2000" i="1">
                        <a:latin typeface="Cambria Math"/>
                      </a:rPr>
                      <m:t>, </m:t>
                    </m:r>
                    <m:r>
                      <a:rPr lang="en-US" sz="2000" i="1">
                        <a:latin typeface="Cambria Math"/>
                      </a:rPr>
                      <m:t>𝑐𝑜𝑠</m:t>
                    </m:r>
                    <m:r>
                      <a:rPr lang="en-US" sz="2000" i="1">
                        <a:latin typeface="Cambria Math"/>
                        <a:sym typeface="Symbol"/>
                      </a:rPr>
                      <m:t></m:t>
                    </m:r>
                    <m:r>
                      <a:rPr lang="en-US" sz="2000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0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000" b="0" i="1" smtClean="0">
                            <a:latin typeface="Cambria Math"/>
                          </a:rPr>
                          <m:t>2</m:t>
                        </m:r>
                        <m:rad>
                          <m:radPr>
                            <m:degHide m:val="on"/>
                            <m:ctrlPr>
                              <a:rPr lang="en-US" sz="2000" i="1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sz="2000" b="0" i="1" smtClean="0">
                                <a:latin typeface="Cambria Math"/>
                              </a:rPr>
                              <m:t>5</m:t>
                            </m:r>
                          </m:e>
                        </m:rad>
                      </m:num>
                      <m:den>
                        <m:r>
                          <a:rPr lang="en-US" sz="2000" i="1">
                            <a:latin typeface="Cambria Math"/>
                          </a:rPr>
                          <m:t>5</m:t>
                        </m:r>
                      </m:den>
                    </m:f>
                    <m:r>
                      <a:rPr lang="en-US" sz="2000" i="1">
                        <a:latin typeface="Cambria Math"/>
                      </a:rPr>
                      <m:t>, </m:t>
                    </m:r>
                    <m:r>
                      <a:rPr lang="en-US" sz="2000" i="1">
                        <a:latin typeface="Cambria Math"/>
                      </a:rPr>
                      <m:t>𝑡𝑎𝑛</m:t>
                    </m:r>
                    <m:r>
                      <a:rPr lang="en-US" sz="2000" i="1">
                        <a:latin typeface="Cambria Math"/>
                        <a:sym typeface="Symbol"/>
                      </a:rPr>
                      <m:t></m:t>
                    </m:r>
                    <m:r>
                      <a:rPr lang="en-US" sz="2000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0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000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2000" b="0" i="1" smtClean="0"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lang="en-US" sz="2000" i="1">
                        <a:latin typeface="Cambria Math"/>
                      </a:rPr>
                      <m:t>, </m:t>
                    </m:r>
                    <m:r>
                      <a:rPr lang="en-US" sz="2000" i="1">
                        <a:latin typeface="Cambria Math"/>
                      </a:rPr>
                      <m:t>𝑐𝑠𝑐</m:t>
                    </m:r>
                    <m:r>
                      <a:rPr lang="en-US" sz="2000" i="1">
                        <a:latin typeface="Cambria Math"/>
                        <a:sym typeface="Symbol"/>
                      </a:rPr>
                      <m:t></m:t>
                    </m:r>
                    <m:r>
                      <a:rPr lang="en-US" sz="2000" i="1">
                        <a:latin typeface="Cambria Math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sz="2000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sz="2000" b="0" i="1" smtClean="0">
                            <a:latin typeface="Cambria Math"/>
                          </a:rPr>
                          <m:t>5</m:t>
                        </m:r>
                      </m:e>
                    </m:rad>
                    <m:r>
                      <a:rPr lang="en-US" sz="2000" i="1">
                        <a:latin typeface="Cambria Math"/>
                      </a:rPr>
                      <m:t>, </m:t>
                    </m:r>
                    <m:r>
                      <a:rPr lang="en-US" sz="2000" i="1">
                        <a:latin typeface="Cambria Math"/>
                      </a:rPr>
                      <m:t>𝑠𝑒𝑐</m:t>
                    </m:r>
                    <m:r>
                      <a:rPr lang="en-US" sz="2000" i="1">
                        <a:latin typeface="Cambria Math"/>
                        <a:sym typeface="Symbol"/>
                      </a:rPr>
                      <m:t></m:t>
                    </m:r>
                    <m:r>
                      <a:rPr lang="en-US" sz="2000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000" i="1">
                            <a:latin typeface="Cambria Math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en-US" sz="2000" i="1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sz="2000" b="0" i="1" smtClean="0">
                                <a:latin typeface="Cambria Math"/>
                              </a:rPr>
                              <m:t>5</m:t>
                            </m:r>
                          </m:e>
                        </m:rad>
                      </m:num>
                      <m:den>
                        <m:r>
                          <a:rPr lang="en-US" sz="2000" b="0" i="1" smtClean="0"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lang="en-US" sz="2000" i="1">
                        <a:latin typeface="Cambria Math"/>
                      </a:rPr>
                      <m:t>, </m:t>
                    </m:r>
                    <m:r>
                      <a:rPr lang="en-US" sz="2000" i="1">
                        <a:latin typeface="Cambria Math"/>
                      </a:rPr>
                      <m:t>𝑐𝑜𝑡</m:t>
                    </m:r>
                    <m:r>
                      <a:rPr lang="en-US" sz="2000" i="1">
                        <a:latin typeface="Cambria Math"/>
                        <a:sym typeface="Symbol"/>
                      </a:rPr>
                      <m:t></m:t>
                    </m:r>
                    <m:r>
                      <a:rPr lang="en-US" sz="2000" i="1">
                        <a:latin typeface="Cambria Math"/>
                      </a:rPr>
                      <m:t>=</m:t>
                    </m:r>
                    <m:r>
                      <a:rPr lang="en-US" sz="2000" b="0" i="1" smtClean="0">
                        <a:latin typeface="Cambria Math"/>
                      </a:rPr>
                      <m:t>2</m:t>
                    </m:r>
                    <m:r>
                      <a:rPr lang="en-US" sz="2000" i="1">
                        <a:latin typeface="Cambria Math"/>
                      </a:rPr>
                      <m:t> </m:t>
                    </m:r>
                  </m:oMath>
                </a14:m>
                <a:endParaRPr lang="en-US" sz="2000" b="0" dirty="0" smtClean="0"/>
              </a:p>
              <a:p>
                <a:r>
                  <a:rPr lang="en-US" sz="2000" b="0" dirty="0" smtClean="0"/>
                  <a:t>10)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</a:rPr>
                      <m:t>𝑠𝑖𝑛</m:t>
                    </m:r>
                    <m:r>
                      <a:rPr lang="en-US" sz="2000" i="1">
                        <a:latin typeface="Cambria Math"/>
                        <a:sym typeface="Symbol"/>
                      </a:rPr>
                      <m:t></m:t>
                    </m:r>
                    <m:r>
                      <a:rPr lang="en-US" sz="2000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000" i="1">
                            <a:latin typeface="Cambria Math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en-US" sz="2000" i="1" smtClean="0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sz="2000" b="0" i="1" smtClean="0">
                                <a:latin typeface="Cambria Math"/>
                              </a:rPr>
                              <m:t>26</m:t>
                            </m:r>
                          </m:e>
                        </m:rad>
                      </m:num>
                      <m:den>
                        <m:r>
                          <a:rPr lang="en-US" sz="2000" b="0" i="1" smtClean="0">
                            <a:latin typeface="Cambria Math"/>
                          </a:rPr>
                          <m:t>26</m:t>
                        </m:r>
                      </m:den>
                    </m:f>
                    <m:r>
                      <a:rPr lang="en-US" sz="2000" i="1">
                        <a:latin typeface="Cambria Math"/>
                      </a:rPr>
                      <m:t>, </m:t>
                    </m:r>
                    <m:r>
                      <a:rPr lang="en-US" sz="2000" i="1">
                        <a:latin typeface="Cambria Math"/>
                      </a:rPr>
                      <m:t>𝑐𝑜𝑠</m:t>
                    </m:r>
                    <m:r>
                      <a:rPr lang="en-US" sz="2000" i="1">
                        <a:latin typeface="Cambria Math"/>
                        <a:sym typeface="Symbol"/>
                      </a:rPr>
                      <m:t></m:t>
                    </m:r>
                    <m:r>
                      <a:rPr lang="en-US" sz="2000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0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000" b="0" i="1" smtClean="0">
                            <a:latin typeface="Cambria Math"/>
                          </a:rPr>
                          <m:t>5</m:t>
                        </m:r>
                        <m:rad>
                          <m:radPr>
                            <m:degHide m:val="on"/>
                            <m:ctrlPr>
                              <a:rPr lang="en-US" sz="2000" i="1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sz="2000" i="1">
                                <a:latin typeface="Cambria Math"/>
                              </a:rPr>
                              <m:t>26</m:t>
                            </m:r>
                          </m:e>
                        </m:rad>
                      </m:num>
                      <m:den>
                        <m:r>
                          <a:rPr lang="en-US" sz="2000" i="1">
                            <a:latin typeface="Cambria Math"/>
                          </a:rPr>
                          <m:t>26</m:t>
                        </m:r>
                      </m:den>
                    </m:f>
                    <m:r>
                      <a:rPr lang="en-US" sz="2000" i="1">
                        <a:latin typeface="Cambria Math"/>
                      </a:rPr>
                      <m:t>, </m:t>
                    </m:r>
                    <m:r>
                      <a:rPr lang="en-US" sz="2000" i="1">
                        <a:latin typeface="Cambria Math"/>
                      </a:rPr>
                      <m:t>𝑡𝑎𝑛</m:t>
                    </m:r>
                    <m:r>
                      <a:rPr lang="en-US" sz="2000" i="1">
                        <a:latin typeface="Cambria Math"/>
                        <a:sym typeface="Symbol"/>
                      </a:rPr>
                      <m:t></m:t>
                    </m:r>
                    <m:r>
                      <a:rPr lang="en-US" sz="2000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0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000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2000" b="0" i="1" smtClean="0">
                            <a:latin typeface="Cambria Math"/>
                          </a:rPr>
                          <m:t>5</m:t>
                        </m:r>
                      </m:den>
                    </m:f>
                    <m:r>
                      <a:rPr lang="en-US" sz="2000" i="1">
                        <a:latin typeface="Cambria Math"/>
                      </a:rPr>
                      <m:t>, </m:t>
                    </m:r>
                    <m:r>
                      <a:rPr lang="en-US" sz="2000" i="1">
                        <a:latin typeface="Cambria Math"/>
                      </a:rPr>
                      <m:t>𝑐𝑠𝑐</m:t>
                    </m:r>
                    <m:r>
                      <a:rPr lang="en-US" sz="2000" i="1">
                        <a:latin typeface="Cambria Math"/>
                        <a:sym typeface="Symbol"/>
                      </a:rPr>
                      <m:t></m:t>
                    </m:r>
                    <m:r>
                      <a:rPr lang="en-US" sz="2000" i="1">
                        <a:latin typeface="Cambria Math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sz="2000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sz="2000" b="0" i="1" smtClean="0">
                            <a:latin typeface="Cambria Math"/>
                          </a:rPr>
                          <m:t>26</m:t>
                        </m:r>
                      </m:e>
                    </m:rad>
                    <m:r>
                      <a:rPr lang="en-US" sz="2000" i="1">
                        <a:latin typeface="Cambria Math"/>
                      </a:rPr>
                      <m:t>, </m:t>
                    </m:r>
                    <m:r>
                      <a:rPr lang="en-US" sz="2000" i="1">
                        <a:latin typeface="Cambria Math"/>
                      </a:rPr>
                      <m:t>𝑠𝑒𝑐</m:t>
                    </m:r>
                    <m:r>
                      <a:rPr lang="en-US" sz="2000" i="1">
                        <a:latin typeface="Cambria Math"/>
                        <a:sym typeface="Symbol"/>
                      </a:rPr>
                      <m:t></m:t>
                    </m:r>
                    <m:r>
                      <a:rPr lang="en-US" sz="2000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000" i="1">
                            <a:latin typeface="Cambria Math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en-US" sz="2000" i="1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sz="2000" b="0" i="1" smtClean="0">
                                <a:latin typeface="Cambria Math"/>
                              </a:rPr>
                              <m:t>26</m:t>
                            </m:r>
                          </m:e>
                        </m:rad>
                      </m:num>
                      <m:den>
                        <m:r>
                          <a:rPr lang="en-US" sz="2000" b="0" i="1" smtClean="0">
                            <a:latin typeface="Cambria Math"/>
                          </a:rPr>
                          <m:t>5</m:t>
                        </m:r>
                      </m:den>
                    </m:f>
                  </m:oMath>
                </a14:m>
                <a:endParaRPr lang="en-US" sz="2000" dirty="0" smtClean="0"/>
              </a:p>
              <a:p>
                <a:r>
                  <a:rPr lang="en-US" sz="2000" dirty="0" smtClean="0"/>
                  <a:t>12)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</a:rPr>
                      <m:t>𝑠𝑖𝑛</m:t>
                    </m:r>
                    <m:r>
                      <a:rPr lang="en-US" sz="2000" i="1">
                        <a:latin typeface="Cambria Math"/>
                        <a:sym typeface="Symbol"/>
                      </a:rPr>
                      <m:t></m:t>
                    </m:r>
                    <m:r>
                      <a:rPr lang="en-US" sz="2000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0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000" b="0" i="1" smtClean="0">
                            <a:latin typeface="Cambria Math"/>
                          </a:rPr>
                          <m:t>2</m:t>
                        </m:r>
                        <m:rad>
                          <m:radPr>
                            <m:degHide m:val="on"/>
                            <m:ctrlPr>
                              <a:rPr lang="en-US" sz="2000" b="0" i="1" smtClean="0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sz="2000" b="0" i="1" smtClean="0">
                                <a:latin typeface="Cambria Math"/>
                              </a:rPr>
                              <m:t>6</m:t>
                            </m:r>
                          </m:e>
                        </m:rad>
                      </m:num>
                      <m:den>
                        <m:r>
                          <a:rPr lang="en-US" sz="2000" b="0" i="1" smtClean="0">
                            <a:latin typeface="Cambria Math"/>
                          </a:rPr>
                          <m:t>7</m:t>
                        </m:r>
                      </m:den>
                    </m:f>
                    <m:r>
                      <a:rPr lang="en-US" sz="2000" i="1">
                        <a:latin typeface="Cambria Math"/>
                      </a:rPr>
                      <m:t>, </m:t>
                    </m:r>
                    <m:r>
                      <a:rPr lang="en-US" sz="2000" i="1">
                        <a:latin typeface="Cambria Math"/>
                      </a:rPr>
                      <m:t>𝑡𝑎𝑛</m:t>
                    </m:r>
                    <m:r>
                      <a:rPr lang="en-US" sz="2000" i="1">
                        <a:latin typeface="Cambria Math"/>
                        <a:sym typeface="Symbol"/>
                      </a:rPr>
                      <m:t></m:t>
                    </m:r>
                    <m:r>
                      <a:rPr lang="en-US" sz="2000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0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000" b="0" i="1" smtClean="0">
                            <a:latin typeface="Cambria Math"/>
                          </a:rPr>
                          <m:t>2</m:t>
                        </m:r>
                        <m:rad>
                          <m:radPr>
                            <m:degHide m:val="on"/>
                            <m:ctrlPr>
                              <a:rPr lang="en-US" sz="2000" i="1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sz="2000" b="0" i="1" smtClean="0">
                                <a:latin typeface="Cambria Math"/>
                              </a:rPr>
                              <m:t>6</m:t>
                            </m:r>
                          </m:e>
                        </m:rad>
                      </m:num>
                      <m:den>
                        <m:r>
                          <a:rPr lang="en-US" sz="2000" b="0" i="1" smtClean="0">
                            <a:latin typeface="Cambria Math"/>
                          </a:rPr>
                          <m:t>5</m:t>
                        </m:r>
                      </m:den>
                    </m:f>
                    <m:r>
                      <a:rPr lang="en-US" sz="2000" i="1">
                        <a:latin typeface="Cambria Math"/>
                      </a:rPr>
                      <m:t>, </m:t>
                    </m:r>
                    <m:r>
                      <a:rPr lang="en-US" sz="2000" i="1">
                        <a:latin typeface="Cambria Math"/>
                      </a:rPr>
                      <m:t>𝑐𝑠𝑐</m:t>
                    </m:r>
                    <m:r>
                      <a:rPr lang="en-US" sz="2000" i="1">
                        <a:latin typeface="Cambria Math"/>
                        <a:sym typeface="Symbol"/>
                      </a:rPr>
                      <m:t></m:t>
                    </m:r>
                    <m:r>
                      <a:rPr lang="en-US" sz="2000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0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000" b="0" i="1" smtClean="0">
                            <a:latin typeface="Cambria Math"/>
                          </a:rPr>
                          <m:t>7</m:t>
                        </m:r>
                        <m:rad>
                          <m:radPr>
                            <m:degHide m:val="on"/>
                            <m:ctrlPr>
                              <a:rPr lang="en-US" sz="2000" b="0" i="1" smtClean="0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sz="2000" b="0" i="1" smtClean="0">
                                <a:latin typeface="Cambria Math"/>
                              </a:rPr>
                              <m:t>6</m:t>
                            </m:r>
                          </m:e>
                        </m:rad>
                      </m:num>
                      <m:den>
                        <m:r>
                          <a:rPr lang="en-US" sz="2000" b="0" i="1" smtClean="0">
                            <a:latin typeface="Cambria Math"/>
                          </a:rPr>
                          <m:t>12</m:t>
                        </m:r>
                      </m:den>
                    </m:f>
                    <m:r>
                      <a:rPr lang="en-US" sz="2000" i="1">
                        <a:latin typeface="Cambria Math"/>
                      </a:rPr>
                      <m:t>, </m:t>
                    </m:r>
                    <m:r>
                      <a:rPr lang="en-US" sz="2000" i="1">
                        <a:latin typeface="Cambria Math"/>
                      </a:rPr>
                      <m:t>𝑠𝑒𝑐</m:t>
                    </m:r>
                    <m:r>
                      <a:rPr lang="en-US" sz="2000" i="1">
                        <a:latin typeface="Cambria Math"/>
                        <a:sym typeface="Symbol"/>
                      </a:rPr>
                      <m:t></m:t>
                    </m:r>
                    <m:r>
                      <a:rPr lang="en-US" sz="2000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0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000" b="0" i="1" smtClean="0">
                            <a:latin typeface="Cambria Math"/>
                          </a:rPr>
                          <m:t>7</m:t>
                        </m:r>
                      </m:num>
                      <m:den>
                        <m:r>
                          <a:rPr lang="en-US" sz="2000" b="0" i="1" smtClean="0">
                            <a:latin typeface="Cambria Math"/>
                          </a:rPr>
                          <m:t>5</m:t>
                        </m:r>
                      </m:den>
                    </m:f>
                    <m:r>
                      <a:rPr lang="en-US" sz="2000" i="1">
                        <a:latin typeface="Cambria Math"/>
                      </a:rPr>
                      <m:t>, </m:t>
                    </m:r>
                    <m:r>
                      <a:rPr lang="en-US" sz="2000" i="1">
                        <a:latin typeface="Cambria Math"/>
                      </a:rPr>
                      <m:t>𝑐𝑜𝑡</m:t>
                    </m:r>
                    <m:r>
                      <a:rPr lang="en-US" sz="2000" i="1">
                        <a:latin typeface="Cambria Math"/>
                        <a:sym typeface="Symbol"/>
                      </a:rPr>
                      <m:t></m:t>
                    </m:r>
                    <m:r>
                      <a:rPr lang="en-US" sz="2000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0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000" b="0" i="1" smtClean="0">
                            <a:latin typeface="Cambria Math"/>
                          </a:rPr>
                          <m:t>5</m:t>
                        </m:r>
                        <m:rad>
                          <m:radPr>
                            <m:degHide m:val="on"/>
                            <m:ctrlPr>
                              <a:rPr lang="en-US" sz="2000" i="1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sz="2000" b="0" i="1" smtClean="0">
                                <a:latin typeface="Cambria Math"/>
                              </a:rPr>
                              <m:t>6</m:t>
                            </m:r>
                          </m:e>
                        </m:rad>
                      </m:num>
                      <m:den>
                        <m:r>
                          <a:rPr lang="en-US" sz="2000" b="0" i="1" smtClean="0">
                            <a:latin typeface="Cambria Math"/>
                          </a:rPr>
                          <m:t>12</m:t>
                        </m:r>
                      </m:den>
                    </m:f>
                    <m:r>
                      <a:rPr lang="en-US" sz="2000" i="1">
                        <a:latin typeface="Cambria Math"/>
                      </a:rPr>
                      <m:t> </m:t>
                    </m:r>
                  </m:oMath>
                </a14:m>
                <a:endParaRPr lang="en-US" sz="2000" dirty="0" smtClean="0"/>
              </a:p>
              <a:p>
                <a:r>
                  <a:rPr lang="en-US" sz="2000" dirty="0" smtClean="0"/>
                  <a:t>14)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</a:rPr>
                      <m:t>𝑠𝑖𝑛</m:t>
                    </m:r>
                    <m:r>
                      <a:rPr lang="en-US" sz="2000" i="1">
                        <a:latin typeface="Cambria Math"/>
                        <a:sym typeface="Symbol"/>
                      </a:rPr>
                      <m:t></m:t>
                    </m:r>
                    <m:r>
                      <a:rPr lang="en-US" sz="2000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0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000" b="0" i="1" smtClean="0">
                            <a:latin typeface="Cambria Math"/>
                          </a:rPr>
                          <m:t>4</m:t>
                        </m:r>
                      </m:num>
                      <m:den>
                        <m:r>
                          <a:rPr lang="en-US" sz="2000" i="1">
                            <a:latin typeface="Cambria Math"/>
                          </a:rPr>
                          <m:t>1</m:t>
                        </m:r>
                        <m:r>
                          <a:rPr lang="en-US" sz="2000" b="0" i="1" smtClean="0">
                            <a:latin typeface="Cambria Math"/>
                          </a:rPr>
                          <m:t>7</m:t>
                        </m:r>
                      </m:den>
                    </m:f>
                    <m:r>
                      <a:rPr lang="en-US" sz="2000" i="1">
                        <a:latin typeface="Cambria Math"/>
                      </a:rPr>
                      <m:t>, </m:t>
                    </m:r>
                    <m:r>
                      <a:rPr lang="en-US" sz="2000" i="1">
                        <a:latin typeface="Cambria Math"/>
                      </a:rPr>
                      <m:t>𝑐𝑜𝑠</m:t>
                    </m:r>
                    <m:r>
                      <a:rPr lang="en-US" sz="2000" i="1">
                        <a:latin typeface="Cambria Math"/>
                        <a:sym typeface="Symbol"/>
                      </a:rPr>
                      <m:t></m:t>
                    </m:r>
                    <m:r>
                      <a:rPr lang="en-US" sz="2000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000" i="1">
                            <a:latin typeface="Cambria Math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en-US" sz="2000" i="1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sz="2000" b="0" i="1" smtClean="0">
                                <a:latin typeface="Cambria Math"/>
                              </a:rPr>
                              <m:t>273</m:t>
                            </m:r>
                          </m:e>
                        </m:rad>
                      </m:num>
                      <m:den>
                        <m:r>
                          <a:rPr lang="en-US" sz="2000" i="1">
                            <a:latin typeface="Cambria Math"/>
                          </a:rPr>
                          <m:t>1</m:t>
                        </m:r>
                        <m:r>
                          <a:rPr lang="en-US" sz="2000" b="0" i="1" smtClean="0">
                            <a:latin typeface="Cambria Math"/>
                          </a:rPr>
                          <m:t>7</m:t>
                        </m:r>
                      </m:den>
                    </m:f>
                    <m:r>
                      <a:rPr lang="en-US" sz="2000" i="1">
                        <a:latin typeface="Cambria Math"/>
                      </a:rPr>
                      <m:t>, </m:t>
                    </m:r>
                    <m:r>
                      <a:rPr lang="en-US" sz="2000" i="1">
                        <a:latin typeface="Cambria Math"/>
                      </a:rPr>
                      <m:t>𝑡𝑎𝑛</m:t>
                    </m:r>
                    <m:r>
                      <a:rPr lang="en-US" sz="2000" i="1">
                        <a:latin typeface="Cambria Math"/>
                        <a:sym typeface="Symbol"/>
                      </a:rPr>
                      <m:t></m:t>
                    </m:r>
                    <m:r>
                      <a:rPr lang="en-US" sz="2000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0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000" b="0" i="1" smtClean="0">
                            <a:latin typeface="Cambria Math"/>
                          </a:rPr>
                          <m:t>4</m:t>
                        </m:r>
                        <m:rad>
                          <m:radPr>
                            <m:degHide m:val="on"/>
                            <m:ctrlPr>
                              <a:rPr lang="en-US" sz="2000" i="1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sz="2000" b="0" i="1" smtClean="0">
                                <a:latin typeface="Cambria Math"/>
                              </a:rPr>
                              <m:t>273</m:t>
                            </m:r>
                          </m:e>
                        </m:rad>
                      </m:num>
                      <m:den>
                        <m:r>
                          <a:rPr lang="en-US" sz="2000" b="0" i="1" smtClean="0">
                            <a:latin typeface="Cambria Math"/>
                          </a:rPr>
                          <m:t>273</m:t>
                        </m:r>
                      </m:den>
                    </m:f>
                    <m:r>
                      <a:rPr lang="en-US" sz="2000" i="1">
                        <a:latin typeface="Cambria Math"/>
                      </a:rPr>
                      <m:t>, </m:t>
                    </m:r>
                    <m:r>
                      <a:rPr lang="en-US" sz="2000" i="1">
                        <a:latin typeface="Cambria Math"/>
                      </a:rPr>
                      <m:t>𝑠𝑒𝑐</m:t>
                    </m:r>
                    <m:r>
                      <a:rPr lang="en-US" sz="2000" i="1">
                        <a:latin typeface="Cambria Math"/>
                        <a:sym typeface="Symbol"/>
                      </a:rPr>
                      <m:t></m:t>
                    </m:r>
                    <m:r>
                      <a:rPr lang="en-US" sz="2000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0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000" i="1">
                            <a:latin typeface="Cambria Math"/>
                          </a:rPr>
                          <m:t>1</m:t>
                        </m:r>
                        <m:r>
                          <a:rPr lang="en-US" sz="2000" b="0" i="1" smtClean="0">
                            <a:latin typeface="Cambria Math"/>
                          </a:rPr>
                          <m:t>7</m:t>
                        </m:r>
                        <m:rad>
                          <m:radPr>
                            <m:degHide m:val="on"/>
                            <m:ctrlPr>
                              <a:rPr lang="en-US" sz="2000" i="1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sz="2000" b="0" i="1" smtClean="0">
                                <a:latin typeface="Cambria Math"/>
                              </a:rPr>
                              <m:t>273</m:t>
                            </m:r>
                          </m:e>
                        </m:rad>
                      </m:num>
                      <m:den>
                        <m:r>
                          <a:rPr lang="en-US" sz="2000" b="0" i="1" smtClean="0">
                            <a:latin typeface="Cambria Math"/>
                          </a:rPr>
                          <m:t>273</m:t>
                        </m:r>
                      </m:den>
                    </m:f>
                    <m:r>
                      <a:rPr lang="en-US" sz="2000" i="1">
                        <a:latin typeface="Cambria Math"/>
                      </a:rPr>
                      <m:t>, </m:t>
                    </m:r>
                    <m:r>
                      <a:rPr lang="en-US" sz="2000" i="1">
                        <a:latin typeface="Cambria Math"/>
                      </a:rPr>
                      <m:t>𝑐𝑜𝑡</m:t>
                    </m:r>
                    <m:r>
                      <a:rPr lang="en-US" sz="2000" i="1">
                        <a:latin typeface="Cambria Math"/>
                        <a:sym typeface="Symbol"/>
                      </a:rPr>
                      <m:t></m:t>
                    </m:r>
                    <m:r>
                      <a:rPr lang="en-US" sz="2000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000" i="1">
                            <a:latin typeface="Cambria Math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en-US" sz="2000" i="1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sz="2000" b="0" i="1" smtClean="0">
                                <a:latin typeface="Cambria Math"/>
                              </a:rPr>
                              <m:t>273</m:t>
                            </m:r>
                          </m:e>
                        </m:rad>
                      </m:num>
                      <m:den>
                        <m:r>
                          <a:rPr lang="en-US" sz="2000" b="0" i="1" smtClean="0">
                            <a:latin typeface="Cambria Math"/>
                          </a:rPr>
                          <m:t>4</m:t>
                        </m:r>
                      </m:den>
                    </m:f>
                  </m:oMath>
                </a14:m>
                <a:endParaRPr lang="en-US" sz="2000" dirty="0" smtClean="0"/>
              </a:p>
              <a:p>
                <a:r>
                  <a:rPr lang="en-US" sz="2000" dirty="0" smtClean="0"/>
                  <a:t>16)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</a:rPr>
                      <m:t>𝑐𝑜𝑠</m:t>
                    </m:r>
                    <m:r>
                      <a:rPr lang="en-US" sz="2000" i="1">
                        <a:latin typeface="Cambria Math"/>
                        <a:sym typeface="Symbol"/>
                      </a:rPr>
                      <m:t></m:t>
                    </m:r>
                    <m:r>
                      <a:rPr lang="en-US" sz="2000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000" i="1">
                            <a:latin typeface="Cambria Math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en-US" sz="2000" i="1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sz="2000" b="0" i="1" smtClean="0">
                                <a:latin typeface="Cambria Math"/>
                              </a:rPr>
                              <m:t>55</m:t>
                            </m:r>
                          </m:e>
                        </m:rad>
                      </m:num>
                      <m:den>
                        <m:r>
                          <a:rPr lang="en-US" sz="2000" b="0" i="1" smtClean="0">
                            <a:latin typeface="Cambria Math"/>
                          </a:rPr>
                          <m:t>8</m:t>
                        </m:r>
                      </m:den>
                    </m:f>
                    <m:r>
                      <a:rPr lang="en-US" sz="2000" i="1">
                        <a:latin typeface="Cambria Math"/>
                      </a:rPr>
                      <m:t>, </m:t>
                    </m:r>
                    <m:r>
                      <a:rPr lang="en-US" sz="2000" i="1">
                        <a:latin typeface="Cambria Math"/>
                      </a:rPr>
                      <m:t>𝑡𝑎𝑛</m:t>
                    </m:r>
                    <m:r>
                      <a:rPr lang="en-US" sz="2000" i="1">
                        <a:latin typeface="Cambria Math"/>
                        <a:sym typeface="Symbol"/>
                      </a:rPr>
                      <m:t></m:t>
                    </m:r>
                    <m:r>
                      <a:rPr lang="en-US" sz="2000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0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000" b="0" i="1" smtClean="0">
                            <a:latin typeface="Cambria Math"/>
                          </a:rPr>
                          <m:t>3</m:t>
                        </m:r>
                        <m:rad>
                          <m:radPr>
                            <m:degHide m:val="on"/>
                            <m:ctrlPr>
                              <a:rPr lang="en-US" sz="2000" i="1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sz="2000" b="0" i="1" smtClean="0">
                                <a:latin typeface="Cambria Math"/>
                              </a:rPr>
                              <m:t>55</m:t>
                            </m:r>
                          </m:e>
                        </m:rad>
                      </m:num>
                      <m:den>
                        <m:r>
                          <a:rPr lang="en-US" sz="2000" b="0" i="1" smtClean="0">
                            <a:latin typeface="Cambria Math"/>
                          </a:rPr>
                          <m:t>55</m:t>
                        </m:r>
                      </m:den>
                    </m:f>
                    <m:r>
                      <a:rPr lang="en-US" sz="2000" i="1">
                        <a:latin typeface="Cambria Math"/>
                      </a:rPr>
                      <m:t>, </m:t>
                    </m:r>
                    <m:r>
                      <a:rPr lang="en-US" sz="2000" i="1">
                        <a:latin typeface="Cambria Math"/>
                      </a:rPr>
                      <m:t>𝑐𝑠𝑐</m:t>
                    </m:r>
                    <m:r>
                      <a:rPr lang="en-US" sz="2000" i="1">
                        <a:latin typeface="Cambria Math"/>
                        <a:sym typeface="Symbol"/>
                      </a:rPr>
                      <m:t></m:t>
                    </m:r>
                    <m:r>
                      <a:rPr lang="en-US" sz="2000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0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000" b="0" i="1" smtClean="0">
                            <a:latin typeface="Cambria Math"/>
                          </a:rPr>
                          <m:t>8</m:t>
                        </m:r>
                      </m:num>
                      <m:den>
                        <m:r>
                          <a:rPr lang="en-US" sz="2000" b="0" i="1" smtClean="0">
                            <a:latin typeface="Cambria Math"/>
                          </a:rPr>
                          <m:t>3</m:t>
                        </m:r>
                      </m:den>
                    </m:f>
                    <m:r>
                      <a:rPr lang="en-US" sz="2000" i="1">
                        <a:latin typeface="Cambria Math"/>
                      </a:rPr>
                      <m:t>, </m:t>
                    </m:r>
                    <m:r>
                      <a:rPr lang="en-US" sz="2000" i="1">
                        <a:latin typeface="Cambria Math"/>
                      </a:rPr>
                      <m:t>𝑠𝑒𝑐</m:t>
                    </m:r>
                    <m:r>
                      <a:rPr lang="en-US" sz="2000" i="1">
                        <a:latin typeface="Cambria Math"/>
                        <a:sym typeface="Symbol"/>
                      </a:rPr>
                      <m:t></m:t>
                    </m:r>
                    <m:r>
                      <a:rPr lang="en-US" sz="2000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0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000" b="0" i="1" smtClean="0">
                            <a:latin typeface="Cambria Math"/>
                          </a:rPr>
                          <m:t>8</m:t>
                        </m:r>
                        <m:rad>
                          <m:radPr>
                            <m:degHide m:val="on"/>
                            <m:ctrlPr>
                              <a:rPr lang="en-US" sz="2000" i="1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sz="2000" b="0" i="1" smtClean="0">
                                <a:latin typeface="Cambria Math"/>
                              </a:rPr>
                              <m:t>55</m:t>
                            </m:r>
                          </m:e>
                        </m:rad>
                      </m:num>
                      <m:den>
                        <m:r>
                          <a:rPr lang="en-US" sz="2000" b="0" i="1" smtClean="0">
                            <a:latin typeface="Cambria Math"/>
                          </a:rPr>
                          <m:t>55</m:t>
                        </m:r>
                      </m:den>
                    </m:f>
                    <m:r>
                      <a:rPr lang="en-US" sz="2000" i="1">
                        <a:latin typeface="Cambria Math"/>
                      </a:rPr>
                      <m:t>, </m:t>
                    </m:r>
                    <m:r>
                      <a:rPr lang="en-US" sz="2000" i="1">
                        <a:latin typeface="Cambria Math"/>
                      </a:rPr>
                      <m:t>𝑐𝑜𝑡</m:t>
                    </m:r>
                    <m:r>
                      <a:rPr lang="en-US" sz="2000" i="1">
                        <a:latin typeface="Cambria Math"/>
                        <a:sym typeface="Symbol"/>
                      </a:rPr>
                      <m:t></m:t>
                    </m:r>
                    <m:r>
                      <a:rPr lang="en-US" sz="2000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000" i="1">
                            <a:latin typeface="Cambria Math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en-US" sz="2000" i="1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sz="2000" b="0" i="1" smtClean="0">
                                <a:latin typeface="Cambria Math"/>
                              </a:rPr>
                              <m:t>55</m:t>
                            </m:r>
                          </m:e>
                        </m:rad>
                      </m:num>
                      <m:den>
                        <m:r>
                          <a:rPr lang="en-US" sz="2000" b="0" i="1" smtClean="0">
                            <a:latin typeface="Cambria Math"/>
                          </a:rPr>
                          <m:t>3</m:t>
                        </m:r>
                      </m:den>
                    </m:f>
                  </m:oMath>
                </a14:m>
                <a:endParaRPr lang="en-US" sz="2000" dirty="0" smtClean="0"/>
              </a:p>
              <a:p>
                <a:r>
                  <a:rPr lang="en-US" sz="2000" dirty="0" smtClean="0"/>
                  <a:t>33</a:t>
                </a:r>
                <a:r>
                  <a:rPr lang="en-US" sz="2000" dirty="0" smtClean="0"/>
                  <a:t>)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/>
                      </a:rPr>
                      <m:t>𝑎</m:t>
                    </m:r>
                    <m:r>
                      <a:rPr lang="en-US" sz="2000" b="0" i="1" smtClean="0">
                        <a:latin typeface="Cambria Math"/>
                      </a:rPr>
                      <m:t>. </m:t>
                    </m:r>
                    <m:f>
                      <m:fPr>
                        <m:ctrlPr>
                          <a:rPr lang="en-US" sz="20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000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2000" b="0" i="1" smtClean="0"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lang="en-US" sz="2000" b="0" i="1" smtClean="0">
                        <a:latin typeface="Cambria Math"/>
                      </a:rPr>
                      <m:t>    </m:t>
                    </m:r>
                    <m:r>
                      <a:rPr lang="en-US" sz="2000" b="0" i="1" smtClean="0">
                        <a:latin typeface="Cambria Math"/>
                      </a:rPr>
                      <m:t>𝑏</m:t>
                    </m:r>
                    <m:r>
                      <a:rPr lang="en-US" sz="2000" b="0" i="1" smtClean="0">
                        <a:latin typeface="Cambria Math"/>
                      </a:rPr>
                      <m:t>. </m:t>
                    </m:r>
                    <m:f>
                      <m:fPr>
                        <m:ctrlPr>
                          <a:rPr lang="en-US" sz="2000" b="0" i="1" smtClean="0">
                            <a:latin typeface="Cambria Math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en-US" sz="2000" b="0" i="1" smtClean="0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sz="2000" b="0" i="1" smtClean="0">
                                <a:latin typeface="Cambria Math"/>
                              </a:rPr>
                              <m:t>3</m:t>
                            </m:r>
                          </m:e>
                        </m:rad>
                      </m:num>
                      <m:den>
                        <m:r>
                          <a:rPr lang="en-US" sz="2000" b="0" i="1" smtClean="0">
                            <a:latin typeface="Cambria Math"/>
                          </a:rPr>
                          <m:t>3</m:t>
                        </m:r>
                      </m:den>
                    </m:f>
                  </m:oMath>
                </a14:m>
                <a:endParaRPr lang="en-US" sz="2000" dirty="0" smtClean="0"/>
              </a:p>
              <a:p>
                <a:r>
                  <a:rPr lang="en-US" sz="2000" dirty="0" smtClean="0"/>
                  <a:t>34)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</a:rPr>
                      <m:t>𝑎</m:t>
                    </m:r>
                    <m:r>
                      <a:rPr lang="en-US" b="0" i="1" smtClean="0">
                        <a:latin typeface="Cambria Math"/>
                      </a:rPr>
                      <m:t>. 2    </m:t>
                    </m:r>
                    <m:r>
                      <a:rPr lang="en-US" b="0" i="1" smtClean="0">
                        <a:latin typeface="Cambria Math"/>
                      </a:rPr>
                      <m:t>𝑏</m:t>
                    </m:r>
                    <m:r>
                      <a:rPr lang="en-US" b="0" i="1" smtClean="0">
                        <a:latin typeface="Cambria Math"/>
                      </a:rPr>
                      <m:t>. 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e>
                        </m:rad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endParaRPr lang="en-US" dirty="0" smtClean="0"/>
              </a:p>
              <a:p>
                <a:r>
                  <a:rPr lang="en-US" sz="2000" dirty="0" smtClean="0"/>
                  <a:t>35)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/>
                      </a:rPr>
                      <m:t>𝑎</m:t>
                    </m:r>
                    <m:r>
                      <a:rPr lang="en-US" sz="2000" b="0" i="1" smtClean="0">
                        <a:latin typeface="Cambria Math"/>
                      </a:rPr>
                      <m:t>. 1   </m:t>
                    </m:r>
                    <m:r>
                      <a:rPr lang="en-US" sz="2000" b="0" i="1" smtClean="0">
                        <a:latin typeface="Cambria Math"/>
                      </a:rPr>
                      <m:t>𝑏</m:t>
                    </m:r>
                    <m:r>
                      <a:rPr lang="en-US" sz="2000" b="0" i="1" smtClean="0">
                        <a:latin typeface="Cambria Math"/>
                      </a:rPr>
                      <m:t>. </m:t>
                    </m:r>
                    <m:f>
                      <m:fPr>
                        <m:ctrlPr>
                          <a:rPr lang="en-US" sz="2000" b="0" i="1" smtClean="0">
                            <a:latin typeface="Cambria Math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en-US" sz="2000" b="0" i="1" smtClean="0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sz="2000" b="0" i="1" smtClean="0">
                                <a:latin typeface="Cambria Math"/>
                              </a:rPr>
                              <m:t>2</m:t>
                            </m:r>
                          </m:e>
                        </m:rad>
                      </m:num>
                      <m:den>
                        <m:r>
                          <a:rPr lang="en-US" sz="2000" b="0" i="1" smtClean="0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endParaRPr lang="en-US" sz="2000" i="1" dirty="0" smtClean="0">
                  <a:latin typeface="Cambria Math"/>
                </a:endParaRPr>
              </a:p>
              <a:p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/>
                      </a:rPr>
                      <m:t>36</m:t>
                    </m:r>
                  </m:oMath>
                </a14:m>
                <a:r>
                  <a:rPr lang="en-US" sz="2000" dirty="0" smtClean="0"/>
                  <a:t>)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 b="0" i="0" smtClean="0">
                        <a:latin typeface="Cambria Math"/>
                      </a:rPr>
                      <m:t>a</m:t>
                    </m:r>
                    <m:r>
                      <a:rPr lang="en-US" sz="2000" b="0" i="0" smtClean="0">
                        <a:latin typeface="Cambria Math"/>
                      </a:rPr>
                      <m:t>.</m:t>
                    </m:r>
                    <m:f>
                      <m:fPr>
                        <m:ctrlPr>
                          <a:rPr lang="en-US" sz="2000" i="1" smtClean="0">
                            <a:latin typeface="Cambria Math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en-US" sz="2000" i="1" smtClean="0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sz="2000" b="0" i="1" smtClean="0">
                                <a:latin typeface="Cambria Math"/>
                              </a:rPr>
                              <m:t>3</m:t>
                            </m:r>
                          </m:e>
                        </m:rad>
                      </m:num>
                      <m:den>
                        <m:r>
                          <a:rPr lang="en-US" sz="2000" b="0" i="1" smtClean="0"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lang="en-US" sz="2000" b="0" i="1" smtClean="0">
                        <a:latin typeface="Cambria Math"/>
                      </a:rPr>
                      <m:t>   </m:t>
                    </m:r>
                    <m:r>
                      <a:rPr lang="en-US" sz="2000" b="0" i="1" smtClean="0">
                        <a:latin typeface="Cambria Math"/>
                      </a:rPr>
                      <m:t>𝑏</m:t>
                    </m:r>
                    <m:r>
                      <a:rPr lang="en-US" sz="2000" b="0" i="1" smtClean="0">
                        <a:latin typeface="Cambria Math"/>
                      </a:rPr>
                      <m:t>.  </m:t>
                    </m:r>
                    <m:rad>
                      <m:radPr>
                        <m:degHide m:val="on"/>
                        <m:ctrlPr>
                          <a:rPr lang="en-US" sz="2000" b="0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sz="2000" b="0" i="1" smtClean="0">
                            <a:latin typeface="Cambria Math"/>
                          </a:rPr>
                          <m:t>2</m:t>
                        </m:r>
                      </m:e>
                    </m:rad>
                  </m:oMath>
                </a14:m>
                <a:r>
                  <a:rPr lang="en-US" sz="2000" dirty="0" smtClean="0"/>
                  <a:t>  </a:t>
                </a:r>
              </a:p>
              <a:p>
                <a:r>
                  <a:rPr lang="en-US" sz="2000" dirty="0" smtClean="0"/>
                  <a:t>37) a.  0.1736  b. 0.1736    </a:t>
                </a:r>
                <a:r>
                  <a:rPr lang="en-US" sz="2000" dirty="0" smtClean="0"/>
                  <a:t>38) a.  0.4348  b. 0.4348   </a:t>
                </a:r>
                <a:r>
                  <a:rPr lang="en-US" sz="2000" dirty="0" smtClean="0"/>
                  <a:t>39) a. 0.2815  b. 3.5523 </a:t>
                </a:r>
                <a:endParaRPr lang="en-US" sz="2000" dirty="0"/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304800"/>
                <a:ext cx="9144000" cy="6341351"/>
              </a:xfrm>
              <a:prstGeom prst="rect">
                <a:avLst/>
              </a:prstGeom>
              <a:blipFill rotWithShape="1">
                <a:blip r:embed="rId2"/>
                <a:stretch>
                  <a:fillRect l="-667" b="-86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-12865" y="0"/>
            <a:ext cx="876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HW Answers:  </a:t>
            </a:r>
            <a:r>
              <a:rPr lang="en-US" dirty="0" smtClean="0"/>
              <a:t>pg.387 (2 – 16 even, 33 – 36, 37 – 39, 47 – 52, 59 – 66)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1745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152400" y="152400"/>
                <a:ext cx="8839200" cy="49621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AutoNum type="arabicParenR" startAt="47"/>
                </a:pPr>
                <a14:m>
                  <m:oMath xmlns:m="http://schemas.openxmlformats.org/officeDocument/2006/math">
                    <m:r>
                      <a:rPr lang="en-US" b="0" i="0" smtClean="0">
                        <a:latin typeface="Cambria Math"/>
                      </a:rPr>
                      <m:t>  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/>
                      </a:rPr>
                      <m:t>a</m:t>
                    </m:r>
                    <m:r>
                      <a:rPr lang="en-US" b="0" i="0" smtClean="0">
                        <a:latin typeface="Cambria Math"/>
                      </a:rPr>
                      <m:t>.  </m:t>
                    </m:r>
                    <m:r>
                      <a:rPr lang="en-US" b="0" i="1" smtClean="0">
                        <a:latin typeface="Cambria Math"/>
                      </a:rPr>
                      <m:t>30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°= 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𝜋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6</m:t>
                        </m:r>
                      </m:den>
                    </m:f>
                    <m:r>
                      <a:rPr lang="en-US" b="0" i="1" smtClean="0">
                        <a:latin typeface="Cambria Math"/>
                        <a:ea typeface="Cambria Math"/>
                      </a:rPr>
                      <m:t>     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𝑏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.  30°= </m:t>
                    </m:r>
                    <m:f>
                      <m:fPr>
                        <m:ctrlPr>
                          <a:rPr lang="en-US" i="1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  <a:ea typeface="Cambria Math"/>
                          </a:rPr>
                          <m:t>𝜋</m:t>
                        </m:r>
                      </m:num>
                      <m:den>
                        <m:r>
                          <a:rPr lang="en-US" i="1">
                            <a:latin typeface="Cambria Math"/>
                            <a:ea typeface="Cambria Math"/>
                          </a:rPr>
                          <m:t>6</m:t>
                        </m:r>
                      </m:den>
                    </m:f>
                  </m:oMath>
                </a14:m>
                <a:endParaRPr lang="en-US" dirty="0" smtClean="0"/>
              </a:p>
              <a:p>
                <a:pPr marL="342900" indent="-342900">
                  <a:buAutoNum type="arabicParenR" startAt="47"/>
                </a:pP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>
                        <a:latin typeface="Cambria Math"/>
                      </a:rPr>
                      <m:t>a</m:t>
                    </m:r>
                    <m:r>
                      <a:rPr lang="en-US">
                        <a:latin typeface="Cambria Math"/>
                      </a:rPr>
                      <m:t>.  </m:t>
                    </m:r>
                    <m:r>
                      <a:rPr lang="en-US" b="0" i="1" smtClean="0">
                        <a:latin typeface="Cambria Math"/>
                      </a:rPr>
                      <m:t>45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°= </m:t>
                    </m:r>
                    <m:f>
                      <m:fPr>
                        <m:ctrlPr>
                          <a:rPr lang="en-US" i="1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  <a:ea typeface="Cambria Math"/>
                          </a:rPr>
                          <m:t>𝜋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4</m:t>
                        </m:r>
                      </m:den>
                    </m:f>
                    <m:r>
                      <a:rPr lang="en-US" i="1">
                        <a:latin typeface="Cambria Math"/>
                        <a:ea typeface="Cambria Math"/>
                      </a:rPr>
                      <m:t>     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𝑏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.  45°= </m:t>
                    </m:r>
                    <m:f>
                      <m:fPr>
                        <m:ctrlPr>
                          <a:rPr lang="en-US" i="1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  <a:ea typeface="Cambria Math"/>
                          </a:rPr>
                          <m:t>𝜋</m:t>
                        </m:r>
                      </m:num>
                      <m:den>
                        <m:r>
                          <a:rPr lang="en-US" i="1">
                            <a:latin typeface="Cambria Math"/>
                            <a:ea typeface="Cambria Math"/>
                          </a:rPr>
                          <m:t>4</m:t>
                        </m:r>
                      </m:den>
                    </m:f>
                  </m:oMath>
                </a14:m>
                <a:endParaRPr lang="en-US" dirty="0" smtClean="0"/>
              </a:p>
              <a:p>
                <a:pPr marL="342900" indent="-342900">
                  <a:buAutoNum type="arabicParenR" startAt="47"/>
                </a:pP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>
                        <a:latin typeface="Cambria Math"/>
                      </a:rPr>
                      <m:t>a</m:t>
                    </m:r>
                    <m:r>
                      <a:rPr lang="en-US">
                        <a:latin typeface="Cambria Math"/>
                      </a:rPr>
                      <m:t>.  </m:t>
                    </m:r>
                    <m:r>
                      <a:rPr lang="en-US" b="0" i="1" smtClean="0">
                        <a:latin typeface="Cambria Math"/>
                      </a:rPr>
                      <m:t>6</m:t>
                    </m:r>
                    <m:r>
                      <a:rPr lang="en-US" i="1">
                        <a:latin typeface="Cambria Math"/>
                      </a:rPr>
                      <m:t>0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°= </m:t>
                    </m:r>
                    <m:f>
                      <m:fPr>
                        <m:ctrlPr>
                          <a:rPr lang="en-US" i="1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  <a:ea typeface="Cambria Math"/>
                          </a:rPr>
                          <m:t>𝜋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3</m:t>
                        </m:r>
                      </m:den>
                    </m:f>
                    <m:r>
                      <a:rPr lang="en-US" i="1">
                        <a:latin typeface="Cambria Math"/>
                        <a:ea typeface="Cambria Math"/>
                      </a:rPr>
                      <m:t>     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𝑏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.  45°= </m:t>
                    </m:r>
                    <m:f>
                      <m:fPr>
                        <m:ctrlPr>
                          <a:rPr lang="en-US" i="1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  <a:ea typeface="Cambria Math"/>
                          </a:rPr>
                          <m:t>𝜋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4</m:t>
                        </m:r>
                      </m:den>
                    </m:f>
                  </m:oMath>
                </a14:m>
                <a:endParaRPr lang="en-US" dirty="0" smtClean="0"/>
              </a:p>
              <a:p>
                <a:pPr marL="342900" indent="-342900">
                  <a:buAutoNum type="arabicParenR" startAt="47"/>
                </a:pP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>
                        <a:latin typeface="Cambria Math"/>
                      </a:rPr>
                      <m:t>a</m:t>
                    </m:r>
                    <m:r>
                      <a:rPr lang="en-US">
                        <a:latin typeface="Cambria Math"/>
                      </a:rPr>
                      <m:t>.  </m:t>
                    </m:r>
                    <m:r>
                      <a:rPr lang="en-US" i="1">
                        <a:latin typeface="Cambria Math"/>
                      </a:rPr>
                      <m:t>6</m:t>
                    </m:r>
                    <m:r>
                      <a:rPr lang="en-US" i="1">
                        <a:latin typeface="Cambria Math"/>
                      </a:rPr>
                      <m:t>0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°= </m:t>
                    </m:r>
                    <m:f>
                      <m:fPr>
                        <m:ctrlPr>
                          <a:rPr lang="en-US" i="1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  <a:ea typeface="Cambria Math"/>
                          </a:rPr>
                          <m:t>𝜋</m:t>
                        </m:r>
                      </m:num>
                      <m:den>
                        <m:r>
                          <a:rPr lang="en-US" i="1">
                            <a:latin typeface="Cambria Math"/>
                            <a:ea typeface="Cambria Math"/>
                          </a:rPr>
                          <m:t>3</m:t>
                        </m:r>
                      </m:den>
                    </m:f>
                    <m:r>
                      <a:rPr lang="en-US" i="1">
                        <a:latin typeface="Cambria Math"/>
                        <a:ea typeface="Cambria Math"/>
                      </a:rPr>
                      <m:t>     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𝑏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.  60°= </m:t>
                    </m:r>
                    <m:f>
                      <m:fPr>
                        <m:ctrlPr>
                          <a:rPr lang="en-US" i="1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  <a:ea typeface="Cambria Math"/>
                          </a:rPr>
                          <m:t>𝜋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3</m:t>
                        </m:r>
                      </m:den>
                    </m:f>
                  </m:oMath>
                </a14:m>
                <a:endParaRPr lang="en-US" dirty="0" smtClean="0"/>
              </a:p>
              <a:p>
                <a:pPr marL="342900" indent="-342900">
                  <a:buAutoNum type="arabicParenR" startAt="47"/>
                </a:pP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>
                        <a:latin typeface="Cambria Math"/>
                      </a:rPr>
                      <m:t>a</m:t>
                    </m:r>
                    <m:r>
                      <a:rPr lang="en-US">
                        <a:latin typeface="Cambria Math"/>
                      </a:rPr>
                      <m:t>.  </m:t>
                    </m:r>
                    <m:r>
                      <a:rPr lang="en-US" b="0" i="1" smtClean="0">
                        <a:latin typeface="Cambria Math"/>
                      </a:rPr>
                      <m:t>6</m:t>
                    </m:r>
                    <m:r>
                      <a:rPr lang="en-US" i="1">
                        <a:latin typeface="Cambria Math"/>
                      </a:rPr>
                      <m:t>0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°= </m:t>
                    </m:r>
                    <m:f>
                      <m:fPr>
                        <m:ctrlPr>
                          <a:rPr lang="en-US" i="1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  <a:ea typeface="Cambria Math"/>
                          </a:rPr>
                          <m:t>𝜋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3</m:t>
                        </m:r>
                      </m:den>
                    </m:f>
                    <m:r>
                      <a:rPr lang="en-US" i="1">
                        <a:latin typeface="Cambria Math"/>
                        <a:ea typeface="Cambria Math"/>
                      </a:rPr>
                      <m:t>     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𝑏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.  45°= </m:t>
                    </m:r>
                    <m:f>
                      <m:fPr>
                        <m:ctrlPr>
                          <a:rPr lang="en-US" i="1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  <a:ea typeface="Cambria Math"/>
                          </a:rPr>
                          <m:t>𝜋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4</m:t>
                        </m:r>
                      </m:den>
                    </m:f>
                  </m:oMath>
                </a14:m>
                <a:endParaRPr lang="en-US" dirty="0" smtClean="0"/>
              </a:p>
              <a:p>
                <a:pPr marL="342900" indent="-342900">
                  <a:buAutoNum type="arabicParenR" startAt="47"/>
                </a:pP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>
                        <a:latin typeface="Cambria Math"/>
                      </a:rPr>
                      <m:t>a</m:t>
                    </m:r>
                    <m:r>
                      <a:rPr lang="en-US">
                        <a:latin typeface="Cambria Math"/>
                      </a:rPr>
                      <m:t>.  </m:t>
                    </m:r>
                    <m:r>
                      <a:rPr lang="en-US" i="1">
                        <a:latin typeface="Cambria Math"/>
                      </a:rPr>
                      <m:t>6</m:t>
                    </m:r>
                    <m:r>
                      <a:rPr lang="en-US" i="1">
                        <a:latin typeface="Cambria Math"/>
                      </a:rPr>
                      <m:t>0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°= </m:t>
                    </m:r>
                    <m:f>
                      <m:fPr>
                        <m:ctrlPr>
                          <a:rPr lang="en-US" i="1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  <a:ea typeface="Cambria Math"/>
                          </a:rPr>
                          <m:t>𝜋</m:t>
                        </m:r>
                      </m:num>
                      <m:den>
                        <m:r>
                          <a:rPr lang="en-US" i="1">
                            <a:latin typeface="Cambria Math"/>
                            <a:ea typeface="Cambria Math"/>
                          </a:rPr>
                          <m:t>3</m:t>
                        </m:r>
                      </m:den>
                    </m:f>
                    <m:r>
                      <a:rPr lang="en-US" i="1">
                        <a:latin typeface="Cambria Math"/>
                        <a:ea typeface="Cambria Math"/>
                      </a:rPr>
                      <m:t>     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𝑏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.  45°= </m:t>
                    </m:r>
                    <m:f>
                      <m:fPr>
                        <m:ctrlPr>
                          <a:rPr lang="en-US" i="1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  <a:ea typeface="Cambria Math"/>
                          </a:rPr>
                          <m:t>𝜋</m:t>
                        </m:r>
                      </m:num>
                      <m:den>
                        <m:r>
                          <a:rPr lang="en-US" i="1">
                            <a:latin typeface="Cambria Math"/>
                            <a:ea typeface="Cambria Math"/>
                          </a:rPr>
                          <m:t>4</m:t>
                        </m:r>
                      </m:den>
                    </m:f>
                  </m:oMath>
                </a14:m>
                <a:endParaRPr lang="en-US" dirty="0" smtClean="0"/>
              </a:p>
              <a:p>
                <a:r>
                  <a:rPr lang="en-US" dirty="0" smtClean="0"/>
                  <a:t>59)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32</m:t>
                        </m:r>
                        <m:rad>
                          <m:radPr>
                            <m:degHide m:val="on"/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3</m:t>
                            </m:r>
                          </m:e>
                        </m:rad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</m:den>
                    </m:f>
                  </m:oMath>
                </a14:m>
                <a:endParaRPr lang="en-US" dirty="0" smtClean="0"/>
              </a:p>
              <a:p>
                <a:r>
                  <a:rPr lang="en-US" dirty="0" smtClean="0"/>
                  <a:t>60)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20</m:t>
                    </m:r>
                    <m:rad>
                      <m:radPr>
                        <m:degHide m:val="on"/>
                        <m:ctrlPr>
                          <a:rPr lang="en-US" b="0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e>
                    </m:rad>
                  </m:oMath>
                </a14:m>
                <a:r>
                  <a:rPr lang="en-US" dirty="0" smtClean="0"/>
                  <a:t> </a:t>
                </a:r>
              </a:p>
              <a:p>
                <a:pPr marL="342900" indent="-342900">
                  <a:buAutoNum type="arabicParenR" startAt="61"/>
                </a:pPr>
                <a:r>
                  <a:rPr lang="en-US" dirty="0" smtClean="0"/>
                  <a:t> 23.3</a:t>
                </a:r>
              </a:p>
              <a:p>
                <a:pPr marL="342900" indent="-342900">
                  <a:buAutoNum type="arabicParenR" startAt="61"/>
                </a:pPr>
                <a:r>
                  <a:rPr lang="en-US" dirty="0"/>
                  <a:t> </a:t>
                </a:r>
                <a:r>
                  <a:rPr lang="en-US" dirty="0" smtClean="0"/>
                  <a:t>68.7</a:t>
                </a:r>
              </a:p>
              <a:p>
                <a:pPr marL="342900" indent="-342900">
                  <a:buAutoNum type="arabicParenR" startAt="61"/>
                </a:pPr>
                <a:r>
                  <a:rPr lang="en-US" dirty="0"/>
                  <a:t> </a:t>
                </a:r>
                <a:r>
                  <a:rPr lang="en-US" dirty="0" smtClean="0"/>
                  <a:t>6.1</a:t>
                </a:r>
              </a:p>
              <a:p>
                <a:pPr marL="342900" indent="-342900">
                  <a:buAutoNum type="arabicParenR" startAt="61"/>
                </a:pPr>
                <a:r>
                  <a:rPr lang="en-US" dirty="0"/>
                  <a:t> </a:t>
                </a:r>
                <a:r>
                  <a:rPr lang="en-US" dirty="0" smtClean="0"/>
                  <a:t>96.6</a:t>
                </a:r>
              </a:p>
              <a:p>
                <a:pPr marL="342900" indent="-342900">
                  <a:buAutoNum type="arabicParenR" startAt="61"/>
                </a:pPr>
                <a:r>
                  <a:rPr lang="en-US" dirty="0"/>
                  <a:t> </a:t>
                </a:r>
                <a:r>
                  <a:rPr lang="en-US" dirty="0" smtClean="0"/>
                  <a:t>17.25 </a:t>
                </a:r>
                <a:r>
                  <a:rPr lang="en-US" dirty="0" err="1" smtClean="0"/>
                  <a:t>ft</a:t>
                </a:r>
                <a:endParaRPr lang="en-US" dirty="0" smtClean="0"/>
              </a:p>
              <a:p>
                <a:pPr marL="342900" indent="-342900">
                  <a:buAutoNum type="arabicParenR" startAt="61"/>
                </a:pPr>
                <a:r>
                  <a:rPr lang="en-US" dirty="0"/>
                  <a:t> </a:t>
                </a:r>
                <a:r>
                  <a:rPr lang="en-US" dirty="0" smtClean="0"/>
                  <a:t>a.			b. 6/3 = h/135		c.270ft</a:t>
                </a:r>
              </a:p>
              <a:p>
                <a:pPr marL="342900" indent="-342900">
                  <a:buAutoNum type="arabicParenR" startAt="47"/>
                </a:pPr>
                <a:endParaRPr lang="en-US" dirty="0"/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" y="152400"/>
                <a:ext cx="8839200" cy="4962128"/>
              </a:xfrm>
              <a:prstGeom prst="rect">
                <a:avLst/>
              </a:prstGeom>
              <a:blipFill rotWithShape="1">
                <a:blip r:embed="rId2"/>
                <a:stretch>
                  <a:fillRect l="-5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ight Triangle 2"/>
          <p:cNvSpPr/>
          <p:nvPr/>
        </p:nvSpPr>
        <p:spPr>
          <a:xfrm>
            <a:off x="1143000" y="4724400"/>
            <a:ext cx="1295400" cy="1600200"/>
          </a:xfrm>
          <a:prstGeom prst="rt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/>
          <p:cNvCxnSpPr/>
          <p:nvPr/>
        </p:nvCxnSpPr>
        <p:spPr>
          <a:xfrm>
            <a:off x="2057400" y="5867400"/>
            <a:ext cx="0" cy="4572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1143000" y="6477000"/>
            <a:ext cx="914400" cy="0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2057400" y="6477000"/>
            <a:ext cx="381000" cy="0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685800" y="53340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752600" y="58674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2057400" y="6487886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333500" y="6509450"/>
            <a:ext cx="647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132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2348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228600" y="76200"/>
            <a:ext cx="80772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Sneedlegrit</a:t>
            </a:r>
            <a:r>
              <a:rPr lang="en-US" sz="2400" dirty="0" smtClean="0"/>
              <a:t>:</a:t>
            </a:r>
            <a:endParaRPr lang="en-US" sz="2400" dirty="0" smtClean="0"/>
          </a:p>
          <a:p>
            <a:endParaRPr lang="en-US" sz="2400" dirty="0"/>
          </a:p>
          <a:p>
            <a:r>
              <a:rPr lang="en-US" sz="2400" dirty="0" smtClean="0"/>
              <a:t>Let </a:t>
            </a:r>
            <a:r>
              <a:rPr lang="en-US" sz="2400" dirty="0" smtClean="0">
                <a:sym typeface="Symbol"/>
              </a:rPr>
              <a:t> be an acute angle such that tan = </a:t>
            </a:r>
            <a:r>
              <a:rPr lang="en-US" sz="2400" dirty="0" smtClean="0">
                <a:sym typeface="Symbol"/>
              </a:rPr>
              <a:t>4  </a:t>
            </a:r>
            <a:r>
              <a:rPr lang="en-US" sz="2400" dirty="0" smtClean="0">
                <a:sym typeface="Symbol"/>
              </a:rPr>
              <a:t>Find the </a:t>
            </a:r>
            <a:r>
              <a:rPr lang="en-US" sz="2400" dirty="0" smtClean="0">
                <a:sym typeface="Symbol"/>
              </a:rPr>
              <a:t>other six trigonometric functions.</a:t>
            </a:r>
            <a:endParaRPr lang="en-US" sz="2400" dirty="0" smtClean="0">
              <a:sym typeface="Symbol"/>
            </a:endParaRPr>
          </a:p>
          <a:p>
            <a:endParaRPr lang="en-US" sz="2400" dirty="0" smtClean="0">
              <a:sym typeface="Symbol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28600" y="5791200"/>
            <a:ext cx="876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CW</a:t>
            </a:r>
            <a:r>
              <a:rPr lang="en-US" sz="2400" dirty="0" smtClean="0"/>
              <a:t>:  </a:t>
            </a:r>
            <a:r>
              <a:rPr lang="en-US" sz="2400" dirty="0" smtClean="0"/>
              <a:t>Right Triangle Trig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705334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1455</TotalTime>
  <Words>641</Words>
  <Application>Microsoft Office PowerPoint</Application>
  <PresentationFormat>On-screen Show (4:3)</PresentationFormat>
  <Paragraphs>40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Default Design</vt:lpstr>
      <vt:lpstr>PowerPoint Presentation</vt:lpstr>
      <vt:lpstr>PowerPoint Presentation</vt:lpstr>
      <vt:lpstr>PowerPoint Presentation</vt:lpstr>
      <vt:lpstr>PowerPoint Presentation</vt:lpstr>
    </vt:vector>
  </TitlesOfParts>
  <Company>Marian High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4.2 Trigonometric Function: The Unit circle</dc:title>
  <dc:creator>Ron Grosz</dc:creator>
  <cp:lastModifiedBy>Kurutz, Jeremy</cp:lastModifiedBy>
  <cp:revision>104</cp:revision>
  <cp:lastPrinted>2014-02-12T15:52:32Z</cp:lastPrinted>
  <dcterms:created xsi:type="dcterms:W3CDTF">2011-11-04T13:24:43Z</dcterms:created>
  <dcterms:modified xsi:type="dcterms:W3CDTF">2014-02-20T14:51:44Z</dcterms:modified>
</cp:coreProperties>
</file>