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5" r:id="rId3"/>
    <p:sldId id="257" r:id="rId4"/>
    <p:sldId id="270" r:id="rId5"/>
    <p:sldId id="258" r:id="rId6"/>
    <p:sldId id="271" r:id="rId7"/>
    <p:sldId id="283" r:id="rId8"/>
    <p:sldId id="259" r:id="rId9"/>
    <p:sldId id="260" r:id="rId10"/>
    <p:sldId id="261" r:id="rId11"/>
    <p:sldId id="268" r:id="rId12"/>
    <p:sldId id="264" r:id="rId13"/>
    <p:sldId id="287" r:id="rId14"/>
    <p:sldId id="284" r:id="rId15"/>
    <p:sldId id="288" r:id="rId16"/>
    <p:sldId id="285" r:id="rId17"/>
    <p:sldId id="286" r:id="rId1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727" autoAdjust="0"/>
    <p:restoredTop sz="94660"/>
  </p:normalViewPr>
  <p:slideViewPr>
    <p:cSldViewPr>
      <p:cViewPr>
        <p:scale>
          <a:sx n="90" d="100"/>
          <a:sy n="9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3.wmf"/><Relationship Id="rId4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Trig/Precalc 4.4 Functions of any Angle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fld id="{801188B7-04DB-482C-ACBD-B042BD03FF32}" type="datetime1">
              <a:rPr lang="en-US"/>
              <a:pPr>
                <a:defRPr/>
              </a:pPr>
              <a:t>2/21/2014</a:t>
            </a:fld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Mrs. Cronquist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fld id="{1C46F4E7-9B32-4006-9FCA-A057668FF8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806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Trig/Precalc 4.4 Functions of any Angle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fld id="{AE047CA2-9CF3-4A67-AF1B-A0D6F7165F46}" type="datetime1">
              <a:rPr lang="en-US"/>
              <a:pPr>
                <a:defRPr/>
              </a:pPr>
              <a:t>2/21/2014</a:t>
            </a:fld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Mrs. Cronquist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fld id="{E439BBFC-10B3-4E5D-96B9-CB7ACE66D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873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D74F7-0FDA-44A3-9E58-0648EB045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22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A4191-2B16-4448-BBDD-47119CE587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179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42866-4988-435F-A124-775E85E43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993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006C2-D404-4CCD-A9F6-8A8482FBAF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69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08236-6C0E-4F0E-95F1-489C02BFE9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61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56411-86AD-4353-94D7-1148E9E9E5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813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95345-A322-466A-81BF-58C6F7D6B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200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33A7A-9BC5-4A77-9DC8-97FA04CCD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364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EA3D6-00DF-4824-A6B1-6A2CD4C602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319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5A3B5-3CCA-422B-B025-721741982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90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E42DC-9506-4884-B786-6EE02DF32E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166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A4E40166-6F90-46F9-9C43-6D2B3F04F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9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2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20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17.bin"/><Relationship Id="rId2" Type="http://schemas.openxmlformats.org/officeDocument/2006/relationships/tags" Target="../tags/tag10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19.wmf"/><Relationship Id="rId5" Type="http://schemas.openxmlformats.org/officeDocument/2006/relationships/image" Target="../media/image16.wmf"/><Relationship Id="rId15" Type="http://schemas.openxmlformats.org/officeDocument/2006/relationships/image" Target="../media/image21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8.wmf"/><Relationship Id="rId14" Type="http://schemas.openxmlformats.org/officeDocument/2006/relationships/oleObject" Target="../embeddings/oleObject18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26.wmf"/><Relationship Id="rId3" Type="http://schemas.openxmlformats.org/officeDocument/2006/relationships/oleObject" Target="../embeddings/oleObject19.bin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25.wmf"/><Relationship Id="rId5" Type="http://schemas.openxmlformats.org/officeDocument/2006/relationships/image" Target="../media/image26.png"/><Relationship Id="rId15" Type="http://schemas.openxmlformats.org/officeDocument/2006/relationships/image" Target="../media/image27.png"/><Relationship Id="rId10" Type="http://schemas.openxmlformats.org/officeDocument/2006/relationships/oleObject" Target="../embeddings/oleObject22.bin"/><Relationship Id="rId4" Type="http://schemas.openxmlformats.org/officeDocument/2006/relationships/image" Target="../media/image22.wmf"/><Relationship Id="rId9" Type="http://schemas.openxmlformats.org/officeDocument/2006/relationships/image" Target="../media/image24.wmf"/><Relationship Id="rId14" Type="http://schemas.openxmlformats.org/officeDocument/2006/relationships/oleObject" Target="../embeddings/oleObject24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29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28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image" Target="../media/image34.wmf"/><Relationship Id="rId18" Type="http://schemas.openxmlformats.org/officeDocument/2006/relationships/image" Target="../media/image36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12" Type="http://schemas.openxmlformats.org/officeDocument/2006/relationships/oleObject" Target="../embeddings/oleObject33.bin"/><Relationship Id="rId17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9.png"/><Relationship Id="rId1" Type="http://schemas.openxmlformats.org/officeDocument/2006/relationships/vmlDrawing" Target="../drawings/vmlDrawing7.vml"/><Relationship Id="rId6" Type="http://schemas.openxmlformats.org/officeDocument/2006/relationships/image" Target="../media/image31.wmf"/><Relationship Id="rId11" Type="http://schemas.openxmlformats.org/officeDocument/2006/relationships/image" Target="../media/image33.wmf"/><Relationship Id="rId5" Type="http://schemas.openxmlformats.org/officeDocument/2006/relationships/oleObject" Target="../embeddings/oleObject30.bin"/><Relationship Id="rId15" Type="http://schemas.openxmlformats.org/officeDocument/2006/relationships/image" Target="../media/image35.wmf"/><Relationship Id="rId10" Type="http://schemas.openxmlformats.org/officeDocument/2006/relationships/oleObject" Target="../embeddings/oleObject32.bin"/><Relationship Id="rId4" Type="http://schemas.openxmlformats.org/officeDocument/2006/relationships/image" Target="../media/image30.wmf"/><Relationship Id="rId9" Type="http://schemas.openxmlformats.org/officeDocument/2006/relationships/image" Target="../media/image38.png"/><Relationship Id="rId14" Type="http://schemas.openxmlformats.org/officeDocument/2006/relationships/oleObject" Target="../embeddings/oleObject34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4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3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4.wmf"/><Relationship Id="rId2" Type="http://schemas.openxmlformats.org/officeDocument/2006/relationships/tags" Target="../tags/tag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oleObject" Target="../embeddings/oleObject4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wmf"/><Relationship Id="rId2" Type="http://schemas.openxmlformats.org/officeDocument/2006/relationships/tags" Target="../tags/tag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10" Type="http://schemas.openxmlformats.org/officeDocument/2006/relationships/image" Target="../media/image5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9B391D95-EC9F-4F0F-97E2-116F8E9ED715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1143000"/>
            <a:ext cx="3124200" cy="685800"/>
          </a:xfrm>
        </p:spPr>
        <p:txBody>
          <a:bodyPr/>
          <a:lstStyle/>
          <a:p>
            <a:pPr eaLnBrk="1" hangingPunct="1"/>
            <a:r>
              <a:rPr lang="en-US" sz="5400" b="1" dirty="0" smtClean="0"/>
              <a:t>Warm-up: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81000" y="6245592"/>
            <a:ext cx="62357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HW:  Pg</a:t>
            </a:r>
            <a:r>
              <a:rPr lang="en-US" dirty="0"/>
              <a:t>. </a:t>
            </a:r>
            <a:r>
              <a:rPr lang="en-US" dirty="0" smtClean="0"/>
              <a:t>399-401(1 – 21 odd 43, 49, 63-68)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762000" y="2133600"/>
                <a:ext cx="7239000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Given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𝑡𝑎𝑛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 smtClean="0"/>
                  <a:t> find </a:t>
                </a:r>
                <a:r>
                  <a:rPr lang="en-US" sz="2400" dirty="0" err="1" smtClean="0"/>
                  <a:t>cos</a:t>
                </a:r>
                <a:r>
                  <a:rPr lang="en-US" sz="2400" dirty="0" smtClean="0">
                    <a:sym typeface="Symbol"/>
                  </a:rPr>
                  <a:t> and .</a:t>
                </a:r>
                <a:endParaRPr lang="en-US" sz="24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133600"/>
                <a:ext cx="7239000" cy="616964"/>
              </a:xfrm>
              <a:prstGeom prst="rect">
                <a:avLst/>
              </a:prstGeom>
              <a:blipFill rotWithShape="1">
                <a:blip r:embed="rId3"/>
                <a:stretch>
                  <a:fillRect l="-1263" b="-7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335274B4-DE97-4412-9218-C2135F11356D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42937"/>
          </a:xfrm>
        </p:spPr>
        <p:txBody>
          <a:bodyPr/>
          <a:lstStyle/>
          <a:p>
            <a:pPr eaLnBrk="1" hangingPunct="1"/>
            <a:r>
              <a:rPr lang="en-US" b="1" dirty="0" smtClean="0"/>
              <a:t>Drawing Reference Angles</a:t>
            </a:r>
          </a:p>
        </p:txBody>
      </p:sp>
      <p:grpSp>
        <p:nvGrpSpPr>
          <p:cNvPr id="12292" name="Group 3"/>
          <p:cNvGrpSpPr>
            <a:grpSpLocks/>
          </p:cNvGrpSpPr>
          <p:nvPr/>
        </p:nvGrpSpPr>
        <p:grpSpPr bwMode="auto">
          <a:xfrm>
            <a:off x="762000" y="3505200"/>
            <a:ext cx="2514600" cy="2117725"/>
            <a:chOff x="1248" y="1152"/>
            <a:chExt cx="2736" cy="2304"/>
          </a:xfrm>
        </p:grpSpPr>
        <p:sp>
          <p:nvSpPr>
            <p:cNvPr id="12301" name="Line 4"/>
            <p:cNvSpPr>
              <a:spLocks noChangeShapeType="1"/>
            </p:cNvSpPr>
            <p:nvPr/>
          </p:nvSpPr>
          <p:spPr bwMode="auto">
            <a:xfrm>
              <a:off x="2592" y="1152"/>
              <a:ext cx="0" cy="23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2" name="Line 5"/>
            <p:cNvSpPr>
              <a:spLocks noChangeShapeType="1"/>
            </p:cNvSpPr>
            <p:nvPr/>
          </p:nvSpPr>
          <p:spPr bwMode="auto">
            <a:xfrm>
              <a:off x="1248" y="2256"/>
              <a:ext cx="27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93" name="Group 6"/>
          <p:cNvGrpSpPr>
            <a:grpSpLocks/>
          </p:cNvGrpSpPr>
          <p:nvPr/>
        </p:nvGrpSpPr>
        <p:grpSpPr bwMode="auto">
          <a:xfrm>
            <a:off x="5181600" y="3505200"/>
            <a:ext cx="2514600" cy="2117725"/>
            <a:chOff x="1248" y="1152"/>
            <a:chExt cx="2736" cy="2304"/>
          </a:xfrm>
        </p:grpSpPr>
        <p:sp>
          <p:nvSpPr>
            <p:cNvPr id="12299" name="Line 7"/>
            <p:cNvSpPr>
              <a:spLocks noChangeShapeType="1"/>
            </p:cNvSpPr>
            <p:nvPr/>
          </p:nvSpPr>
          <p:spPr bwMode="auto">
            <a:xfrm>
              <a:off x="2592" y="1152"/>
              <a:ext cx="0" cy="23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0" name="Line 8"/>
            <p:cNvSpPr>
              <a:spLocks noChangeShapeType="1"/>
            </p:cNvSpPr>
            <p:nvPr/>
          </p:nvSpPr>
          <p:spPr bwMode="auto">
            <a:xfrm>
              <a:off x="1248" y="2256"/>
              <a:ext cx="27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94" name="Text Box 9"/>
          <p:cNvSpPr txBox="1">
            <a:spLocks noChangeArrowheads="1"/>
          </p:cNvSpPr>
          <p:nvPr/>
        </p:nvSpPr>
        <p:spPr bwMode="auto">
          <a:xfrm>
            <a:off x="457200" y="685800"/>
            <a:ext cx="78486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Arial" charset="0"/>
              </a:rPr>
              <a:t>Find the reference angle </a:t>
            </a:r>
            <a:r>
              <a:rPr lang="el-GR" sz="2400" dirty="0">
                <a:latin typeface="Arial" charset="0"/>
              </a:rPr>
              <a:t>θ</a:t>
            </a:r>
            <a:r>
              <a:rPr lang="en-US" sz="2400" dirty="0" smtClean="0">
                <a:latin typeface="Arial" charset="0"/>
              </a:rPr>
              <a:t>', </a:t>
            </a:r>
            <a:r>
              <a:rPr lang="en-US" sz="2400" dirty="0">
                <a:latin typeface="Arial" charset="0"/>
              </a:rPr>
              <a:t>and sketch </a:t>
            </a:r>
            <a:r>
              <a:rPr lang="el-GR" sz="2400" dirty="0">
                <a:latin typeface="Arial" charset="0"/>
              </a:rPr>
              <a:t>θ</a:t>
            </a:r>
            <a:r>
              <a:rPr lang="en-US" sz="2400" dirty="0">
                <a:latin typeface="Arial" charset="0"/>
              </a:rPr>
              <a:t> and </a:t>
            </a:r>
            <a:r>
              <a:rPr lang="el-GR" sz="2400" dirty="0">
                <a:latin typeface="Arial" charset="0"/>
              </a:rPr>
              <a:t>θ</a:t>
            </a:r>
            <a:r>
              <a:rPr lang="en-US" sz="2400" dirty="0">
                <a:latin typeface="Arial" charset="0"/>
              </a:rPr>
              <a:t>' in standard position.</a:t>
            </a:r>
            <a:endParaRPr lang="el-GR" sz="2400" dirty="0">
              <a:latin typeface="Arial" charset="0"/>
            </a:endParaRPr>
          </a:p>
        </p:txBody>
      </p:sp>
      <p:sp>
        <p:nvSpPr>
          <p:cNvPr id="12295" name="Text Box 10"/>
          <p:cNvSpPr txBox="1">
            <a:spLocks noChangeArrowheads="1"/>
          </p:cNvSpPr>
          <p:nvPr/>
        </p:nvSpPr>
        <p:spPr bwMode="auto">
          <a:xfrm>
            <a:off x="533400" y="1828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Arial" charset="0"/>
              </a:rPr>
              <a:t>1)    </a:t>
            </a:r>
            <a:r>
              <a:rPr lang="el-GR" sz="2400">
                <a:latin typeface="Arial" charset="0"/>
              </a:rPr>
              <a:t>θ</a:t>
            </a:r>
            <a:r>
              <a:rPr lang="en-US" sz="2400">
                <a:latin typeface="Arial" charset="0"/>
              </a:rPr>
              <a:t> = -145°</a:t>
            </a:r>
          </a:p>
        </p:txBody>
      </p:sp>
      <p:sp>
        <p:nvSpPr>
          <p:cNvPr id="12296" name="Text Box 11"/>
          <p:cNvSpPr txBox="1">
            <a:spLocks noChangeArrowheads="1"/>
          </p:cNvSpPr>
          <p:nvPr/>
        </p:nvSpPr>
        <p:spPr bwMode="auto">
          <a:xfrm>
            <a:off x="4495800" y="1820863"/>
            <a:ext cx="835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latin typeface="Arial" charset="0"/>
              </a:rPr>
              <a:t>2)</a:t>
            </a:r>
          </a:p>
        </p:txBody>
      </p:sp>
      <p:graphicFrame>
        <p:nvGraphicFramePr>
          <p:cNvPr id="12297" name="Object 12"/>
          <p:cNvGraphicFramePr>
            <a:graphicFrameLocks noChangeAspect="1"/>
          </p:cNvGraphicFramePr>
          <p:nvPr/>
        </p:nvGraphicFramePr>
        <p:xfrm>
          <a:off x="5330825" y="1555750"/>
          <a:ext cx="1462088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2" name="Equation" r:id="rId4" imgW="558558" imgH="393529" progId="Equation.DSMT4">
                  <p:embed/>
                </p:oleObj>
              </mc:Choice>
              <mc:Fallback>
                <p:oleObj name="Equation" r:id="rId4" imgW="558558" imgH="393529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0825" y="1555750"/>
                        <a:ext cx="1462088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8" name="Line 14"/>
          <p:cNvSpPr>
            <a:spLocks noChangeShapeType="1"/>
          </p:cNvSpPr>
          <p:nvPr/>
        </p:nvSpPr>
        <p:spPr bwMode="auto">
          <a:xfrm>
            <a:off x="4267200" y="1447800"/>
            <a:ext cx="0" cy="45720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FC90D260-E809-423A-9BA7-770764F84A74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1376363"/>
          </a:xfrm>
        </p:spPr>
        <p:txBody>
          <a:bodyPr/>
          <a:lstStyle/>
          <a:p>
            <a:pPr eaLnBrk="1" hangingPunct="1"/>
            <a:r>
              <a:rPr lang="en-US" b="1" smtClean="0"/>
              <a:t>Finding the Trig functions of </a:t>
            </a:r>
            <a:r>
              <a:rPr lang="en-US" b="1" u="sng" smtClean="0"/>
              <a:t>any</a:t>
            </a:r>
            <a:r>
              <a:rPr lang="en-US" b="1" smtClean="0"/>
              <a:t> angle</a:t>
            </a:r>
          </a:p>
        </p:txBody>
      </p:sp>
      <p:sp>
        <p:nvSpPr>
          <p:cNvPr id="13316" name="Rectangle 258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334000" cy="50292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mtClean="0"/>
              <a:t>Find the reference angle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endParaRPr lang="en-US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mtClean="0"/>
              <a:t>Determine the value of the given trig function of the reference angle.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endParaRPr lang="en-US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mtClean="0"/>
              <a:t>Determine the sign—based on the quadrant of the given (original) angle</a:t>
            </a:r>
          </a:p>
        </p:txBody>
      </p:sp>
      <p:graphicFrame>
        <p:nvGraphicFramePr>
          <p:cNvPr id="13317" name="Object 260"/>
          <p:cNvGraphicFramePr>
            <a:graphicFrameLocks noChangeAspect="1"/>
          </p:cNvGraphicFramePr>
          <p:nvPr/>
        </p:nvGraphicFramePr>
        <p:xfrm>
          <a:off x="5410200" y="533400"/>
          <a:ext cx="2514600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1" name="Equation" r:id="rId4" imgW="647419" imgH="203112" progId="Equation.DSMT4">
                  <p:embed/>
                </p:oleObj>
              </mc:Choice>
              <mc:Fallback>
                <p:oleObj name="Equation" r:id="rId4" imgW="647419" imgH="203112" progId="Equation.DSMT4">
                  <p:embed/>
                  <p:pic>
                    <p:nvPicPr>
                      <p:cNvPr id="0" name="Object 2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533400"/>
                        <a:ext cx="2514600" cy="78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005" name="Object 261"/>
          <p:cNvGraphicFramePr>
            <a:graphicFrameLocks noChangeAspect="1"/>
          </p:cNvGraphicFramePr>
          <p:nvPr/>
        </p:nvGraphicFramePr>
        <p:xfrm>
          <a:off x="5562600" y="1600200"/>
          <a:ext cx="2819400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2" name="Equation" r:id="rId6" imgW="1155700" imgH="457200" progId="Equation.DSMT4">
                  <p:embed/>
                </p:oleObj>
              </mc:Choice>
              <mc:Fallback>
                <p:oleObj name="Equation" r:id="rId6" imgW="1155700" imgH="457200" progId="Equation.DSMT4">
                  <p:embed/>
                  <p:pic>
                    <p:nvPicPr>
                      <p:cNvPr id="0" name="Object 2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600200"/>
                        <a:ext cx="2819400" cy="111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006" name="Object 262"/>
          <p:cNvGraphicFramePr>
            <a:graphicFrameLocks noChangeAspect="1"/>
          </p:cNvGraphicFramePr>
          <p:nvPr/>
        </p:nvGraphicFramePr>
        <p:xfrm>
          <a:off x="5715000" y="2895600"/>
          <a:ext cx="16764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3" name="Equation" r:id="rId8" imgW="660113" imgH="203112" progId="Equation.DSMT4">
                  <p:embed/>
                </p:oleObj>
              </mc:Choice>
              <mc:Fallback>
                <p:oleObj name="Equation" r:id="rId8" imgW="660113" imgH="203112" progId="Equation.DSMT4">
                  <p:embed/>
                  <p:pic>
                    <p:nvPicPr>
                      <p:cNvPr id="0" name="Object 2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895600"/>
                        <a:ext cx="167640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007" name="Object 263"/>
          <p:cNvGraphicFramePr>
            <a:graphicFrameLocks noChangeAspect="1"/>
          </p:cNvGraphicFramePr>
          <p:nvPr/>
        </p:nvGraphicFramePr>
        <p:xfrm>
          <a:off x="5715000" y="3657600"/>
          <a:ext cx="18288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4" name="Equation" r:id="rId10" imgW="723586" imgH="228501" progId="Equation.DSMT4">
                  <p:embed/>
                </p:oleObj>
              </mc:Choice>
              <mc:Fallback>
                <p:oleObj name="Equation" r:id="rId10" imgW="723586" imgH="228501" progId="Equation.DSMT4">
                  <p:embed/>
                  <p:pic>
                    <p:nvPicPr>
                      <p:cNvPr id="0" name="Object 2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657600"/>
                        <a:ext cx="1828800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008" name="Object 2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6956977"/>
              </p:ext>
            </p:extLst>
          </p:nvPr>
        </p:nvGraphicFramePr>
        <p:xfrm>
          <a:off x="5629275" y="4419600"/>
          <a:ext cx="2916238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5" name="Equation" r:id="rId12" imgW="1066680" imgH="203040" progId="Equation.DSMT4">
                  <p:embed/>
                </p:oleObj>
              </mc:Choice>
              <mc:Fallback>
                <p:oleObj name="Equation" r:id="rId12" imgW="1066680" imgH="203040" progId="Equation.DSMT4">
                  <p:embed/>
                  <p:pic>
                    <p:nvPicPr>
                      <p:cNvPr id="0" name="Object 2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9275" y="4419600"/>
                        <a:ext cx="2916238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009" name="Object 265"/>
          <p:cNvGraphicFramePr>
            <a:graphicFrameLocks noChangeAspect="1"/>
          </p:cNvGraphicFramePr>
          <p:nvPr/>
        </p:nvGraphicFramePr>
        <p:xfrm>
          <a:off x="5715000" y="5410200"/>
          <a:ext cx="2257425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6" name="Equation" r:id="rId14" imgW="825500" imgH="203200" progId="Equation.DSMT4">
                  <p:embed/>
                </p:oleObj>
              </mc:Choice>
              <mc:Fallback>
                <p:oleObj name="Equation" r:id="rId14" imgW="825500" imgH="203200" progId="Equation.DSMT4">
                  <p:embed/>
                  <p:pic>
                    <p:nvPicPr>
                      <p:cNvPr id="0" name="Object 2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5410200"/>
                        <a:ext cx="2257425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CE8EED88-74FA-48D4-8C09-703D7FF1B61D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001000" cy="1143000"/>
          </a:xfrm>
        </p:spPr>
        <p:txBody>
          <a:bodyPr/>
          <a:lstStyle/>
          <a:p>
            <a:pPr eaLnBrk="1" hangingPunct="1"/>
            <a:r>
              <a:rPr lang="en-US" sz="4200" b="1" smtClean="0"/>
              <a:t>Find the trig functions of an angle</a:t>
            </a: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381000" y="1752600"/>
            <a:ext cx="8305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Arial" charset="0"/>
              </a:rPr>
              <a:t>Evaluate the sine, cosine, and tangent of the angle without using a calculator.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1447800" y="2514600"/>
            <a:ext cx="12652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latin typeface="Arial" charset="0"/>
              </a:rPr>
              <a:t>    -405°</a:t>
            </a:r>
          </a:p>
        </p:txBody>
      </p:sp>
      <p:grpSp>
        <p:nvGrpSpPr>
          <p:cNvPr id="17414" name="Group 5"/>
          <p:cNvGrpSpPr>
            <a:grpSpLocks/>
          </p:cNvGrpSpPr>
          <p:nvPr/>
        </p:nvGrpSpPr>
        <p:grpSpPr bwMode="auto">
          <a:xfrm>
            <a:off x="5867400" y="3200400"/>
            <a:ext cx="2514600" cy="2117725"/>
            <a:chOff x="1248" y="1152"/>
            <a:chExt cx="2736" cy="2304"/>
          </a:xfrm>
        </p:grpSpPr>
        <p:sp>
          <p:nvSpPr>
            <p:cNvPr id="17415" name="Line 6"/>
            <p:cNvSpPr>
              <a:spLocks noChangeShapeType="1"/>
            </p:cNvSpPr>
            <p:nvPr/>
          </p:nvSpPr>
          <p:spPr bwMode="auto">
            <a:xfrm>
              <a:off x="2592" y="1152"/>
              <a:ext cx="0" cy="23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6" name="Line 7"/>
            <p:cNvSpPr>
              <a:spLocks noChangeShapeType="1"/>
            </p:cNvSpPr>
            <p:nvPr/>
          </p:nvSpPr>
          <p:spPr bwMode="auto">
            <a:xfrm>
              <a:off x="1248" y="2256"/>
              <a:ext cx="27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96368" y="319088"/>
            <a:ext cx="16610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 smtClean="0"/>
              <a:t>Evaluate:</a:t>
            </a:r>
            <a:endParaRPr lang="en-US" dirty="0"/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1153042"/>
              </p:ext>
            </p:extLst>
          </p:nvPr>
        </p:nvGraphicFramePr>
        <p:xfrm>
          <a:off x="2057400" y="152400"/>
          <a:ext cx="1149350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4" name="Equation" r:id="rId3" imgW="469696" imgH="393529" progId="Equation.3">
                  <p:embed/>
                </p:oleObj>
              </mc:Choice>
              <mc:Fallback>
                <p:oleObj name="Equation" r:id="rId3" imgW="469696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52400"/>
                        <a:ext cx="1149350" cy="963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Line 7"/>
          <p:cNvSpPr>
            <a:spLocks noChangeShapeType="1"/>
          </p:cNvSpPr>
          <p:nvPr/>
        </p:nvSpPr>
        <p:spPr bwMode="auto">
          <a:xfrm flipH="1">
            <a:off x="6434912" y="1805781"/>
            <a:ext cx="0" cy="3581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4272738" y="3558381"/>
            <a:ext cx="441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H="1">
            <a:off x="5206980" y="3558380"/>
            <a:ext cx="1227932" cy="1699419"/>
          </a:xfrm>
          <a:prstGeom prst="line">
            <a:avLst/>
          </a:prstGeom>
          <a:noFill/>
          <a:ln w="9525">
            <a:solidFill>
              <a:schemeClr val="accent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H="1" flipV="1">
            <a:off x="5206979" y="3596481"/>
            <a:ext cx="1" cy="1661318"/>
          </a:xfrm>
          <a:prstGeom prst="line">
            <a:avLst/>
          </a:prstGeom>
          <a:noFill/>
          <a:ln w="9525">
            <a:solidFill>
              <a:schemeClr val="accent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55" name="Text Box 11"/>
              <p:cNvSpPr txBox="1">
                <a:spLocks noChangeArrowheads="1"/>
              </p:cNvSpPr>
              <p:nvPr/>
            </p:nvSpPr>
            <p:spPr bwMode="auto">
              <a:xfrm>
                <a:off x="533400" y="1697338"/>
                <a:ext cx="1882182" cy="6648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dirty="0" smtClean="0"/>
                  <a:t>ref. angle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/>
                            <a:ea typeface="Cambria Math"/>
                          </a:rPr>
                          <m:t>𝝅</m:t>
                        </m:r>
                      </m:num>
                      <m:den>
                        <m:r>
                          <a:rPr lang="en-US" i="1" dirty="0"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6155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697338"/>
                <a:ext cx="1882182" cy="664862"/>
              </a:xfrm>
              <a:prstGeom prst="rect">
                <a:avLst/>
              </a:prstGeom>
              <a:blipFill rotWithShape="1">
                <a:blip r:embed="rId5"/>
                <a:stretch>
                  <a:fillRect l="-6818" t="-2727" b="-909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5580439" y="2899971"/>
            <a:ext cx="4810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-1</a:t>
            </a:r>
          </a:p>
        </p:txBody>
      </p:sp>
      <p:graphicFrame>
        <p:nvGraphicFramePr>
          <p:cNvPr id="615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3263784"/>
              </p:ext>
            </p:extLst>
          </p:nvPr>
        </p:nvGraphicFramePr>
        <p:xfrm>
          <a:off x="4278276" y="4104480"/>
          <a:ext cx="78105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5" name="Equation" r:id="rId6" imgW="342751" imgH="228501" progId="Equation.3">
                  <p:embed/>
                </p:oleObj>
              </mc:Choice>
              <mc:Fallback>
                <p:oleObj name="Equation" r:id="rId6" imgW="342751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8276" y="4104480"/>
                        <a:ext cx="78105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5867400" y="4444048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2</a:t>
            </a:r>
          </a:p>
        </p:txBody>
      </p:sp>
      <p:graphicFrame>
        <p:nvGraphicFramePr>
          <p:cNvPr id="615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2630070"/>
              </p:ext>
            </p:extLst>
          </p:nvPr>
        </p:nvGraphicFramePr>
        <p:xfrm>
          <a:off x="6680200" y="3802063"/>
          <a:ext cx="1868488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6" name="Equation" r:id="rId8" imgW="469800" imgH="228600" progId="Equation.DSMT4">
                  <p:embed/>
                </p:oleObj>
              </mc:Choice>
              <mc:Fallback>
                <p:oleObj name="Equation" r:id="rId8" imgW="469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0200" y="3802063"/>
                        <a:ext cx="1868488" cy="9080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09600" y="2514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Cos (-) in QIII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6116082"/>
              </p:ext>
            </p:extLst>
          </p:nvPr>
        </p:nvGraphicFramePr>
        <p:xfrm>
          <a:off x="1843126" y="2925109"/>
          <a:ext cx="1800148" cy="1013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7" name="Equation" r:id="rId10" imgW="406080" imgH="228600" progId="Equation.DSMT4">
                  <p:embed/>
                </p:oleObj>
              </mc:Choice>
              <mc:Fallback>
                <p:oleObj name="Equation" r:id="rId10" imgW="40608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3126" y="2925109"/>
                        <a:ext cx="1800148" cy="10134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7916272"/>
              </p:ext>
            </p:extLst>
          </p:nvPr>
        </p:nvGraphicFramePr>
        <p:xfrm>
          <a:off x="1828800" y="3938588"/>
          <a:ext cx="1012825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8" name="Equation" r:id="rId12" imgW="228600" imgH="228600" progId="Equation.DSMT4">
                  <p:embed/>
                </p:oleObj>
              </mc:Choice>
              <mc:Fallback>
                <p:oleObj name="Equation" r:id="rId12" imgW="228600" imgH="22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938588"/>
                        <a:ext cx="1012825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5192874"/>
              </p:ext>
            </p:extLst>
          </p:nvPr>
        </p:nvGraphicFramePr>
        <p:xfrm>
          <a:off x="652209" y="2974975"/>
          <a:ext cx="1149350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9" name="Equation" r:id="rId14" imgW="469696" imgH="393529" progId="Equation.3">
                  <p:embed/>
                </p:oleObj>
              </mc:Choice>
              <mc:Fallback>
                <p:oleObj name="Equation" r:id="rId14" imgW="469696" imgH="39352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209" y="2974975"/>
                        <a:ext cx="1149350" cy="963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029200" y="580698"/>
                <a:ext cx="2971800" cy="666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Also notice: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800" b="0" i="0" smtClean="0">
                        <a:latin typeface="Cambria Math"/>
                      </a:rPr>
                      <m:t>=60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580698"/>
                <a:ext cx="2971800" cy="666016"/>
              </a:xfrm>
              <a:prstGeom prst="rect">
                <a:avLst/>
              </a:prstGeom>
              <a:blipFill rotWithShape="1">
                <a:blip r:embed="rId15"/>
                <a:stretch>
                  <a:fillRect l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753100" y="3601797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60</a:t>
            </a:r>
            <a:r>
              <a:rPr lang="en-US" dirty="0" smtClean="0">
                <a:sym typeface="Symbol"/>
              </a:rPr>
              <a:t>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43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animBg="1"/>
      <p:bldP spid="6152" grpId="0" animBg="1"/>
      <p:bldP spid="6153" grpId="0" animBg="1"/>
      <p:bldP spid="6154" grpId="0" animBg="1"/>
      <p:bldP spid="6155" grpId="0"/>
      <p:bldP spid="6156" grpId="0"/>
      <p:bldP spid="6158" grpId="0"/>
      <p:bldP spid="2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38113" y="319088"/>
            <a:ext cx="16610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 smtClean="0"/>
              <a:t>Evaluate:</a:t>
            </a:r>
            <a:endParaRPr lang="en-US" dirty="0"/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1799145" y="323195"/>
            <a:ext cx="17764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tan (-210</a:t>
            </a:r>
            <a:r>
              <a:rPr lang="en-US" baseline="30000" dirty="0"/>
              <a:t>o</a:t>
            </a:r>
            <a:r>
              <a:rPr lang="en-US" dirty="0"/>
              <a:t>)</a:t>
            </a:r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>
            <a:off x="6781800" y="1600200"/>
            <a:ext cx="0" cy="273937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>
            <a:off x="5334000" y="3048000"/>
            <a:ext cx="3124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3" name="Line 19"/>
          <p:cNvSpPr>
            <a:spLocks noChangeShapeType="1"/>
          </p:cNvSpPr>
          <p:nvPr/>
        </p:nvSpPr>
        <p:spPr bwMode="auto">
          <a:xfrm flipH="1" flipV="1">
            <a:off x="5410200" y="2438400"/>
            <a:ext cx="1371600" cy="599688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4" name="Line 20"/>
          <p:cNvSpPr>
            <a:spLocks noChangeShapeType="1"/>
          </p:cNvSpPr>
          <p:nvPr/>
        </p:nvSpPr>
        <p:spPr bwMode="auto">
          <a:xfrm>
            <a:off x="5410200" y="2438400"/>
            <a:ext cx="0" cy="599688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685800" y="1600200"/>
            <a:ext cx="243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30</a:t>
            </a:r>
            <a:r>
              <a:rPr lang="en-US" baseline="30000" dirty="0"/>
              <a:t>o</a:t>
            </a:r>
            <a:r>
              <a:rPr lang="en-US" dirty="0"/>
              <a:t>    ref. angle</a:t>
            </a:r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4800600" y="2518975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1</a:t>
            </a:r>
          </a:p>
        </p:txBody>
      </p:sp>
      <p:graphicFrame>
        <p:nvGraphicFramePr>
          <p:cNvPr id="6167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1102384"/>
              </p:ext>
            </p:extLst>
          </p:nvPr>
        </p:nvGraphicFramePr>
        <p:xfrm>
          <a:off x="5569910" y="3200400"/>
          <a:ext cx="685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5" name="Equation" r:id="rId3" imgW="342751" imgH="228501" progId="Equation.3">
                  <p:embed/>
                </p:oleObj>
              </mc:Choice>
              <mc:Fallback>
                <p:oleObj name="Equation" r:id="rId3" imgW="342751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9910" y="3200400"/>
                        <a:ext cx="6858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6074735" y="2288235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2</a:t>
            </a:r>
          </a:p>
        </p:txBody>
      </p:sp>
      <p:graphicFrame>
        <p:nvGraphicFramePr>
          <p:cNvPr id="6169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825737"/>
              </p:ext>
            </p:extLst>
          </p:nvPr>
        </p:nvGraphicFramePr>
        <p:xfrm>
          <a:off x="5410200" y="4572000"/>
          <a:ext cx="2767401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6" name="Equation" r:id="rId5" imgW="761760" imgH="266400" progId="Equation.DSMT4">
                  <p:embed/>
                </p:oleObj>
              </mc:Choice>
              <mc:Fallback>
                <p:oleObj name="Equation" r:id="rId5" imgW="76176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572000"/>
                        <a:ext cx="2767401" cy="96837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668079" y="231658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Tan (-) in QII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2863021"/>
              </p:ext>
            </p:extLst>
          </p:nvPr>
        </p:nvGraphicFramePr>
        <p:xfrm>
          <a:off x="609600" y="2910829"/>
          <a:ext cx="3815443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7" name="Equation" r:id="rId7" imgW="787320" imgH="139680" progId="Equation.DSMT4">
                  <p:embed/>
                </p:oleObj>
              </mc:Choice>
              <mc:Fallback>
                <p:oleObj name="Equation" r:id="rId7" imgW="787320" imgH="1396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910829"/>
                        <a:ext cx="3815443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8218818"/>
              </p:ext>
            </p:extLst>
          </p:nvPr>
        </p:nvGraphicFramePr>
        <p:xfrm>
          <a:off x="2333135" y="3505200"/>
          <a:ext cx="1293813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8" name="Equation" r:id="rId9" imgW="291960" imgH="241200" progId="Equation.DSMT4">
                  <p:embed/>
                </p:oleObj>
              </mc:Choice>
              <mc:Fallback>
                <p:oleObj name="Equation" r:id="rId9" imgW="291960" imgH="241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3135" y="3505200"/>
                        <a:ext cx="1293813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5874710" y="27432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30</a:t>
            </a:r>
            <a:r>
              <a:rPr lang="en-US" sz="1400" dirty="0" smtClean="0">
                <a:sym typeface="Symbol"/>
              </a:rPr>
              <a:t>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0383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1" grpId="0" animBg="1"/>
      <p:bldP spid="6162" grpId="0" animBg="1"/>
      <p:bldP spid="6163" grpId="0" animBg="1"/>
      <p:bldP spid="6164" grpId="0" animBg="1"/>
      <p:bldP spid="6165" grpId="0"/>
      <p:bldP spid="6166" grpId="0"/>
      <p:bldP spid="6168" grpId="0"/>
      <p:bldP spid="36" grpId="0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38113" y="319088"/>
            <a:ext cx="16610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 smtClean="0"/>
              <a:t>Evaluate:</a:t>
            </a:r>
            <a:endParaRPr lang="en-US" dirty="0"/>
          </a:p>
        </p:txBody>
      </p:sp>
      <p:graphicFrame>
        <p:nvGraphicFramePr>
          <p:cNvPr id="6170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8549197"/>
              </p:ext>
            </p:extLst>
          </p:nvPr>
        </p:nvGraphicFramePr>
        <p:xfrm>
          <a:off x="1800917" y="76200"/>
          <a:ext cx="1524000" cy="118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00" name="Equation" r:id="rId3" imgW="507780" imgH="393529" progId="Equation.3">
                  <p:embed/>
                </p:oleObj>
              </mc:Choice>
              <mc:Fallback>
                <p:oleObj name="Equation" r:id="rId3" imgW="507780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0917" y="76200"/>
                        <a:ext cx="1524000" cy="1182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71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8556706"/>
              </p:ext>
            </p:extLst>
          </p:nvPr>
        </p:nvGraphicFramePr>
        <p:xfrm>
          <a:off x="1799144" y="5181599"/>
          <a:ext cx="2772856" cy="1234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01" name="Equation" r:id="rId5" imgW="711000" imgH="317160" progId="Equation.DSMT4">
                  <p:embed/>
                </p:oleObj>
              </mc:Choice>
              <mc:Fallback>
                <p:oleObj name="Equation" r:id="rId5" imgW="71100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9144" y="5181599"/>
                        <a:ext cx="2772856" cy="12347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72" name="Line 28"/>
          <p:cNvSpPr>
            <a:spLocks noChangeShapeType="1"/>
          </p:cNvSpPr>
          <p:nvPr/>
        </p:nvSpPr>
        <p:spPr bwMode="auto">
          <a:xfrm>
            <a:off x="6950075" y="2057400"/>
            <a:ext cx="0" cy="2286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3" name="Line 29"/>
          <p:cNvSpPr>
            <a:spLocks noChangeShapeType="1"/>
          </p:cNvSpPr>
          <p:nvPr/>
        </p:nvSpPr>
        <p:spPr bwMode="auto">
          <a:xfrm>
            <a:off x="5807075" y="3276600"/>
            <a:ext cx="2438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4" name="Line 30"/>
          <p:cNvSpPr>
            <a:spLocks noChangeShapeType="1"/>
          </p:cNvSpPr>
          <p:nvPr/>
        </p:nvSpPr>
        <p:spPr bwMode="auto">
          <a:xfrm flipH="1" flipV="1">
            <a:off x="5883275" y="2286000"/>
            <a:ext cx="1066800" cy="9906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5" name="Line 31"/>
          <p:cNvSpPr>
            <a:spLocks noChangeShapeType="1"/>
          </p:cNvSpPr>
          <p:nvPr/>
        </p:nvSpPr>
        <p:spPr bwMode="auto">
          <a:xfrm>
            <a:off x="5883275" y="2286000"/>
            <a:ext cx="0" cy="9906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6" name="Text Box 32"/>
          <p:cNvSpPr txBox="1">
            <a:spLocks noChangeArrowheads="1"/>
          </p:cNvSpPr>
          <p:nvPr/>
        </p:nvSpPr>
        <p:spPr bwMode="auto">
          <a:xfrm>
            <a:off x="6264275" y="2973943"/>
            <a:ext cx="4924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/>
              <a:t>45</a:t>
            </a:r>
            <a:r>
              <a:rPr lang="en-US" sz="1800" baseline="30000" dirty="0" smtClean="0"/>
              <a:t>o</a:t>
            </a:r>
            <a:endParaRPr lang="en-US" sz="1800" dirty="0"/>
          </a:p>
        </p:txBody>
      </p:sp>
      <p:sp>
        <p:nvSpPr>
          <p:cNvPr id="6177" name="Text Box 33"/>
          <p:cNvSpPr txBox="1">
            <a:spLocks noChangeArrowheads="1"/>
          </p:cNvSpPr>
          <p:nvPr/>
        </p:nvSpPr>
        <p:spPr bwMode="auto">
          <a:xfrm>
            <a:off x="6172200" y="3343275"/>
            <a:ext cx="4810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-1</a:t>
            </a:r>
          </a:p>
        </p:txBody>
      </p:sp>
      <p:sp>
        <p:nvSpPr>
          <p:cNvPr id="6178" name="Text Box 34"/>
          <p:cNvSpPr txBox="1">
            <a:spLocks noChangeArrowheads="1"/>
          </p:cNvSpPr>
          <p:nvPr/>
        </p:nvSpPr>
        <p:spPr bwMode="auto">
          <a:xfrm>
            <a:off x="5486400" y="2581275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1</a:t>
            </a:r>
          </a:p>
        </p:txBody>
      </p:sp>
      <p:graphicFrame>
        <p:nvGraphicFramePr>
          <p:cNvPr id="6179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8656434"/>
              </p:ext>
            </p:extLst>
          </p:nvPr>
        </p:nvGraphicFramePr>
        <p:xfrm>
          <a:off x="6264275" y="2133600"/>
          <a:ext cx="68580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02" name="Equation" r:id="rId7" imgW="241091" imgH="215713" progId="Equation.3">
                  <p:embed/>
                </p:oleObj>
              </mc:Choice>
              <mc:Fallback>
                <p:oleObj name="Equation" r:id="rId7" imgW="241091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4275" y="2133600"/>
                        <a:ext cx="685800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11"/>
              <p:cNvSpPr txBox="1">
                <a:spLocks noChangeArrowheads="1"/>
              </p:cNvSpPr>
              <p:nvPr/>
            </p:nvSpPr>
            <p:spPr bwMode="auto">
              <a:xfrm>
                <a:off x="533400" y="1697338"/>
                <a:ext cx="1882182" cy="6628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dirty="0" smtClean="0"/>
                  <a:t>ref. angle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/>
                            <a:ea typeface="Cambria Math"/>
                          </a:rPr>
                          <m:t>𝝅</m:t>
                        </m:r>
                      </m:num>
                      <m:den>
                        <m:r>
                          <a:rPr lang="en-US" b="1" i="1" dirty="0" smtClean="0"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5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697338"/>
                <a:ext cx="1882182" cy="662810"/>
              </a:xfrm>
              <a:prstGeom prst="rect">
                <a:avLst/>
              </a:prstGeom>
              <a:blipFill rotWithShape="1">
                <a:blip r:embed="rId9"/>
                <a:stretch>
                  <a:fillRect l="-6818" t="-2752" b="-100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609600" y="2514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Csc</a:t>
            </a:r>
            <a:r>
              <a:rPr lang="en-US" dirty="0" smtClean="0"/>
              <a:t> (+) in QIII</a:t>
            </a:r>
            <a:endParaRPr lang="en-US" dirty="0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2589593"/>
              </p:ext>
            </p:extLst>
          </p:nvPr>
        </p:nvGraphicFramePr>
        <p:xfrm>
          <a:off x="1843126" y="2925109"/>
          <a:ext cx="1800148" cy="1013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03" name="Equation" r:id="rId10" imgW="406080" imgH="228600" progId="Equation.DSMT4">
                  <p:embed/>
                </p:oleObj>
              </mc:Choice>
              <mc:Fallback>
                <p:oleObj name="Equation" r:id="rId10" imgW="406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3126" y="2925109"/>
                        <a:ext cx="1800148" cy="10134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963514"/>
              </p:ext>
            </p:extLst>
          </p:nvPr>
        </p:nvGraphicFramePr>
        <p:xfrm>
          <a:off x="1799145" y="3810000"/>
          <a:ext cx="1406525" cy="146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04" name="Equation" r:id="rId12" imgW="317160" imgH="330120" progId="Equation.DSMT4">
                  <p:embed/>
                </p:oleObj>
              </mc:Choice>
              <mc:Fallback>
                <p:oleObj name="Equation" r:id="rId12" imgW="31716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9145" y="3810000"/>
                        <a:ext cx="1406525" cy="146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646939"/>
              </p:ext>
            </p:extLst>
          </p:nvPr>
        </p:nvGraphicFramePr>
        <p:xfrm>
          <a:off x="533400" y="2978666"/>
          <a:ext cx="1089865" cy="853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05" name="Equation" r:id="rId14" imgW="291960" imgH="228600" progId="Equation.DSMT4">
                  <p:embed/>
                </p:oleObj>
              </mc:Choice>
              <mc:Fallback>
                <p:oleObj name="Equation" r:id="rId14" imgW="291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978666"/>
                        <a:ext cx="1089865" cy="8530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029200" y="580698"/>
                <a:ext cx="2971800" cy="663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Also notice: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800" b="0" i="0" smtClean="0">
                        <a:latin typeface="Cambria Math"/>
                      </a:rPr>
                      <m:t>=45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580698"/>
                <a:ext cx="2971800" cy="663836"/>
              </a:xfrm>
              <a:prstGeom prst="rect">
                <a:avLst/>
              </a:prstGeom>
              <a:blipFill rotWithShape="1">
                <a:blip r:embed="rId16"/>
                <a:stretch>
                  <a:fillRect l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3578458"/>
              </p:ext>
            </p:extLst>
          </p:nvPr>
        </p:nvGraphicFramePr>
        <p:xfrm>
          <a:off x="5562600" y="4678326"/>
          <a:ext cx="2847975" cy="175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06" name="Equation" r:id="rId17" imgW="761760" imgH="469800" progId="Equation.DSMT4">
                  <p:embed/>
                </p:oleObj>
              </mc:Choice>
              <mc:Fallback>
                <p:oleObj name="Equation" r:id="rId17" imgW="761760" imgH="469800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678326"/>
                        <a:ext cx="2847975" cy="175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043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2" grpId="0" animBg="1"/>
      <p:bldP spid="6173" grpId="0" animBg="1"/>
      <p:bldP spid="6174" grpId="0" animBg="1"/>
      <p:bldP spid="6175" grpId="0" animBg="1"/>
      <p:bldP spid="6176" grpId="0"/>
      <p:bldP spid="6177" grpId="0"/>
      <p:bldP spid="6178" grpId="0"/>
      <p:bldP spid="35" grpId="0"/>
      <p:bldP spid="36" grpId="0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669925" y="676275"/>
            <a:ext cx="64563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Find the cosine and tangent of theta if…..</a:t>
            </a:r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1447800" y="1295400"/>
          <a:ext cx="142875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5" name="Equation" r:id="rId3" imgW="571252" imgH="393529" progId="Equation.3">
                  <p:embed/>
                </p:oleObj>
              </mc:Choice>
              <mc:Fallback>
                <p:oleObj name="Equation" r:id="rId3" imgW="571252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295400"/>
                        <a:ext cx="1428750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184525" y="1462088"/>
            <a:ext cx="7572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and</a:t>
            </a:r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2514600" y="2438400"/>
            <a:ext cx="0" cy="3124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381000" y="4419600"/>
            <a:ext cx="3200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 flipH="1" flipV="1">
            <a:off x="533400" y="3352800"/>
            <a:ext cx="1981200" cy="1066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533400" y="3352800"/>
            <a:ext cx="0" cy="1066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228600" y="3648075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1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1355725" y="3343275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3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898525" y="4486275"/>
            <a:ext cx="65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? =</a:t>
            </a:r>
          </a:p>
        </p:txBody>
      </p:sp>
      <p:graphicFrame>
        <p:nvGraphicFramePr>
          <p:cNvPr id="7180" name="Object 12"/>
          <p:cNvGraphicFramePr>
            <a:graphicFrameLocks noChangeAspect="1"/>
          </p:cNvGraphicFramePr>
          <p:nvPr/>
        </p:nvGraphicFramePr>
        <p:xfrm>
          <a:off x="1470025" y="4419600"/>
          <a:ext cx="1044575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6" name="Equation" r:id="rId5" imgW="431613" imgH="215806" progId="Equation.3">
                  <p:embed/>
                </p:oleObj>
              </mc:Choice>
              <mc:Fallback>
                <p:oleObj name="Equation" r:id="rId5" imgW="431613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0025" y="4419600"/>
                        <a:ext cx="1044575" cy="52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1" name="Object 13"/>
          <p:cNvGraphicFramePr>
            <a:graphicFrameLocks noChangeAspect="1"/>
          </p:cNvGraphicFramePr>
          <p:nvPr/>
        </p:nvGraphicFramePr>
        <p:xfrm>
          <a:off x="4343400" y="2819400"/>
          <a:ext cx="3048000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7" name="Equation" r:id="rId7" imgW="901309" imgH="431613" progId="Equation.3">
                  <p:embed/>
                </p:oleObj>
              </mc:Choice>
              <mc:Fallback>
                <p:oleObj name="Equation" r:id="rId7" imgW="901309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819400"/>
                        <a:ext cx="3048000" cy="14605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0805398"/>
              </p:ext>
            </p:extLst>
          </p:nvPr>
        </p:nvGraphicFramePr>
        <p:xfrm>
          <a:off x="5233988" y="4821238"/>
          <a:ext cx="2562225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8" name="Equation" r:id="rId9" imgW="749160" imgH="266400" progId="Equation.DSMT4">
                  <p:embed/>
                </p:oleObj>
              </mc:Choice>
              <mc:Fallback>
                <p:oleObj name="Equation" r:id="rId9" imgW="74916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3988" y="4821238"/>
                        <a:ext cx="2562225" cy="912812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3" name="Object 15"/>
          <p:cNvGraphicFramePr>
            <a:graphicFrameLocks noChangeAspect="1"/>
          </p:cNvGraphicFramePr>
          <p:nvPr/>
        </p:nvGraphicFramePr>
        <p:xfrm>
          <a:off x="4191000" y="990600"/>
          <a:ext cx="2209800" cy="145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9" name="Equation" r:id="rId11" imgW="647419" imgH="393529" progId="Equation.3">
                  <p:embed/>
                </p:oleObj>
              </mc:Choice>
              <mc:Fallback>
                <p:oleObj name="Equation" r:id="rId11" imgW="64741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990600"/>
                        <a:ext cx="2209800" cy="145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814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animBg="1"/>
      <p:bldP spid="7176" grpId="0" animBg="1"/>
      <p:bldP spid="7177" grpId="0" autoUpdateAnimBg="0"/>
      <p:bldP spid="7178" grpId="0" autoUpdateAnimBg="0"/>
      <p:bldP spid="7179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7F50F91E-0CA3-475C-BF14-42C7828CBC2E}" type="slidenum">
              <a:rPr lang="en-US" smtClean="0"/>
              <a:pPr eaLnBrk="1" hangingPunct="1"/>
              <a:t>17</a:t>
            </a:fld>
            <a:endParaRPr lang="en-US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z="4200" b="1" dirty="0" err="1" smtClean="0"/>
              <a:t>Sneedlegrit</a:t>
            </a:r>
            <a:r>
              <a:rPr lang="en-US" sz="4200" b="1" dirty="0" smtClean="0"/>
              <a:t>: </a:t>
            </a:r>
            <a:br>
              <a:rPr lang="en-US" sz="4200" b="1" dirty="0" smtClean="0"/>
            </a:br>
            <a:r>
              <a:rPr lang="en-US" sz="4200" b="1" dirty="0" smtClean="0"/>
              <a:t>Find all 6 trig functions of an angle</a:t>
            </a: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381000" y="1524000"/>
            <a:ext cx="8610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Arial" charset="0"/>
              </a:rPr>
              <a:t>Find the </a:t>
            </a:r>
            <a:r>
              <a:rPr lang="en-US" sz="2000" dirty="0" smtClean="0">
                <a:latin typeface="Arial" charset="0"/>
              </a:rPr>
              <a:t>sine and cosine of </a:t>
            </a:r>
            <a:r>
              <a:rPr lang="el-GR" sz="2000" dirty="0">
                <a:latin typeface="Arial" charset="0"/>
              </a:rPr>
              <a:t>θ</a:t>
            </a:r>
            <a:r>
              <a:rPr lang="en-US" sz="2000" dirty="0">
                <a:latin typeface="Arial" charset="0"/>
              </a:rPr>
              <a:t> with the given constraint.</a:t>
            </a:r>
          </a:p>
          <a:p>
            <a:pPr eaLnBrk="1" hangingPunct="1">
              <a:spcBef>
                <a:spcPct val="50000"/>
              </a:spcBef>
            </a:pPr>
            <a:endParaRPr lang="en-US" sz="2000" dirty="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l-GR" sz="2000" dirty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14341" name="Object 4"/>
          <p:cNvGraphicFramePr>
            <a:graphicFrameLocks noChangeAspect="1"/>
          </p:cNvGraphicFramePr>
          <p:nvPr/>
        </p:nvGraphicFramePr>
        <p:xfrm>
          <a:off x="1066800" y="2286000"/>
          <a:ext cx="388620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2" name="Equation" r:id="rId4" imgW="1968500" imgH="393700" progId="Equation.DSMT4">
                  <p:embed/>
                </p:oleObj>
              </mc:Choice>
              <mc:Fallback>
                <p:oleObj name="Equation" r:id="rId4" imgW="19685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286000"/>
                        <a:ext cx="3886200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517405" y="5867400"/>
            <a:ext cx="62357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HW:  Pg</a:t>
            </a:r>
            <a:r>
              <a:rPr lang="en-US" dirty="0"/>
              <a:t>. </a:t>
            </a:r>
            <a:r>
              <a:rPr lang="en-US" dirty="0" smtClean="0"/>
              <a:t>399-401(1 – 21 odd 43, 49, 63-68)</a:t>
            </a:r>
            <a:endParaRPr lang="en-US" dirty="0"/>
          </a:p>
        </p:txBody>
      </p:sp>
      <p:pic>
        <p:nvPicPr>
          <p:cNvPr id="7" name="Picture 6" descr="MC900024453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500671"/>
            <a:ext cx="1110600" cy="10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MC900056939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715000"/>
            <a:ext cx="899609" cy="7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52416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54516DA4-68C7-4F0E-876E-2FEE97BCC193}" type="slidenum">
              <a:rPr lang="en-US" smtClean="0"/>
              <a:pPr eaLnBrk="1" hangingPunct="1"/>
              <a:t>2</a:t>
            </a:fld>
            <a:endParaRPr 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b="1" smtClean="0"/>
              <a:t>Objectives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3783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Evaluate trigonometric functions of any angle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Use reference angles to evaluate trigonometric functions.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CFC1E32A-33A5-4F61-B1D9-396105AA6315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8001000" cy="842963"/>
          </a:xfrm>
        </p:spPr>
        <p:txBody>
          <a:bodyPr/>
          <a:lstStyle/>
          <a:p>
            <a:pPr eaLnBrk="1" hangingPunct="1"/>
            <a:r>
              <a:rPr lang="en-US" sz="3700" b="1" smtClean="0"/>
              <a:t>Definitions of trigonometric functions</a:t>
            </a:r>
          </a:p>
        </p:txBody>
      </p:sp>
      <p:pic>
        <p:nvPicPr>
          <p:cNvPr id="512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06563"/>
            <a:ext cx="7696200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5" name="Text Box 11"/>
          <p:cNvSpPr txBox="1">
            <a:spLocks noChangeArrowheads="1"/>
          </p:cNvSpPr>
          <p:nvPr/>
        </p:nvSpPr>
        <p:spPr bwMode="auto">
          <a:xfrm rot="1593903">
            <a:off x="7086600" y="3048000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/>
              <a:t>Syr</a:t>
            </a:r>
            <a:r>
              <a:rPr lang="en-US" b="1" dirty="0"/>
              <a:t> </a:t>
            </a:r>
            <a:r>
              <a:rPr lang="en-US" b="1" dirty="0" err="1"/>
              <a:t>Cxr</a:t>
            </a:r>
            <a:r>
              <a:rPr lang="en-US" b="1" dirty="0"/>
              <a:t> </a:t>
            </a:r>
            <a:r>
              <a:rPr lang="en-US" b="1" dirty="0" err="1"/>
              <a:t>Tyx</a:t>
            </a:r>
            <a:endParaRPr lang="en-US" b="1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C5A5A3F7-A4F0-4DF3-B99C-9AF02E786BF2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/>
              <a:t>Find the trig functions using a point on the terminal side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791200" y="9906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chemeClr val="bg2"/>
                </a:solidFill>
              </a:rPr>
              <a:t>syr</a:t>
            </a:r>
            <a:r>
              <a:rPr lang="en-US" sz="2400" b="1" dirty="0">
                <a:solidFill>
                  <a:schemeClr val="bg2"/>
                </a:solidFill>
              </a:rPr>
              <a:t> </a:t>
            </a:r>
            <a:r>
              <a:rPr lang="en-US" sz="2400" b="1" dirty="0" err="1">
                <a:solidFill>
                  <a:schemeClr val="bg2"/>
                </a:solidFill>
              </a:rPr>
              <a:t>cxr</a:t>
            </a:r>
            <a:r>
              <a:rPr lang="en-US" sz="2400" b="1" dirty="0">
                <a:solidFill>
                  <a:schemeClr val="bg2"/>
                </a:solidFill>
              </a:rPr>
              <a:t> </a:t>
            </a:r>
            <a:r>
              <a:rPr lang="en-US" sz="2400" b="1" dirty="0" err="1">
                <a:solidFill>
                  <a:schemeClr val="bg2"/>
                </a:solidFill>
              </a:rPr>
              <a:t>tyx</a:t>
            </a:r>
            <a:endParaRPr lang="en-US" sz="2400" b="1" dirty="0">
              <a:solidFill>
                <a:schemeClr val="bg2"/>
              </a:solidFill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72213" y="1447800"/>
            <a:ext cx="626645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dirty="0"/>
              <a:t>Ex.	Find the sine, cosine, and tangent of       if (-3,4)</a:t>
            </a:r>
          </a:p>
          <a:p>
            <a:pPr eaLnBrk="1" hangingPunct="1"/>
            <a:r>
              <a:rPr lang="en-US" sz="2000" dirty="0"/>
              <a:t>	is a point on the terminal side of       .</a:t>
            </a:r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8820781"/>
              </p:ext>
            </p:extLst>
          </p:nvPr>
        </p:nvGraphicFramePr>
        <p:xfrm>
          <a:off x="5334000" y="1447800"/>
          <a:ext cx="267175" cy="374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" name="Equation" r:id="rId4" imgW="126725" imgH="177415" progId="Equation.3">
                  <p:embed/>
                </p:oleObj>
              </mc:Choice>
              <mc:Fallback>
                <p:oleObj name="Equation" r:id="rId4" imgW="126725" imgH="17741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447800"/>
                        <a:ext cx="267175" cy="3740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2336160"/>
              </p:ext>
            </p:extLst>
          </p:nvPr>
        </p:nvGraphicFramePr>
        <p:xfrm>
          <a:off x="4953000" y="1766301"/>
          <a:ext cx="252816" cy="353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8" name="Equation" r:id="rId6" imgW="126725" imgH="177415" progId="Equation.3">
                  <p:embed/>
                </p:oleObj>
              </mc:Choice>
              <mc:Fallback>
                <p:oleObj name="Equation" r:id="rId6" imgW="126725" imgH="17741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766301"/>
                        <a:ext cx="252816" cy="3539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3048000" y="2566988"/>
            <a:ext cx="0" cy="375761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>
            <a:off x="914400" y="5105400"/>
            <a:ext cx="3886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Oval 7"/>
          <p:cNvSpPr>
            <a:spLocks noChangeArrowheads="1"/>
          </p:cNvSpPr>
          <p:nvPr/>
        </p:nvSpPr>
        <p:spPr bwMode="auto">
          <a:xfrm>
            <a:off x="1371600" y="2667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746125" y="2047875"/>
            <a:ext cx="984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(-3,4)</a:t>
            </a:r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>
            <a:off x="1447800" y="2743200"/>
            <a:ext cx="1600200" cy="2362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>
            <a:off x="3048000" y="51054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Arc 13"/>
          <p:cNvSpPr>
            <a:spLocks/>
          </p:cNvSpPr>
          <p:nvPr/>
        </p:nvSpPr>
        <p:spPr bwMode="auto">
          <a:xfrm>
            <a:off x="2133600" y="3657600"/>
            <a:ext cx="1600200" cy="1447800"/>
          </a:xfrm>
          <a:custGeom>
            <a:avLst/>
            <a:gdLst>
              <a:gd name="T0" fmla="*/ 0 w 21600"/>
              <a:gd name="T1" fmla="*/ 0 h 21600"/>
              <a:gd name="T2" fmla="*/ 1600200 w 21600"/>
              <a:gd name="T3" fmla="*/ 1447800 h 21600"/>
              <a:gd name="T4" fmla="*/ 0 w 21600"/>
              <a:gd name="T5" fmla="*/ 14478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1" name="Object 14"/>
          <p:cNvGraphicFramePr>
            <a:graphicFrameLocks noChangeAspect="1"/>
          </p:cNvGraphicFramePr>
          <p:nvPr/>
        </p:nvGraphicFramePr>
        <p:xfrm>
          <a:off x="3657600" y="3886200"/>
          <a:ext cx="39052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9" name="Equation" r:id="rId8" imgW="126725" imgH="177415" progId="Equation.3">
                  <p:embed/>
                </p:oleObj>
              </mc:Choice>
              <mc:Fallback>
                <p:oleObj name="Equation" r:id="rId8" imgW="126725" imgH="17741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886200"/>
                        <a:ext cx="390525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Line 15"/>
          <p:cNvSpPr>
            <a:spLocks noChangeShapeType="1"/>
          </p:cNvSpPr>
          <p:nvPr/>
        </p:nvSpPr>
        <p:spPr bwMode="auto">
          <a:xfrm>
            <a:off x="1447800" y="2743200"/>
            <a:ext cx="0" cy="2362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1812925" y="5248275"/>
            <a:ext cx="4810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-3</a:t>
            </a: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974725" y="3648075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4</a:t>
            </a:r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1981200" y="3114675"/>
            <a:ext cx="65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? =</a:t>
            </a: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2498725" y="3114675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5</a:t>
            </a:r>
          </a:p>
        </p:txBody>
      </p:sp>
      <p:graphicFrame>
        <p:nvGraphicFramePr>
          <p:cNvPr id="27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700008"/>
              </p:ext>
            </p:extLst>
          </p:nvPr>
        </p:nvGraphicFramePr>
        <p:xfrm>
          <a:off x="6096000" y="2338388"/>
          <a:ext cx="200025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" name="Equation" r:id="rId9" imgW="710891" imgH="1218671" progId="Equation.3">
                  <p:embed/>
                </p:oleObj>
              </mc:Choice>
              <mc:Fallback>
                <p:oleObj name="Equation" r:id="rId9" imgW="710891" imgH="121867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338388"/>
                        <a:ext cx="2000250" cy="3429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utoUpdateAnimBg="0"/>
      <p:bldP spid="18" grpId="0" animBg="1"/>
      <p:bldP spid="19" grpId="0" animBg="1"/>
      <p:bldP spid="20" grpId="0" animBg="1"/>
      <p:bldP spid="22" grpId="0" animBg="1"/>
      <p:bldP spid="23" grpId="0" autoUpdateAnimBg="0"/>
      <p:bldP spid="24" grpId="0" autoUpdateAnimBg="0"/>
      <p:bldP spid="25" grpId="0" autoUpdateAnimBg="0"/>
      <p:bldP spid="26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EE11FBF1-845C-4193-BC2D-59E3ADD9F2D3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Trigonometric function signs</a:t>
            </a:r>
          </a:p>
        </p:txBody>
      </p:sp>
      <p:grpSp>
        <p:nvGrpSpPr>
          <p:cNvPr id="8196" name="Group 5"/>
          <p:cNvGrpSpPr>
            <a:grpSpLocks/>
          </p:cNvGrpSpPr>
          <p:nvPr/>
        </p:nvGrpSpPr>
        <p:grpSpPr bwMode="auto">
          <a:xfrm>
            <a:off x="1600200" y="1447800"/>
            <a:ext cx="5791200" cy="4648200"/>
            <a:chOff x="1248" y="1152"/>
            <a:chExt cx="2736" cy="2304"/>
          </a:xfrm>
        </p:grpSpPr>
        <p:sp>
          <p:nvSpPr>
            <p:cNvPr id="8205" name="Line 3"/>
            <p:cNvSpPr>
              <a:spLocks noChangeShapeType="1"/>
            </p:cNvSpPr>
            <p:nvPr/>
          </p:nvSpPr>
          <p:spPr bwMode="auto">
            <a:xfrm>
              <a:off x="2592" y="1152"/>
              <a:ext cx="0" cy="23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6" name="Line 4"/>
            <p:cNvSpPr>
              <a:spLocks noChangeShapeType="1"/>
            </p:cNvSpPr>
            <p:nvPr/>
          </p:nvSpPr>
          <p:spPr bwMode="auto">
            <a:xfrm>
              <a:off x="1248" y="2256"/>
              <a:ext cx="27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4479925" y="1974850"/>
            <a:ext cx="6524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000" b="1" u="sng">
                <a:latin typeface="Arial" charset="0"/>
              </a:rPr>
              <a:t>A</a:t>
            </a:r>
            <a:r>
              <a:rPr lang="en-US">
                <a:latin typeface="Arial" charset="0"/>
              </a:rPr>
              <a:t>ll</a:t>
            </a:r>
          </a:p>
        </p:txBody>
      </p:sp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2667000" y="1974850"/>
            <a:ext cx="128272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000" b="1" u="sng" dirty="0" smtClean="0">
                <a:latin typeface="Arial" charset="0"/>
              </a:rPr>
              <a:t>S</a:t>
            </a:r>
            <a:r>
              <a:rPr lang="en-US" dirty="0" smtClean="0">
                <a:latin typeface="Arial" charset="0"/>
              </a:rPr>
              <a:t>tudents</a:t>
            </a:r>
            <a:endParaRPr lang="en-US" dirty="0">
              <a:latin typeface="Arial" charset="0"/>
            </a:endParaRPr>
          </a:p>
        </p:txBody>
      </p:sp>
      <p:sp>
        <p:nvSpPr>
          <p:cNvPr id="8199" name="Text Box 8"/>
          <p:cNvSpPr txBox="1">
            <a:spLocks noChangeArrowheads="1"/>
          </p:cNvSpPr>
          <p:nvPr/>
        </p:nvSpPr>
        <p:spPr bwMode="auto">
          <a:xfrm>
            <a:off x="2667000" y="3843338"/>
            <a:ext cx="86914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000" b="1" u="sng" dirty="0" smtClean="0">
                <a:latin typeface="Arial" charset="0"/>
              </a:rPr>
              <a:t>T</a:t>
            </a:r>
            <a:r>
              <a:rPr lang="en-US" dirty="0" smtClean="0">
                <a:latin typeface="Arial" charset="0"/>
              </a:rPr>
              <a:t>ake</a:t>
            </a:r>
            <a:endParaRPr lang="en-US" dirty="0">
              <a:latin typeface="Arial" charset="0"/>
            </a:endParaRPr>
          </a:p>
        </p:txBody>
      </p:sp>
      <p:sp>
        <p:nvSpPr>
          <p:cNvPr id="8200" name="Text Box 9"/>
          <p:cNvSpPr txBox="1">
            <a:spLocks noChangeArrowheads="1"/>
          </p:cNvSpPr>
          <p:nvPr/>
        </p:nvSpPr>
        <p:spPr bwMode="auto">
          <a:xfrm>
            <a:off x="4479925" y="3843338"/>
            <a:ext cx="127310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000" b="1" u="sng" dirty="0" smtClean="0">
                <a:latin typeface="Arial" charset="0"/>
              </a:rPr>
              <a:t>C</a:t>
            </a:r>
            <a:r>
              <a:rPr lang="en-US" dirty="0" smtClean="0">
                <a:latin typeface="Arial" charset="0"/>
              </a:rPr>
              <a:t>alculus</a:t>
            </a:r>
            <a:endParaRPr lang="en-US" dirty="0">
              <a:latin typeface="Arial" charset="0"/>
            </a:endParaRPr>
          </a:p>
        </p:txBody>
      </p:sp>
      <p:sp>
        <p:nvSpPr>
          <p:cNvPr id="8201" name="Text Box 10"/>
          <p:cNvSpPr txBox="1">
            <a:spLocks noChangeArrowheads="1"/>
          </p:cNvSpPr>
          <p:nvPr/>
        </p:nvSpPr>
        <p:spPr bwMode="auto">
          <a:xfrm>
            <a:off x="762000" y="2888626"/>
            <a:ext cx="35910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smtClean="0">
                <a:latin typeface="Arial" charset="0"/>
              </a:rPr>
              <a:t>Sin and its reciprocal </a:t>
            </a:r>
            <a:r>
              <a:rPr lang="en-US" sz="2400" dirty="0" err="1" smtClean="0">
                <a:latin typeface="Arial" charset="0"/>
              </a:rPr>
              <a:t>csc</a:t>
            </a:r>
            <a:endParaRPr lang="en-US" sz="2400" dirty="0">
              <a:latin typeface="Arial" charset="0"/>
            </a:endParaRPr>
          </a:p>
        </p:txBody>
      </p:sp>
      <p:sp>
        <p:nvSpPr>
          <p:cNvPr id="8202" name="Text Box 11"/>
          <p:cNvSpPr txBox="1">
            <a:spLocks noChangeArrowheads="1"/>
          </p:cNvSpPr>
          <p:nvPr/>
        </p:nvSpPr>
        <p:spPr bwMode="auto">
          <a:xfrm>
            <a:off x="719745" y="4657724"/>
            <a:ext cx="36755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smtClean="0">
                <a:latin typeface="Arial" charset="0"/>
              </a:rPr>
              <a:t>Tan and its reciprocal cot</a:t>
            </a:r>
            <a:endParaRPr lang="en-US" sz="2400" dirty="0">
              <a:latin typeface="Arial" charset="0"/>
            </a:endParaRPr>
          </a:p>
        </p:txBody>
      </p:sp>
      <p:sp>
        <p:nvSpPr>
          <p:cNvPr id="8203" name="Text Box 12"/>
          <p:cNvSpPr txBox="1">
            <a:spLocks noChangeArrowheads="1"/>
          </p:cNvSpPr>
          <p:nvPr/>
        </p:nvSpPr>
        <p:spPr bwMode="auto">
          <a:xfrm>
            <a:off x="5003800" y="4657725"/>
            <a:ext cx="37112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smtClean="0">
                <a:latin typeface="Arial" charset="0"/>
              </a:rPr>
              <a:t>Cos and its reciprocal sec</a:t>
            </a:r>
            <a:endParaRPr lang="en-US" sz="2400" dirty="0">
              <a:latin typeface="Arial" charset="0"/>
            </a:endParaRPr>
          </a:p>
        </p:txBody>
      </p:sp>
      <p:sp>
        <p:nvSpPr>
          <p:cNvPr id="8204" name="Text Box 13"/>
          <p:cNvSpPr txBox="1">
            <a:spLocks noChangeArrowheads="1"/>
          </p:cNvSpPr>
          <p:nvPr/>
        </p:nvSpPr>
        <p:spPr bwMode="auto">
          <a:xfrm>
            <a:off x="4937125" y="2703513"/>
            <a:ext cx="33686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>
                <a:latin typeface="Arial" charset="0"/>
              </a:rPr>
              <a:t>All 6 trig functions are positive in quadrant 1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5DE59025-0271-4589-93BE-993119ED2608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Find the quadrant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 eaLnBrk="1" hangingPunct="1">
              <a:buFont typeface="Wingdings" pitchFamily="2" charset="2"/>
              <a:buAutoNum type="arabicPeriod"/>
            </a:pPr>
            <a:r>
              <a:rPr lang="en-US" smtClean="0"/>
              <a:t>sin</a:t>
            </a:r>
            <a:r>
              <a:rPr lang="el-GR" sz="3200" i="1" smtClean="0"/>
              <a:t>θ</a:t>
            </a:r>
            <a:r>
              <a:rPr lang="en-US" smtClean="0"/>
              <a:t> &gt; 0; cos</a:t>
            </a:r>
            <a:r>
              <a:rPr lang="el-GR" sz="3200" i="1" smtClean="0"/>
              <a:t>θ</a:t>
            </a:r>
            <a:r>
              <a:rPr lang="en-US" smtClean="0"/>
              <a:t> &lt;0</a:t>
            </a:r>
          </a:p>
          <a:p>
            <a:pPr marL="571500" indent="-571500" eaLnBrk="1" hangingPunct="1">
              <a:buFont typeface="Wingdings" pitchFamily="2" charset="2"/>
              <a:buAutoNum type="arabicPeriod"/>
            </a:pPr>
            <a:endParaRPr lang="en-US" smtClean="0"/>
          </a:p>
          <a:p>
            <a:pPr marL="571500" indent="-571500" eaLnBrk="1" hangingPunct="1">
              <a:buFont typeface="Wingdings" pitchFamily="2" charset="2"/>
              <a:buAutoNum type="arabicPeriod"/>
            </a:pPr>
            <a:endParaRPr lang="en-US" smtClean="0"/>
          </a:p>
          <a:p>
            <a:pPr marL="571500" indent="-571500" eaLnBrk="1" hangingPunct="1">
              <a:buFont typeface="Wingdings" pitchFamily="2" charset="2"/>
              <a:buAutoNum type="arabicPeriod"/>
            </a:pPr>
            <a:r>
              <a:rPr lang="en-US" smtClean="0"/>
              <a:t>sin</a:t>
            </a:r>
            <a:r>
              <a:rPr lang="el-GR" sz="3200" i="1" smtClean="0"/>
              <a:t>θ</a:t>
            </a:r>
            <a:r>
              <a:rPr lang="en-US" smtClean="0"/>
              <a:t> &lt; 0; cos</a:t>
            </a:r>
            <a:r>
              <a:rPr lang="el-GR" sz="3200" i="1" smtClean="0"/>
              <a:t>θ</a:t>
            </a:r>
            <a:r>
              <a:rPr lang="en-US" smtClean="0"/>
              <a:t> &gt; 0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EEA3D6-00DF-4824-A6B1-6A2CD4C6022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69925" y="608012"/>
            <a:ext cx="826135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Ex.	Given                        and                       , find        </a:t>
            </a:r>
          </a:p>
          <a:p>
            <a:pPr eaLnBrk="1" hangingPunct="1"/>
            <a:r>
              <a:rPr lang="en-US" dirty="0"/>
              <a:t>	            </a:t>
            </a:r>
          </a:p>
          <a:p>
            <a:pPr eaLnBrk="1" hangingPunct="1"/>
            <a:r>
              <a:rPr lang="en-US" dirty="0"/>
              <a:t>	            and              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1924525"/>
              </p:ext>
            </p:extLst>
          </p:nvPr>
        </p:nvGraphicFramePr>
        <p:xfrm>
          <a:off x="2667000" y="312737"/>
          <a:ext cx="1981200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5" name="Equation" r:id="rId3" imgW="710891" imgH="393529" progId="Equation.3">
                  <p:embed/>
                </p:oleObj>
              </mc:Choice>
              <mc:Fallback>
                <p:oleObj name="Equation" r:id="rId3" imgW="710891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12737"/>
                        <a:ext cx="1981200" cy="1096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87595"/>
              </p:ext>
            </p:extLst>
          </p:nvPr>
        </p:nvGraphicFramePr>
        <p:xfrm>
          <a:off x="5410200" y="571500"/>
          <a:ext cx="1905000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6" name="Equation" r:id="rId5" imgW="583693" imgH="177646" progId="Equation.3">
                  <p:embed/>
                </p:oleObj>
              </mc:Choice>
              <mc:Fallback>
                <p:oleObj name="Equation" r:id="rId5" imgW="583693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571500"/>
                        <a:ext cx="1905000" cy="57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9021285"/>
              </p:ext>
            </p:extLst>
          </p:nvPr>
        </p:nvGraphicFramePr>
        <p:xfrm>
          <a:off x="1600200" y="1379537"/>
          <a:ext cx="10033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7" name="Equation" r:id="rId7" imgW="329914" imgH="177646" progId="Equation.3">
                  <p:embed/>
                </p:oleObj>
              </mc:Choice>
              <mc:Fallback>
                <p:oleObj name="Equation" r:id="rId7" imgW="329914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379537"/>
                        <a:ext cx="10033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052508"/>
              </p:ext>
            </p:extLst>
          </p:nvPr>
        </p:nvGraphicFramePr>
        <p:xfrm>
          <a:off x="3486150" y="1379537"/>
          <a:ext cx="108585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8" name="Equation" r:id="rId9" imgW="342603" imgH="177646" progId="Equation.3">
                  <p:embed/>
                </p:oleObj>
              </mc:Choice>
              <mc:Fallback>
                <p:oleObj name="Equation" r:id="rId9" imgW="342603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6150" y="1379537"/>
                        <a:ext cx="1085850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69925" y="2352675"/>
            <a:ext cx="69008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First, determine what quadrant theta lies in.</a:t>
            </a:r>
          </a:p>
          <a:p>
            <a:pPr eaLnBrk="1" hangingPunct="1"/>
            <a:r>
              <a:rPr lang="en-US" dirty="0"/>
              <a:t>Where is tan (-) and </a:t>
            </a:r>
            <a:r>
              <a:rPr lang="en-US" dirty="0" err="1"/>
              <a:t>cos</a:t>
            </a:r>
            <a:r>
              <a:rPr lang="en-US" dirty="0"/>
              <a:t> (+)?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775325" y="2819400"/>
            <a:ext cx="5794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IV</a:t>
            </a: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1219200" y="3505200"/>
            <a:ext cx="0" cy="3200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914400" y="4038600"/>
            <a:ext cx="3429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3276600" y="4038600"/>
            <a:ext cx="0" cy="2362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1219200" y="4038600"/>
            <a:ext cx="2057400" cy="2362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3413125" y="4867275"/>
            <a:ext cx="4810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-5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041525" y="3495675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4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1555750" y="5248275"/>
            <a:ext cx="65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= ?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1543050" y="5715000"/>
          <a:ext cx="127635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9" name="Equation" r:id="rId11" imgW="418918" imgH="215806" progId="Equation.3">
                  <p:embed/>
                </p:oleObj>
              </mc:Choice>
              <mc:Fallback>
                <p:oleObj name="Equation" r:id="rId11" imgW="418918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3050" y="5715000"/>
                        <a:ext cx="1276350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4495800" y="3429000"/>
          <a:ext cx="4343400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0" name="Equation" r:id="rId13" imgW="1346200" imgH="419100" progId="Equation.3">
                  <p:embed/>
                </p:oleObj>
              </mc:Choice>
              <mc:Fallback>
                <p:oleObj name="Equation" r:id="rId13" imgW="13462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429000"/>
                        <a:ext cx="4343400" cy="134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4495800" y="4876800"/>
          <a:ext cx="4038600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1" name="Equation" r:id="rId15" imgW="1333500" imgH="431800" progId="Equation.3">
                  <p:embed/>
                </p:oleObj>
              </mc:Choice>
              <mc:Fallback>
                <p:oleObj name="Equation" r:id="rId15" imgW="13335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876800"/>
                        <a:ext cx="4038600" cy="130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026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9" grpId="0" autoUpdateAnimBg="0"/>
      <p:bldP spid="10" grpId="0" animBg="1"/>
      <p:bldP spid="11" grpId="0" animBg="1"/>
      <p:bldP spid="12" grpId="0" animBg="1"/>
      <p:bldP spid="13" grpId="0" animBg="1"/>
      <p:bldP spid="14" grpId="0" autoUpdateAnimBg="0"/>
      <p:bldP spid="15" grpId="0" autoUpdateAnimBg="0"/>
      <p:bldP spid="1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B43D6512-1A7F-452E-B6D8-294A12A15B6C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Quadrant angles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4495800" cy="432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244" name="Group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430937"/>
              </p:ext>
            </p:extLst>
          </p:nvPr>
        </p:nvGraphicFramePr>
        <p:xfrm>
          <a:off x="5029200" y="1966913"/>
          <a:ext cx="3082925" cy="4064002"/>
        </p:xfrm>
        <a:graphic>
          <a:graphicData uri="http://schemas.openxmlformats.org/drawingml/2006/table">
            <a:tbl>
              <a:tblPr/>
              <a:tblGrid>
                <a:gridCol w="996847"/>
                <a:gridCol w="1060341"/>
                <a:gridCol w="1025737"/>
              </a:tblGrid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θ</a:t>
                      </a:r>
                    </a:p>
                  </a:txBody>
                  <a:tcPr marL="91431" marR="9143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cos </a:t>
                      </a: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θ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1431" marR="914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sin </a:t>
                      </a: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θ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1431" marR="914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91431" marR="914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1431" marR="914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1431" marR="914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  <a:sym typeface="Symbol"/>
                        </a:rPr>
                        <a:t>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/2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1431" marR="914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1431" marR="914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1431" marR="914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  <a:sym typeface="Symbol"/>
                        </a:rPr>
                        <a:t>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1431" marR="914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1431" marR="914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1431" marR="914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</a:t>
                      </a: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  <a:sym typeface="Symbol"/>
                        </a:rPr>
                        <a:t>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/2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1431" marR="914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1431" marR="914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1431" marR="914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</a:t>
                      </a: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  <a:sym typeface="Symbol"/>
                        </a:rPr>
                        <a:t>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1431" marR="914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1431" marR="914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1431" marR="914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03" name="Text Box 106"/>
          <p:cNvSpPr txBox="1">
            <a:spLocks noChangeArrowheads="1"/>
          </p:cNvSpPr>
          <p:nvPr/>
        </p:nvSpPr>
        <p:spPr bwMode="auto">
          <a:xfrm>
            <a:off x="6400800" y="16002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Arial" charset="0"/>
              </a:rPr>
              <a:t>x</a:t>
            </a:r>
          </a:p>
        </p:txBody>
      </p:sp>
      <p:sp>
        <p:nvSpPr>
          <p:cNvPr id="7204" name="Text Box 107"/>
          <p:cNvSpPr txBox="1">
            <a:spLocks noChangeArrowheads="1"/>
          </p:cNvSpPr>
          <p:nvPr/>
        </p:nvSpPr>
        <p:spPr bwMode="auto">
          <a:xfrm>
            <a:off x="7467600" y="16002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Arial" charset="0"/>
              </a:rPr>
              <a:t>y</a:t>
            </a:r>
          </a:p>
        </p:txBody>
      </p:sp>
      <p:sp>
        <p:nvSpPr>
          <p:cNvPr id="7205" name="WordArt 108"/>
          <p:cNvSpPr>
            <a:spLocks noChangeArrowheads="1" noChangeShapeType="1" noTextEdit="1"/>
          </p:cNvSpPr>
          <p:nvPr/>
        </p:nvSpPr>
        <p:spPr bwMode="auto">
          <a:xfrm>
            <a:off x="5867400" y="609600"/>
            <a:ext cx="1819275" cy="6477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Arial Black"/>
              </a:rPr>
              <a:t>Review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99C94286-2CCE-4922-BF1E-4F10F4B0F992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Reference angle</a:t>
            </a:r>
          </a:p>
        </p:txBody>
      </p:sp>
      <p:sp>
        <p:nvSpPr>
          <p:cNvPr id="10244" name="Text Box 9"/>
          <p:cNvSpPr txBox="1">
            <a:spLocks noChangeArrowheads="1"/>
          </p:cNvSpPr>
          <p:nvPr/>
        </p:nvSpPr>
        <p:spPr bwMode="auto">
          <a:xfrm>
            <a:off x="609600" y="1524000"/>
            <a:ext cx="8153400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latin typeface="Arial" charset="0"/>
              </a:rPr>
              <a:t>Let </a:t>
            </a:r>
            <a:r>
              <a:rPr lang="el-GR" sz="2000">
                <a:latin typeface="Arial" charset="0"/>
              </a:rPr>
              <a:t>θ</a:t>
            </a:r>
            <a:r>
              <a:rPr lang="en-US" sz="2000">
                <a:latin typeface="Arial" charset="0"/>
              </a:rPr>
              <a:t> be an angle in standard position. Its reference angle is the </a:t>
            </a:r>
            <a:r>
              <a:rPr lang="en-US" sz="2000" b="1" i="1" u="sng">
                <a:latin typeface="Arial" charset="0"/>
              </a:rPr>
              <a:t>acute</a:t>
            </a:r>
            <a:r>
              <a:rPr lang="en-US" sz="2000">
                <a:latin typeface="Arial" charset="0"/>
              </a:rPr>
              <a:t> angle </a:t>
            </a:r>
            <a:r>
              <a:rPr lang="el-GR" sz="2000">
                <a:latin typeface="Arial" charset="0"/>
              </a:rPr>
              <a:t>θ</a:t>
            </a:r>
            <a:r>
              <a:rPr lang="en-US" sz="2000">
                <a:latin typeface="Arial" charset="0"/>
              </a:rPr>
              <a:t>‘ formed by the terminal side of </a:t>
            </a:r>
            <a:r>
              <a:rPr lang="el-GR" sz="2000">
                <a:latin typeface="Arial" charset="0"/>
              </a:rPr>
              <a:t>θ</a:t>
            </a:r>
            <a:r>
              <a:rPr lang="en-US" sz="2000">
                <a:latin typeface="Arial" charset="0"/>
              </a:rPr>
              <a:t> and the </a:t>
            </a:r>
            <a:r>
              <a:rPr lang="en-US" sz="2000" b="1" i="1" u="sng">
                <a:latin typeface="Arial" charset="0"/>
              </a:rPr>
              <a:t>horizontal axis</a:t>
            </a:r>
            <a:r>
              <a:rPr lang="en-US" sz="2000">
                <a:latin typeface="Arial" charset="0"/>
              </a:rPr>
              <a:t>.</a:t>
            </a:r>
          </a:p>
        </p:txBody>
      </p:sp>
      <p:pic>
        <p:nvPicPr>
          <p:cNvPr id="10245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90800"/>
            <a:ext cx="7772400" cy="292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33400" y="5791200"/>
            <a:ext cx="8382000" cy="838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en-US" sz="2000" dirty="0" smtClean="0"/>
              <a:t>Reference angles are always measured between the x axis and the terminal side of the angle (always +!)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  <p:tag name="QUESTION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  <p:tag name="QUESTION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  <p:tag name="QUESTION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heme/theme1.xml><?xml version="1.0" encoding="utf-8"?>
<a:theme xmlns:a="http://schemas.openxmlformats.org/drawingml/2006/main" name="Leve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1446</TotalTime>
  <Words>446</Words>
  <Application>Microsoft Office PowerPoint</Application>
  <PresentationFormat>On-screen Show (4:3)</PresentationFormat>
  <Paragraphs>111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Level</vt:lpstr>
      <vt:lpstr>Equation</vt:lpstr>
      <vt:lpstr>MathType 5.0 Equation</vt:lpstr>
      <vt:lpstr>Warm-up:</vt:lpstr>
      <vt:lpstr>Objectives</vt:lpstr>
      <vt:lpstr>Definitions of trigonometric functions</vt:lpstr>
      <vt:lpstr>Find the trig functions using a point on the terminal side</vt:lpstr>
      <vt:lpstr>Trigonometric function signs</vt:lpstr>
      <vt:lpstr>Find the quadrant</vt:lpstr>
      <vt:lpstr>PowerPoint Presentation</vt:lpstr>
      <vt:lpstr>Quadrant angles</vt:lpstr>
      <vt:lpstr>Reference angle</vt:lpstr>
      <vt:lpstr>Drawing Reference Angles</vt:lpstr>
      <vt:lpstr>Finding the Trig functions of any angle</vt:lpstr>
      <vt:lpstr>Find the trig functions of an angle</vt:lpstr>
      <vt:lpstr>PowerPoint Presentation</vt:lpstr>
      <vt:lpstr>PowerPoint Presentation</vt:lpstr>
      <vt:lpstr>PowerPoint Presentation</vt:lpstr>
      <vt:lpstr>PowerPoint Presentation</vt:lpstr>
      <vt:lpstr>Sneedlegrit:  Find all 6 trig functions of an angle</vt:lpstr>
    </vt:vector>
  </TitlesOfParts>
  <Company>Valley Christian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joliphant</dc:creator>
  <cp:lastModifiedBy>Kurutz, Jeremy</cp:lastModifiedBy>
  <cp:revision>75</cp:revision>
  <dcterms:created xsi:type="dcterms:W3CDTF">2006-08-28T02:45:28Z</dcterms:created>
  <dcterms:modified xsi:type="dcterms:W3CDTF">2014-02-21T15:46:38Z</dcterms:modified>
</cp:coreProperties>
</file>