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90" r:id="rId4"/>
    <p:sldId id="275" r:id="rId5"/>
    <p:sldId id="286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27" autoAdjust="0"/>
    <p:restoredTop sz="94660"/>
  </p:normalViewPr>
  <p:slideViewPr>
    <p:cSldViewPr>
      <p:cViewPr>
        <p:scale>
          <a:sx n="90" d="100"/>
          <a:sy n="90" d="100"/>
        </p:scale>
        <p:origin x="-720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801188B7-04DB-482C-ACBD-B042BD03FF32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1C46F4E7-9B32-4006-9FCA-A057668F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06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E047CA2-9CF3-4A67-AF1B-A0D6F7165F46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439BBFC-10B3-4E5D-96B9-CB7ACE66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87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74F7-0FDA-44A3-9E58-0648EB045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2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4191-2B16-4448-BBDD-47119CE5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42866-4988-435F-A124-775E85E43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06C2-D404-4CCD-A9F6-8A8482FB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8236-6C0E-4F0E-95F1-489C02BFE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56411-86AD-4353-94D7-1148E9E9E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95345-A322-466A-81BF-58C6F7D6B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3A7A-9BC5-4A77-9DC8-97FA04CCD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A3D6-00DF-4824-A6B1-6A2CD4C60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5A3B5-3CCA-422B-B025-72174198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9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42DC-9506-4884-B786-6EE02DF3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4E40166-6F90-46F9-9C43-6D2B3F04F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w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B391D95-EC9F-4F0F-97E2-116F8E9ED71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3124200" cy="6858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Warm-up: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1000" y="6245592"/>
            <a:ext cx="62357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HW:  Find Trigonometric Functions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1336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Determine the values; answers must be in exact radical form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828040"/>
              </p:ext>
            </p:extLst>
          </p:nvPr>
        </p:nvGraphicFramePr>
        <p:xfrm>
          <a:off x="914400" y="3505200"/>
          <a:ext cx="157212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4" imgW="532937" imgH="177646" progId="Equation.DSMT4">
                  <p:embed/>
                </p:oleObj>
              </mc:Choice>
              <mc:Fallback>
                <p:oleObj name="Equation" r:id="rId4" imgW="532937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1572126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863587"/>
              </p:ext>
            </p:extLst>
          </p:nvPr>
        </p:nvGraphicFramePr>
        <p:xfrm>
          <a:off x="4605670" y="3200400"/>
          <a:ext cx="181525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Equation" r:id="rId6" imgW="634725" imgH="431613" progId="Equation.DSMT4">
                  <p:embed/>
                </p:oleObj>
              </mc:Choice>
              <mc:Fallback>
                <p:oleObj name="Equation" r:id="rId6" imgW="634725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670" y="3200400"/>
                        <a:ext cx="1815254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600" y="0"/>
            <a:ext cx="876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/>
              <a:t>HW Answers:  Pg</a:t>
            </a:r>
            <a:r>
              <a:rPr lang="en-US" sz="1600" dirty="0"/>
              <a:t>. </a:t>
            </a:r>
            <a:r>
              <a:rPr lang="en-US" sz="1600" dirty="0" smtClean="0"/>
              <a:t>399-401(1 – 21 odd, 43, 49, 63-68)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381000"/>
                <a:ext cx="8991600" cy="6371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dirty="0" smtClean="0"/>
                  <a:t>A.      3/5,       4/5,       ¾,       5/3,        5/4,   4/3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B.   -15/17,   -8/17,   15/8,   -17/15,   -17/8,   8/15</a:t>
                </a:r>
              </a:p>
              <a:p>
                <a:r>
                  <a:rPr lang="en-US" dirty="0" smtClean="0"/>
                  <a:t>3) A.     -1/2,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,       -2,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,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B.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     -1,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,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,     -1</a:t>
                </a:r>
              </a:p>
              <a:p>
                <a:r>
                  <a:rPr lang="en-US" dirty="0" smtClean="0"/>
                  <a:t>5) A.     24/25,   7/25,    24/7,    25/24,    25/7,   7/24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B.    -24/25,   7/25,   -24/7,  -25/24,    25/7,  -7/24</a:t>
                </a:r>
              </a:p>
              <a:p>
                <a:r>
                  <a:rPr lang="en-US" dirty="0" smtClean="0"/>
                  <a:t>7) A.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29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29</m:t>
                        </m:r>
                      </m:den>
                    </m:f>
                  </m:oMath>
                </a14:m>
                <a:r>
                  <a:rPr lang="en-US" dirty="0" smtClean="0"/>
                  <a:t>,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29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29</m:t>
                        </m:r>
                      </m:den>
                    </m:f>
                  </m:oMath>
                </a14:m>
                <a:r>
                  <a:rPr lang="en-US" dirty="0" smtClean="0"/>
                  <a:t> ,    -5/2,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29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,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29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,   -2/5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B.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34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34</m:t>
                        </m:r>
                      </m:den>
                    </m:f>
                  </m:oMath>
                </a14:m>
                <a:r>
                  <a:rPr lang="en-US" dirty="0" smtClean="0"/>
                  <a:t>,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34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34</m:t>
                        </m:r>
                      </m:den>
                    </m:f>
                  </m:oMath>
                </a14:m>
                <a:r>
                  <a:rPr lang="en-US" dirty="0" smtClean="0"/>
                  <a:t> ,    -5/3,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34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,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34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,     -3/5</a:t>
                </a:r>
              </a:p>
              <a:p>
                <a:r>
                  <a:rPr lang="en-US" dirty="0" smtClean="0"/>
                  <a:t>9)   A.  QIII	B.  QII</a:t>
                </a:r>
              </a:p>
              <a:p>
                <a:r>
                  <a:rPr lang="en-US" dirty="0" smtClean="0"/>
                  <a:t>11) A.  QII	B.  QIV</a:t>
                </a:r>
              </a:p>
              <a:p>
                <a:pPr marL="342900" indent="-342900">
                  <a:buAutoNum type="arabicParenR" startAt="13"/>
                </a:pPr>
                <a:r>
                  <a:rPr lang="en-US" dirty="0" smtClean="0"/>
                  <a:t>    3/5,      -4/5,       -3/4,       5/3,      -5/4,       -4/3</a:t>
                </a:r>
              </a:p>
              <a:p>
                <a:pPr marL="342900" indent="-342900">
                  <a:buAutoNum type="arabicParenR" startAt="15"/>
                </a:pPr>
                <a:r>
                  <a:rPr lang="en-US" dirty="0" smtClean="0"/>
                  <a:t> -15/17,     8/17,    -15/8,    -17/15,   17/8,       -8/15</a:t>
                </a:r>
              </a:p>
              <a:p>
                <a:pPr marL="342900" indent="-342900">
                  <a:buAutoNum type="arabicParenR" startAt="17"/>
                </a:pP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/>
                  <a:t>,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/>
                  <a:t>,      -1/3,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/>
                  <a:t>,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,        -3</a:t>
                </a:r>
              </a:p>
              <a:p>
                <a:r>
                  <a:rPr lang="en-US" dirty="0" smtClean="0"/>
                  <a:t>19)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  <a:r>
                  <a:rPr lang="en-US" dirty="0" smtClean="0"/>
                  <a:t>         -1/2,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,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,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21"/>
                </a:pPr>
                <a:r>
                  <a:rPr lang="en-US" dirty="0" smtClean="0"/>
                  <a:t>    0,           -1,         0,          und,       -1,        und</a:t>
                </a:r>
              </a:p>
              <a:p>
                <a:pPr marL="342900" indent="-342900">
                  <a:buAutoNum type="arabicParenR" startAt="43"/>
                </a:pPr>
                <a:r>
                  <a:rPr lang="en-US" dirty="0" smtClean="0"/>
                  <a:t>A.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  1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B.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-1</a:t>
                </a:r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1000"/>
                <a:ext cx="8991600" cy="6371809"/>
              </a:xfrm>
              <a:prstGeom prst="rect">
                <a:avLst/>
              </a:prstGeom>
              <a:blipFill rotWithShape="1">
                <a:blip r:embed="rId2"/>
                <a:stretch>
                  <a:fillRect l="-610" t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762000"/>
                <a:ext cx="8153400" cy="3637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49) A.  -1/2,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B.   ½</a:t>
                </a:r>
                <a:r>
                  <a:rPr lang="en-US" dirty="0"/>
                  <a:t> ,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63"/>
                </a:pPr>
                <a:r>
                  <a:rPr lang="en-US" dirty="0" smtClean="0"/>
                  <a:t>a.  30</a:t>
                </a:r>
                <a:r>
                  <a:rPr lang="en-US" dirty="0" smtClean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,  150</a:t>
                </a:r>
                <a:r>
                  <a:rPr lang="en-US" dirty="0" smtClean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	b.   210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7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sym typeface="Symbol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330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11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sym typeface="Symbol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buAutoNum type="arabicParenR" startAt="63"/>
                </a:pPr>
                <a:r>
                  <a:rPr lang="en-US" dirty="0"/>
                  <a:t>a.  </a:t>
                </a:r>
                <a:r>
                  <a:rPr lang="en-US" dirty="0" smtClean="0"/>
                  <a:t>45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315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7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	b.   </a:t>
                </a:r>
                <a:r>
                  <a:rPr lang="en-US" dirty="0" smtClean="0"/>
                  <a:t>135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225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63"/>
                </a:pPr>
                <a:r>
                  <a:rPr lang="en-US" dirty="0"/>
                  <a:t>a.  </a:t>
                </a:r>
                <a:r>
                  <a:rPr lang="en-US" dirty="0" smtClean="0"/>
                  <a:t>60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120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	b.   </a:t>
                </a:r>
                <a:r>
                  <a:rPr lang="en-US" dirty="0" smtClean="0"/>
                  <a:t>135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315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7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63"/>
                </a:pPr>
                <a:r>
                  <a:rPr lang="en-US" dirty="0"/>
                  <a:t>a.  </a:t>
                </a:r>
                <a:r>
                  <a:rPr lang="en-US" dirty="0" smtClean="0"/>
                  <a:t>60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300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sym typeface="Symbol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	b.   </a:t>
                </a:r>
                <a:r>
                  <a:rPr lang="en-US" dirty="0" smtClean="0"/>
                  <a:t>120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240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63"/>
                </a:pPr>
                <a:r>
                  <a:rPr lang="en-US" dirty="0"/>
                  <a:t>a.  </a:t>
                </a:r>
                <a:r>
                  <a:rPr lang="en-US" dirty="0" smtClean="0"/>
                  <a:t>45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225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sym typeface="Symbol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	b.   </a:t>
                </a:r>
                <a:r>
                  <a:rPr lang="en-US" dirty="0" smtClean="0"/>
                  <a:t>150</a:t>
                </a:r>
                <a:r>
                  <a:rPr lang="en-US" dirty="0" smtClean="0">
                    <a:sym typeface="Symbol"/>
                  </a:rPr>
                  <a:t>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sym typeface="Symbol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,  330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sym typeface="Symbol"/>
                          </a:rPr>
                          <m:t>11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sym typeface="Symbol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63"/>
                </a:pPr>
                <a:r>
                  <a:rPr lang="en-US" dirty="0"/>
                  <a:t>a.  </a:t>
                </a:r>
                <a:r>
                  <a:rPr lang="en-US" dirty="0" smtClean="0"/>
                  <a:t>60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120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	b.   </a:t>
                </a:r>
                <a:r>
                  <a:rPr lang="en-US" dirty="0" smtClean="0"/>
                  <a:t>240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:r>
                  <a:rPr lang="en-US" dirty="0" smtClean="0"/>
                  <a:t>300</a:t>
                </a:r>
                <a:r>
                  <a:rPr lang="en-US" dirty="0">
                    <a:sym typeface="Symbol"/>
                  </a:rPr>
                  <a:t>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buAutoNum type="arabicParenR" startAt="63"/>
                </a:pP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8153400" cy="3637406"/>
              </a:xfrm>
              <a:prstGeom prst="rect">
                <a:avLst/>
              </a:prstGeom>
              <a:blipFill rotWithShape="1">
                <a:blip r:embed="rId2"/>
                <a:stretch>
                  <a:fillRect l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2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4516DA4-68C7-4F0E-876E-2FEE97BCC193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Evaluate trigonometric functions of any angle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reference angles to evaluate trigonometric functions.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F50F91E-0CA3-475C-BF14-42C7828CBC2E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b="1" dirty="0" err="1" smtClean="0"/>
              <a:t>Sneedlegrit</a:t>
            </a:r>
            <a:r>
              <a:rPr lang="en-US" sz="4200" b="1" dirty="0" smtClean="0"/>
              <a:t>: </a:t>
            </a:r>
            <a:br>
              <a:rPr lang="en-US" sz="4200" b="1" dirty="0" smtClean="0"/>
            </a:br>
            <a:r>
              <a:rPr lang="en-US" sz="4200" b="1" dirty="0" smtClean="0"/>
              <a:t>Find all 6 trig functions of an angle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Find the </a:t>
            </a:r>
            <a:r>
              <a:rPr lang="en-US" sz="2000" dirty="0" smtClean="0">
                <a:latin typeface="Arial" charset="0"/>
              </a:rPr>
              <a:t>sine and cosine of </a:t>
            </a:r>
            <a:r>
              <a:rPr lang="el-GR" sz="2000" dirty="0">
                <a:latin typeface="Arial" charset="0"/>
              </a:rPr>
              <a:t>θ</a:t>
            </a:r>
            <a:r>
              <a:rPr lang="en-US" sz="2000" dirty="0">
                <a:latin typeface="Arial" charset="0"/>
              </a:rPr>
              <a:t> with the given constraint.</a:t>
            </a:r>
          </a:p>
          <a:p>
            <a:pPr eaLnBrk="1" hangingPunct="1">
              <a:spcBef>
                <a:spcPct val="50000"/>
              </a:spcBef>
            </a:pPr>
            <a:endParaRPr lang="en-US" sz="20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l-GR" sz="20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440138"/>
              </p:ext>
            </p:extLst>
          </p:nvPr>
        </p:nvGraphicFramePr>
        <p:xfrm>
          <a:off x="1066800" y="2286000"/>
          <a:ext cx="3886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4" imgW="1968480" imgH="393480" progId="Equation.DSMT4">
                  <p:embed/>
                </p:oleObj>
              </mc:Choice>
              <mc:Fallback>
                <p:oleObj name="Equation" r:id="rId4" imgW="1968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3886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17405" y="5867400"/>
            <a:ext cx="62357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HW:  </a:t>
            </a:r>
            <a:r>
              <a:rPr lang="en-US" dirty="0" smtClean="0"/>
              <a:t>Find Trigonometric Functions</a:t>
            </a:r>
            <a:endParaRPr lang="en-US" dirty="0"/>
          </a:p>
        </p:txBody>
      </p:sp>
      <p:pic>
        <p:nvPicPr>
          <p:cNvPr id="7" name="Picture 6" descr="MC900024453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00671"/>
            <a:ext cx="111060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MC900056939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15000"/>
            <a:ext cx="899609" cy="7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241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1607</TotalTime>
  <Words>328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Level</vt:lpstr>
      <vt:lpstr>Equation</vt:lpstr>
      <vt:lpstr>MathType 5.0 Equation</vt:lpstr>
      <vt:lpstr>Warm-up:</vt:lpstr>
      <vt:lpstr>PowerPoint Presentation</vt:lpstr>
      <vt:lpstr>PowerPoint Presentation</vt:lpstr>
      <vt:lpstr>Objectives</vt:lpstr>
      <vt:lpstr>Sneedlegrit:  Find all 6 trig functions of an angle</vt:lpstr>
    </vt:vector>
  </TitlesOfParts>
  <Company>Valley Christian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joliphant</dc:creator>
  <cp:lastModifiedBy>Kurutz, Jeremy</cp:lastModifiedBy>
  <cp:revision>89</cp:revision>
  <dcterms:created xsi:type="dcterms:W3CDTF">2006-08-28T02:45:28Z</dcterms:created>
  <dcterms:modified xsi:type="dcterms:W3CDTF">2014-02-24T15:05:58Z</dcterms:modified>
</cp:coreProperties>
</file>