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2" r:id="rId2"/>
  </p:sldMasterIdLst>
  <p:notesMasterIdLst>
    <p:notesMasterId r:id="rId22"/>
  </p:notesMasterIdLst>
  <p:sldIdLst>
    <p:sldId id="290" r:id="rId3"/>
    <p:sldId id="267" r:id="rId4"/>
    <p:sldId id="270" r:id="rId5"/>
    <p:sldId id="272" r:id="rId6"/>
    <p:sldId id="273" r:id="rId7"/>
    <p:sldId id="274" r:id="rId8"/>
    <p:sldId id="271" r:id="rId9"/>
    <p:sldId id="277" r:id="rId10"/>
    <p:sldId id="278" r:id="rId11"/>
    <p:sldId id="279" r:id="rId12"/>
    <p:sldId id="284" r:id="rId13"/>
    <p:sldId id="281" r:id="rId14"/>
    <p:sldId id="286" r:id="rId15"/>
    <p:sldId id="287" r:id="rId16"/>
    <p:sldId id="285" r:id="rId17"/>
    <p:sldId id="282" r:id="rId18"/>
    <p:sldId id="283" r:id="rId19"/>
    <p:sldId id="288" r:id="rId20"/>
    <p:sldId id="28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37"/>
    <a:srgbClr val="BAFE68"/>
    <a:srgbClr val="99FF66"/>
    <a:srgbClr val="306F37"/>
    <a:srgbClr val="300B37"/>
    <a:srgbClr val="31416A"/>
    <a:srgbClr val="EF008C"/>
    <a:srgbClr val="11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>
      <p:cViewPr>
        <p:scale>
          <a:sx n="80" d="100"/>
          <a:sy n="80" d="100"/>
        </p:scale>
        <p:origin x="-1344" y="-42"/>
      </p:cViewPr>
      <p:guideLst>
        <p:guide orient="horz" pos="1008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8B3E7F-7922-45AB-B2AF-A461D663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F8B7B-C7D6-4F08-AEAA-9654A0B3756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3D6240-8DBC-45DF-96E8-7954AC28189D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47513F-0DD9-4C74-A145-570D214F08FA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D04E27-71EF-45A1-A054-79B60003595C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F65818-DD3F-47BB-B5C3-8B10D834AF42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4A4995-E6CE-46AB-9DEC-A8E2F419231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3BA011-DF81-42EB-9F08-A4734B7B50C5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0E02C-AA75-4D7B-A82E-156C9AA8E765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8905C-1EAD-499E-A0EC-E540EA6B4C90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9790EB-4250-4EF9-B9E2-3A3C045A0262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A3BD59-B8A7-4A10-B85E-E61F8A6DD1A3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6729A6-081F-483E-B9B9-2E8CA51B7649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191423-E2F4-4EAB-8222-CD4826ED3B6E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18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78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11138"/>
            <a:ext cx="2081212" cy="6507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211138"/>
            <a:ext cx="6096000" cy="6507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47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9D25-F4F4-4DF5-8D63-44BC5EB65A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5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135F-563E-4A8E-9D2F-F02245B139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45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8169-D477-4812-B868-7336B7D3FF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4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B522-A437-49B2-ACF9-E50C18876B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69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52D3B-ACBD-4E38-835A-C032CC073B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5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976B-FBE6-4DE1-8DE7-F33734B420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91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7A4-5CC5-4B05-A01C-9B7AC8AC0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32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59C71-38C4-4E9C-A41D-035C9A50BB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149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E4F2-CFCB-4C8E-9070-353DDEF38C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3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0703-D274-4036-826E-D97A6C42D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75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652B6-383F-411B-81A8-89F6E21BC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1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68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47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620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00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95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71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25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111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18"/>
          <p:cNvSpPr txBox="1">
            <a:spLocks noChangeArrowheads="1"/>
          </p:cNvSpPr>
          <p:nvPr userDrawn="1"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03368FF-A55E-4B99-AF85-07F51D4A741A}" type="slidenum">
              <a:rPr lang="en-US"/>
              <a:pPr eaLnBrk="1" hangingPunct="1">
                <a:spcBef>
                  <a:spcPct val="50000"/>
                </a:spcBef>
              </a:pPr>
              <a:t>‹#›</a:t>
            </a:fld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Line 31"/>
          <p:cNvSpPr>
            <a:spLocks noChangeShapeType="1"/>
          </p:cNvSpPr>
          <p:nvPr userDrawn="1"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32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rgbClr val="37794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C4DA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EB597B-9E43-46C7-9A11-92F157C674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png"/><Relationship Id="rId12" Type="http://schemas.openxmlformats.org/officeDocument/2006/relationships/image" Target="../media/image2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png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wmf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wmf"/><Relationship Id="rId4" Type="http://schemas.openxmlformats.org/officeDocument/2006/relationships/image" Target="../media/image5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72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Warm-up: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1524000"/>
                <a:ext cx="7543800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Given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𝑡𝑎𝑛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find sin</a:t>
                </a:r>
                <a:r>
                  <a:rPr lang="en-US" sz="3600" dirty="0" smtClean="0">
                    <a:sym typeface="Symbol"/>
                  </a:rPr>
                  <a:t>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524000"/>
                <a:ext cx="7543800" cy="875753"/>
              </a:xfrm>
              <a:prstGeom prst="rect">
                <a:avLst/>
              </a:prstGeom>
              <a:blipFill rotWithShape="1">
                <a:blip r:embed="rId2"/>
                <a:stretch>
                  <a:fillRect l="-242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8600" y="5562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HW:  pg.464(19-22all, 25-29all, 32-38even, 46-52even, 		   57, 59)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478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– </a:t>
            </a:r>
            <a:r>
              <a:rPr lang="en-US" i="1" smtClean="0"/>
              <a:t>Solution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/>
            <a:r>
              <a:rPr lang="en-US" smtClean="0"/>
              <a:t>Now, knowing the values of the sine and cosine, you can find the values of all six trigonometric functions.</a:t>
            </a:r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506662"/>
            <a:ext cx="185578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725862"/>
            <a:ext cx="1600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868862"/>
            <a:ext cx="17637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54562"/>
            <a:ext cx="132556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73612"/>
            <a:ext cx="8509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8229600" y="827088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C4DA2"/>
                </a:solidFill>
              </a:rPr>
              <a:t>cont’d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2251075"/>
            <a:ext cx="17462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5" y="2308225"/>
            <a:ext cx="11525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2251075"/>
            <a:ext cx="128905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546475"/>
            <a:ext cx="1819275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546475"/>
            <a:ext cx="850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4841875"/>
            <a:ext cx="17462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60925"/>
            <a:ext cx="877888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65675"/>
            <a:ext cx="103346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117626"/>
              </p:ext>
            </p:extLst>
          </p:nvPr>
        </p:nvGraphicFramePr>
        <p:xfrm>
          <a:off x="2971800" y="4230856"/>
          <a:ext cx="3209505" cy="140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4" imgW="520560" imgH="228600" progId="Equation.DSMT4">
                  <p:embed/>
                </p:oleObj>
              </mc:Choice>
              <mc:Fallback>
                <p:oleObj name="Equation" r:id="rId4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30856"/>
                        <a:ext cx="3209505" cy="1407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Simplifying a Trig Expression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 eaLnBrk="1" hangingPunct="1"/>
            <a:r>
              <a:rPr lang="en-US" sz="2800" smtClean="0"/>
              <a:t>Simplify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B8C6E1-62A9-45D5-B025-193ACDC1CDEE}" type="slidenum">
              <a:rPr 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2421" name="Object 21"/>
          <p:cNvGraphicFramePr>
            <a:graphicFrameLocks noChangeAspect="1"/>
          </p:cNvGraphicFramePr>
          <p:nvPr/>
        </p:nvGraphicFramePr>
        <p:xfrm>
          <a:off x="238125" y="2305050"/>
          <a:ext cx="3038475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6" imgW="1167893" imgH="431613" progId="Equation.DSMT4">
                  <p:embed/>
                </p:oleObj>
              </mc:Choice>
              <mc:Fallback>
                <p:oleObj name="Equation" r:id="rId6" imgW="116789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05050"/>
                        <a:ext cx="3038475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263193"/>
              </p:ext>
            </p:extLst>
          </p:nvPr>
        </p:nvGraphicFramePr>
        <p:xfrm>
          <a:off x="6019800" y="4325228"/>
          <a:ext cx="143668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8" imgW="444500" imgH="368300" progId="Equation.3">
                  <p:embed/>
                </p:oleObj>
              </mc:Choice>
              <mc:Fallback>
                <p:oleObj name="Equation" r:id="rId8" imgW="444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325228"/>
                        <a:ext cx="1436688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330001"/>
              </p:ext>
            </p:extLst>
          </p:nvPr>
        </p:nvGraphicFramePr>
        <p:xfrm>
          <a:off x="7620000" y="4758615"/>
          <a:ext cx="1066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10" imgW="330200" imgH="101600" progId="Equation.3">
                  <p:embed/>
                </p:oleObj>
              </mc:Choice>
              <mc:Fallback>
                <p:oleObj name="Equation" r:id="rId10" imgW="330200" imgH="10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758615"/>
                        <a:ext cx="1066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427900"/>
              </p:ext>
            </p:extLst>
          </p:nvPr>
        </p:nvGraphicFramePr>
        <p:xfrm>
          <a:off x="3429000" y="2590800"/>
          <a:ext cx="22907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12" imgW="761669" imgH="165028" progId="Equation.DSMT4">
                  <p:embed/>
                </p:oleObj>
              </mc:Choice>
              <mc:Fallback>
                <p:oleObj name="Equation" r:id="rId12" imgW="761669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22907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200400" y="4553828"/>
            <a:ext cx="9906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648200" y="5239628"/>
            <a:ext cx="9144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304800" y="3352800"/>
            <a:ext cx="8534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Sometimes factoring or simplifying can be done easiest by first re-writing the expressions in terms sine and cosine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327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Example 2 – </a:t>
            </a:r>
            <a:r>
              <a:rPr lang="en-US" sz="2700" i="1" smtClean="0"/>
              <a:t>Simplifying a Trigonometric Expression</a:t>
            </a: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455613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/>
              <a:t>Simplify sin </a:t>
            </a:r>
            <a:r>
              <a:rPr lang="en-US" sz="2400" i="1"/>
              <a:t>x </a:t>
            </a:r>
            <a:r>
              <a:rPr lang="en-US" sz="2400"/>
              <a:t>cos</a:t>
            </a:r>
            <a:r>
              <a:rPr lang="en-US" sz="2400" baseline="30000"/>
              <a:t>2 </a:t>
            </a:r>
            <a:r>
              <a:rPr lang="en-US" sz="2400" i="1"/>
              <a:t>x </a:t>
            </a:r>
            <a:r>
              <a:rPr lang="en-US" sz="2400"/>
              <a:t>– sin </a:t>
            </a:r>
            <a:r>
              <a:rPr lang="en-US" sz="2400" i="1"/>
              <a:t>x</a:t>
            </a:r>
            <a:r>
              <a:rPr lang="en-US" sz="2400"/>
              <a:t>.</a:t>
            </a:r>
          </a:p>
          <a:p>
            <a:pPr>
              <a:spcBef>
                <a:spcPct val="20000"/>
              </a:spcBef>
            </a:pPr>
            <a:endParaRPr lang="en-US"/>
          </a:p>
          <a:p>
            <a:pPr>
              <a:spcBef>
                <a:spcPct val="20000"/>
              </a:spcBef>
            </a:pPr>
            <a:r>
              <a:rPr lang="en-US" sz="2400">
                <a:solidFill>
                  <a:srgbClr val="0C4DA2"/>
                </a:solidFill>
              </a:rPr>
              <a:t>Solution:</a:t>
            </a:r>
          </a:p>
          <a:p>
            <a:pPr>
              <a:spcBef>
                <a:spcPct val="20000"/>
              </a:spcBef>
            </a:pPr>
            <a:r>
              <a:rPr lang="en-US" sz="2400"/>
              <a:t>First factor out a common monomial factor and then use a fundamental identity.</a:t>
            </a:r>
          </a:p>
          <a:p>
            <a:pPr>
              <a:spcBef>
                <a:spcPct val="20000"/>
              </a:spcBef>
            </a:pPr>
            <a:r>
              <a:rPr lang="en-US" sz="2400"/>
              <a:t>sin </a:t>
            </a:r>
            <a:r>
              <a:rPr lang="en-US" sz="2400" i="1"/>
              <a:t>x </a:t>
            </a:r>
            <a:r>
              <a:rPr lang="en-US" sz="2400"/>
              <a:t>cos</a:t>
            </a:r>
            <a:r>
              <a:rPr lang="en-US" sz="2400" baseline="30000"/>
              <a:t>2 </a:t>
            </a:r>
            <a:r>
              <a:rPr lang="en-US" sz="2400" i="1"/>
              <a:t>x </a:t>
            </a:r>
            <a:r>
              <a:rPr lang="en-US" sz="2400"/>
              <a:t>– sin </a:t>
            </a:r>
            <a:r>
              <a:rPr lang="en-US" sz="2400" i="1"/>
              <a:t>x </a:t>
            </a:r>
            <a:r>
              <a:rPr lang="en-US" sz="2400"/>
              <a:t>=</a:t>
            </a:r>
            <a:r>
              <a:rPr lang="en-US" sz="2400" i="1"/>
              <a:t> </a:t>
            </a:r>
            <a:r>
              <a:rPr lang="en-US" sz="2400"/>
              <a:t>sin </a:t>
            </a:r>
            <a:r>
              <a:rPr lang="en-US" sz="2400" i="1"/>
              <a:t>x </a:t>
            </a:r>
            <a:r>
              <a:rPr lang="en-US" sz="2400"/>
              <a:t>(cos</a:t>
            </a:r>
            <a:r>
              <a:rPr lang="en-US" sz="2400" baseline="30000"/>
              <a:t>2</a:t>
            </a:r>
            <a:r>
              <a:rPr lang="en-US" sz="2400"/>
              <a:t> </a:t>
            </a:r>
            <a:r>
              <a:rPr lang="en-US" sz="2400" i="1"/>
              <a:t>x </a:t>
            </a:r>
            <a:r>
              <a:rPr lang="en-US" sz="2400"/>
              <a:t>– 1)		         </a:t>
            </a:r>
          </a:p>
          <a:p>
            <a:pPr>
              <a:spcBef>
                <a:spcPct val="20000"/>
              </a:spcBef>
            </a:pPr>
            <a:endParaRPr lang="en-US" sz="1400"/>
          </a:p>
          <a:p>
            <a:pPr>
              <a:spcBef>
                <a:spcPct val="20000"/>
              </a:spcBef>
            </a:pPr>
            <a:r>
              <a:rPr lang="en-US" sz="2400"/>
              <a:t>		         = –sin </a:t>
            </a:r>
            <a:r>
              <a:rPr lang="en-US" sz="2400" i="1"/>
              <a:t>x</a:t>
            </a:r>
            <a:r>
              <a:rPr lang="en-US" sz="2400"/>
              <a:t>(1 – cos</a:t>
            </a:r>
            <a:r>
              <a:rPr lang="en-US" sz="2400" baseline="30000"/>
              <a:t>2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/>
              <a:t>)                              </a:t>
            </a:r>
          </a:p>
          <a:p>
            <a:pPr>
              <a:spcBef>
                <a:spcPct val="20000"/>
              </a:spcBef>
            </a:pPr>
            <a:endParaRPr lang="en-US" sz="1200"/>
          </a:p>
          <a:p>
            <a:pPr>
              <a:spcBef>
                <a:spcPct val="20000"/>
              </a:spcBef>
            </a:pPr>
            <a:r>
              <a:rPr lang="en-US" sz="2400"/>
              <a:t>		         = –sin </a:t>
            </a:r>
            <a:r>
              <a:rPr lang="en-US" sz="2400" i="1"/>
              <a:t>x</a:t>
            </a:r>
            <a:r>
              <a:rPr lang="en-US" sz="2400"/>
              <a:t>(sin</a:t>
            </a:r>
            <a:r>
              <a:rPr lang="en-US" sz="2400" baseline="30000"/>
              <a:t>2</a:t>
            </a:r>
            <a:r>
              <a:rPr lang="en-US" sz="2400"/>
              <a:t> </a:t>
            </a:r>
            <a:r>
              <a:rPr lang="en-US" sz="2400" i="1"/>
              <a:t>x</a:t>
            </a:r>
            <a:r>
              <a:rPr lang="en-US" sz="2400"/>
              <a:t>)</a:t>
            </a:r>
          </a:p>
          <a:p>
            <a:pPr>
              <a:spcBef>
                <a:spcPct val="20000"/>
              </a:spcBef>
            </a:pPr>
            <a:endParaRPr lang="en-US" sz="1200"/>
          </a:p>
          <a:p>
            <a:pPr>
              <a:spcBef>
                <a:spcPct val="20000"/>
              </a:spcBef>
            </a:pPr>
            <a:r>
              <a:rPr lang="en-US" sz="2400"/>
              <a:t>		         = –sin</a:t>
            </a:r>
            <a:r>
              <a:rPr lang="en-US" sz="2400" baseline="30000"/>
              <a:t>3</a:t>
            </a:r>
            <a:r>
              <a:rPr lang="en-US" sz="2400"/>
              <a:t> </a:t>
            </a:r>
            <a:r>
              <a:rPr lang="en-US" sz="2400" i="1"/>
              <a:t>x</a:t>
            </a:r>
            <a:endParaRPr lang="en-US" sz="2400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6242050" y="3473450"/>
            <a:ext cx="221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Factor out common </a:t>
            </a:r>
            <a:br>
              <a:rPr lang="en-US">
                <a:solidFill>
                  <a:srgbClr val="EF008C"/>
                </a:solidFill>
              </a:rPr>
            </a:br>
            <a:r>
              <a:rPr lang="en-US">
                <a:solidFill>
                  <a:srgbClr val="EF008C"/>
                </a:solidFill>
              </a:rPr>
              <a:t>monomial factor.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6172200" y="4800600"/>
            <a:ext cx="226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Pythagorean identity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6172200" y="54864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Multiply.</a:t>
            </a: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6248400" y="41910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Factor out –1.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4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14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4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4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47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47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47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2" grpId="0"/>
      <p:bldP spid="114703" grpId="0"/>
      <p:bldP spid="114704" grpId="0"/>
      <p:bldP spid="1147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130176"/>
            <a:ext cx="85344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 smtClean="0"/>
              <a:t>Ex3)  Factoring Trigonometric Expressions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800462"/>
              </p:ext>
            </p:extLst>
          </p:nvPr>
        </p:nvGraphicFramePr>
        <p:xfrm>
          <a:off x="381000" y="990600"/>
          <a:ext cx="221394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3" imgW="736560" imgH="228600" progId="Equation.DSMT4">
                  <p:embed/>
                </p:oleObj>
              </mc:Choice>
              <mc:Fallback>
                <p:oleObj name="Equation" r:id="rId3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221394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04409"/>
              </p:ext>
            </p:extLst>
          </p:nvPr>
        </p:nvGraphicFramePr>
        <p:xfrm>
          <a:off x="2819400" y="990600"/>
          <a:ext cx="4122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Equation" r:id="rId5" imgW="1371600" imgH="253800" progId="Equation.DSMT4">
                  <p:embed/>
                </p:oleObj>
              </mc:Choice>
              <mc:Fallback>
                <p:oleObj name="Equation" r:id="rId5" imgW="13716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990600"/>
                        <a:ext cx="4122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014504"/>
              </p:ext>
            </p:extLst>
          </p:nvPr>
        </p:nvGraphicFramePr>
        <p:xfrm>
          <a:off x="341313" y="2209800"/>
          <a:ext cx="3819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8" name="Equation" r:id="rId7" imgW="1269720" imgH="228600" progId="Equation.DSMT4">
                  <p:embed/>
                </p:oleObj>
              </mc:Choice>
              <mc:Fallback>
                <p:oleObj name="Equation" r:id="rId7" imgW="12697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2209800"/>
                        <a:ext cx="3819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25304"/>
              </p:ext>
            </p:extLst>
          </p:nvPr>
        </p:nvGraphicFramePr>
        <p:xfrm>
          <a:off x="4495800" y="2209800"/>
          <a:ext cx="45037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Equation" r:id="rId9" imgW="1498320" imgH="253800" progId="Equation.DSMT4">
                  <p:embed/>
                </p:oleObj>
              </mc:Choice>
              <mc:Fallback>
                <p:oleObj name="Equation" r:id="rId9" imgW="14983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45037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3124200"/>
            <a:ext cx="8534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Sometimes factoring or simplifying can be done easiest by first re-writing the expressions in terms of one trig function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274037"/>
              </p:ext>
            </p:extLst>
          </p:nvPr>
        </p:nvGraphicFramePr>
        <p:xfrm>
          <a:off x="314325" y="4114800"/>
          <a:ext cx="3513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11" imgW="1168200" imgH="228600" progId="Equation.DSMT4">
                  <p:embed/>
                </p:oleObj>
              </mc:Choice>
              <mc:Fallback>
                <p:oleObj name="Equation" r:id="rId11" imgW="1168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114800"/>
                        <a:ext cx="35131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19178"/>
              </p:ext>
            </p:extLst>
          </p:nvPr>
        </p:nvGraphicFramePr>
        <p:xfrm>
          <a:off x="4114800" y="4038600"/>
          <a:ext cx="43132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Equation" r:id="rId13" imgW="1434960" imgH="279360" progId="Equation.DSMT4">
                  <p:embed/>
                </p:oleObj>
              </mc:Choice>
              <mc:Fallback>
                <p:oleObj name="Equation" r:id="rId13" imgW="143496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38600"/>
                        <a:ext cx="43132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377410"/>
              </p:ext>
            </p:extLst>
          </p:nvPr>
        </p:nvGraphicFramePr>
        <p:xfrm>
          <a:off x="4114800" y="4876800"/>
          <a:ext cx="3473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Equation" r:id="rId15" imgW="1155600" imgH="203040" progId="Equation.DSMT4">
                  <p:embed/>
                </p:oleObj>
              </mc:Choice>
              <mc:Fallback>
                <p:oleObj name="Equation" r:id="rId15" imgW="11556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3473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25536"/>
              </p:ext>
            </p:extLst>
          </p:nvPr>
        </p:nvGraphicFramePr>
        <p:xfrm>
          <a:off x="4114800" y="5562600"/>
          <a:ext cx="416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Equation" r:id="rId17" imgW="1384200" imgH="253800" progId="Equation.DSMT4">
                  <p:embed/>
                </p:oleObj>
              </mc:Choice>
              <mc:Fallback>
                <p:oleObj name="Equation" r:id="rId17" imgW="138420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562600"/>
                        <a:ext cx="41608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23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130176"/>
            <a:ext cx="85344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 smtClean="0"/>
              <a:t>Ex5)  Simplifying a Trigonometric Expression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361007"/>
              </p:ext>
            </p:extLst>
          </p:nvPr>
        </p:nvGraphicFramePr>
        <p:xfrm>
          <a:off x="1143000" y="1295400"/>
          <a:ext cx="2743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3" imgW="965200" imgH="139700" progId="Equation.DSMT4">
                  <p:embed/>
                </p:oleObj>
              </mc:Choice>
              <mc:Fallback>
                <p:oleObj name="Equation" r:id="rId3" imgW="965200" imgH="13970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27432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890926"/>
              </p:ext>
            </p:extLst>
          </p:nvPr>
        </p:nvGraphicFramePr>
        <p:xfrm>
          <a:off x="3962400" y="768351"/>
          <a:ext cx="373004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Equation" r:id="rId5" imgW="685800" imgH="266400" progId="Equation.DSMT4">
                  <p:embed/>
                </p:oleObj>
              </mc:Choice>
              <mc:Fallback>
                <p:oleObj name="Equation" r:id="rId5" imgW="685800" imgH="26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68351"/>
                        <a:ext cx="373004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74821"/>
              </p:ext>
            </p:extLst>
          </p:nvPr>
        </p:nvGraphicFramePr>
        <p:xfrm>
          <a:off x="4038600" y="2362200"/>
          <a:ext cx="3040062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Equation" r:id="rId7" imgW="558720" imgH="253800" progId="Equation.DSMT4">
                  <p:embed/>
                </p:oleObj>
              </mc:Choice>
              <mc:Fallback>
                <p:oleObj name="Equation" r:id="rId7" imgW="5587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3040062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199539"/>
              </p:ext>
            </p:extLst>
          </p:nvPr>
        </p:nvGraphicFramePr>
        <p:xfrm>
          <a:off x="4114800" y="3810000"/>
          <a:ext cx="14509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9" imgW="266400" imgH="228600" progId="Equation.DSMT4">
                  <p:embed/>
                </p:oleObj>
              </mc:Choice>
              <mc:Fallback>
                <p:oleObj name="Equation" r:id="rId9" imgW="266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0000"/>
                        <a:ext cx="145097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336938"/>
              </p:ext>
            </p:extLst>
          </p:nvPr>
        </p:nvGraphicFramePr>
        <p:xfrm>
          <a:off x="4114800" y="5334000"/>
          <a:ext cx="1484106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11" imgW="241200" imgH="114120" progId="Equation.DSMT4">
                  <p:embed/>
                </p:oleObj>
              </mc:Choice>
              <mc:Fallback>
                <p:oleObj name="Equation" r:id="rId11" imgW="241200" imgH="114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334000"/>
                        <a:ext cx="1484106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10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22238"/>
            <a:ext cx="7543800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 smtClean="0"/>
              <a:t>Ex6)  Verifying a Trig Identity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78632"/>
              </p:ext>
            </p:extLst>
          </p:nvPr>
        </p:nvGraphicFramePr>
        <p:xfrm>
          <a:off x="1446213" y="838200"/>
          <a:ext cx="2801937" cy="75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838200"/>
                        <a:ext cx="2801937" cy="755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384995"/>
              </p:ext>
            </p:extLst>
          </p:nvPr>
        </p:nvGraphicFramePr>
        <p:xfrm>
          <a:off x="1447800" y="1828800"/>
          <a:ext cx="60912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Equation" r:id="rId5" imgW="3174840" imgH="469800" progId="Equation.DSMT4">
                  <p:embed/>
                </p:oleObj>
              </mc:Choice>
              <mc:Fallback>
                <p:oleObj name="Equation" r:id="rId5" imgW="317484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912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517947"/>
              </p:ext>
            </p:extLst>
          </p:nvPr>
        </p:nvGraphicFramePr>
        <p:xfrm>
          <a:off x="3352800" y="2743200"/>
          <a:ext cx="28257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Equation" r:id="rId7" imgW="1473120" imgH="469800" progId="Equation.DSMT4">
                  <p:embed/>
                </p:oleObj>
              </mc:Choice>
              <mc:Fallback>
                <p:oleObj name="Equation" r:id="rId7" imgW="147312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28257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673030"/>
              </p:ext>
            </p:extLst>
          </p:nvPr>
        </p:nvGraphicFramePr>
        <p:xfrm>
          <a:off x="3352800" y="3657600"/>
          <a:ext cx="23145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Equation" r:id="rId9" imgW="1206360" imgH="444240" progId="Equation.DSMT4">
                  <p:embed/>
                </p:oleObj>
              </mc:Choice>
              <mc:Fallback>
                <p:oleObj name="Equation" r:id="rId9" imgW="12063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23145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47006"/>
              </p:ext>
            </p:extLst>
          </p:nvPr>
        </p:nvGraphicFramePr>
        <p:xfrm>
          <a:off x="3352800" y="4495800"/>
          <a:ext cx="11207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Equation" r:id="rId11" imgW="583920" imgH="444240" progId="Equation.DSMT4">
                  <p:embed/>
                </p:oleObj>
              </mc:Choice>
              <mc:Fallback>
                <p:oleObj name="Equation" r:id="rId11" imgW="58392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11207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4114800" y="3733800"/>
            <a:ext cx="9906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191000"/>
            <a:ext cx="99060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49822"/>
              </p:ext>
            </p:extLst>
          </p:nvPr>
        </p:nvGraphicFramePr>
        <p:xfrm>
          <a:off x="3475038" y="5702300"/>
          <a:ext cx="8763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Equation" r:id="rId13" imgW="457200" imgH="139680" progId="Equation.DSMT4">
                  <p:embed/>
                </p:oleObj>
              </mc:Choice>
              <mc:Fallback>
                <p:oleObj name="Equation" r:id="rId13" imgW="457200" imgH="139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5702300"/>
                        <a:ext cx="8763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7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Example 7 – </a:t>
            </a:r>
            <a:r>
              <a:rPr lang="en-US" sz="2800" i="1" smtClean="0"/>
              <a:t>Rewriting a Trigonometric Expression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From the Pythagorean identity </a:t>
            </a:r>
            <a:br>
              <a:rPr lang="en-US" smtClean="0"/>
            </a:br>
            <a:r>
              <a:rPr lang="en-US" smtClean="0"/>
              <a:t>cos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smtClean="0"/>
              <a:t> = 1 – sin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smtClean="0"/>
              <a:t> = (1 – sin </a:t>
            </a:r>
            <a:r>
              <a:rPr lang="en-US" i="1" smtClean="0"/>
              <a:t>x</a:t>
            </a:r>
            <a:r>
              <a:rPr lang="en-US" smtClean="0"/>
              <a:t>)(1 + sin </a:t>
            </a:r>
            <a:r>
              <a:rPr lang="en-US" i="1" smtClean="0"/>
              <a:t>x</a:t>
            </a:r>
            <a:r>
              <a:rPr lang="en-US" smtClean="0"/>
              <a:t>), you can see that multiplying both the numerator and the denominator by</a:t>
            </a:r>
            <a:br>
              <a:rPr lang="en-US" smtClean="0"/>
            </a:br>
            <a:r>
              <a:rPr lang="en-US" smtClean="0"/>
              <a:t>(1 – sin </a:t>
            </a:r>
            <a:r>
              <a:rPr lang="en-US" i="1" smtClean="0"/>
              <a:t>x</a:t>
            </a:r>
            <a:r>
              <a:rPr lang="en-US" smtClean="0"/>
              <a:t>) will produce a monomial denominator.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55613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/>
              <a:t>Rewrite                  so that it is </a:t>
            </a:r>
            <a:r>
              <a:rPr lang="en-US" sz="2400" i="1"/>
              <a:t>not </a:t>
            </a:r>
            <a:r>
              <a:rPr lang="en-US" sz="2400"/>
              <a:t>in fractional form.</a:t>
            </a:r>
          </a:p>
          <a:p>
            <a:pPr>
              <a:spcBef>
                <a:spcPct val="20000"/>
              </a:spcBef>
            </a:pPr>
            <a:endParaRPr lang="en-US" sz="2400">
              <a:solidFill>
                <a:srgbClr val="0C4DA2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2400">
                <a:solidFill>
                  <a:srgbClr val="0C4DA2"/>
                </a:solidFill>
              </a:rPr>
              <a:t>Solution: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622925" y="4616450"/>
            <a:ext cx="288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Multiply numerator and</a:t>
            </a:r>
          </a:p>
          <a:p>
            <a:pPr eaLnBrk="1" hangingPunct="1"/>
            <a:r>
              <a:rPr lang="en-US">
                <a:solidFill>
                  <a:srgbClr val="EF008C"/>
                </a:solidFill>
              </a:rPr>
              <a:t>denominator by (1 – sin </a:t>
            </a:r>
            <a:r>
              <a:rPr lang="en-US" i="1">
                <a:solidFill>
                  <a:srgbClr val="EF008C"/>
                </a:solidFill>
              </a:rPr>
              <a:t>x</a:t>
            </a:r>
            <a:r>
              <a:rPr lang="en-US">
                <a:solidFill>
                  <a:srgbClr val="EF008C"/>
                </a:solidFill>
              </a:rPr>
              <a:t>).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5638800" y="55768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Multiply.</a:t>
            </a:r>
          </a:p>
        </p:txBody>
      </p:sp>
      <p:pic>
        <p:nvPicPr>
          <p:cNvPr id="1167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4295775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4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171926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319213"/>
            <a:ext cx="1243012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/>
      <p:bldP spid="1167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7 – </a:t>
            </a:r>
            <a:r>
              <a:rPr lang="en-US" i="1" smtClean="0"/>
              <a:t>Solution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5613" y="1462088"/>
            <a:ext cx="82296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solidFill>
                <a:srgbClr val="0C4DA2"/>
              </a:solidFill>
            </a:endParaRP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151765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236696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3733800"/>
            <a:ext cx="3162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4953000"/>
            <a:ext cx="28067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5791200" y="1766888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Pythagorean identity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5775325" y="2909888"/>
            <a:ext cx="296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Write as separate fractions.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791200" y="3976688"/>
            <a:ext cx="215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Product of fractions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10250" y="5043488"/>
            <a:ext cx="264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EF008C"/>
                </a:solidFill>
              </a:rPr>
              <a:t>Reciprocal and quotient </a:t>
            </a:r>
            <a:br>
              <a:rPr lang="en-US">
                <a:solidFill>
                  <a:srgbClr val="EF008C"/>
                </a:solidFill>
              </a:rPr>
            </a:br>
            <a:r>
              <a:rPr lang="en-US">
                <a:solidFill>
                  <a:srgbClr val="EF008C"/>
                </a:solidFill>
              </a:rPr>
              <a:t>identities</a:t>
            </a:r>
          </a:p>
        </p:txBody>
      </p:sp>
      <p:sp>
        <p:nvSpPr>
          <p:cNvPr id="18445" name="Text Box 17"/>
          <p:cNvSpPr txBox="1">
            <a:spLocks noChangeArrowheads="1"/>
          </p:cNvSpPr>
          <p:nvPr/>
        </p:nvSpPr>
        <p:spPr bwMode="auto">
          <a:xfrm>
            <a:off x="8229600" y="827088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C4DA2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8" grpId="0"/>
      <p:bldP spid="118799" grpId="0"/>
      <p:bldP spid="1188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2400" y="122238"/>
            <a:ext cx="75438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800" dirty="0" smtClean="0"/>
              <a:t>Ex8)  Trigonometric Substitution:</a:t>
            </a:r>
            <a:endParaRPr lang="en-US" sz="2800" dirty="0"/>
          </a:p>
        </p:txBody>
      </p:sp>
      <p:graphicFrame>
        <p:nvGraphicFramePr>
          <p:cNvPr id="3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329695"/>
              </p:ext>
            </p:extLst>
          </p:nvPr>
        </p:nvGraphicFramePr>
        <p:xfrm>
          <a:off x="152400" y="609600"/>
          <a:ext cx="858361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Equation" r:id="rId3" imgW="2222280" imgH="291960" progId="Equation.DSMT4">
                  <p:embed/>
                </p:oleObj>
              </mc:Choice>
              <mc:Fallback>
                <p:oleObj name="Equation" r:id="rId3" imgW="22222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8583613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53758"/>
              </p:ext>
            </p:extLst>
          </p:nvPr>
        </p:nvGraphicFramePr>
        <p:xfrm>
          <a:off x="228600" y="1828800"/>
          <a:ext cx="333533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7" name="Equation" r:id="rId5" imgW="863280" imgH="215640" progId="Equation.DSMT4">
                  <p:embed/>
                </p:oleObj>
              </mc:Choice>
              <mc:Fallback>
                <p:oleObj name="Equation" r:id="rId5" imgW="863280" imgH="21564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3335337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456728"/>
              </p:ext>
            </p:extLst>
          </p:nvPr>
        </p:nvGraphicFramePr>
        <p:xfrm>
          <a:off x="1295400" y="2667000"/>
          <a:ext cx="20589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8" name="Equation" r:id="rId7" imgW="533160" imgH="177480" progId="Equation.DSMT4">
                  <p:embed/>
                </p:oleObj>
              </mc:Choice>
              <mc:Fallback>
                <p:oleObj name="Equation" r:id="rId7" imgW="5331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20589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69206"/>
              </p:ext>
            </p:extLst>
          </p:nvPr>
        </p:nvGraphicFramePr>
        <p:xfrm>
          <a:off x="1371600" y="3352800"/>
          <a:ext cx="2206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9" name="Equation" r:id="rId9" imgW="571320" imgH="241200" progId="Equation.DSMT4">
                  <p:embed/>
                </p:oleObj>
              </mc:Choice>
              <mc:Fallback>
                <p:oleObj name="Equation" r:id="rId9" imgW="5713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52800"/>
                        <a:ext cx="2206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15748"/>
              </p:ext>
            </p:extLst>
          </p:nvPr>
        </p:nvGraphicFramePr>
        <p:xfrm>
          <a:off x="1371600" y="4343400"/>
          <a:ext cx="16176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Equation" r:id="rId11" imgW="419040" imgH="177480" progId="Equation.DSMT4">
                  <p:embed/>
                </p:oleObj>
              </mc:Choice>
              <mc:Fallback>
                <p:oleObj name="Equation" r:id="rId11" imgW="41904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16176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45694"/>
              </p:ext>
            </p:extLst>
          </p:nvPr>
        </p:nvGraphicFramePr>
        <p:xfrm>
          <a:off x="1447800" y="5181600"/>
          <a:ext cx="1177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Equation" r:id="rId13" imgW="304560" imgH="126720" progId="Equation.DSMT4">
                  <p:embed/>
                </p:oleObj>
              </mc:Choice>
              <mc:Fallback>
                <p:oleObj name="Equation" r:id="rId13" imgW="304560" imgH="126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81600"/>
                        <a:ext cx="11779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032366"/>
              </p:ext>
            </p:extLst>
          </p:nvPr>
        </p:nvGraphicFramePr>
        <p:xfrm>
          <a:off x="2895600" y="4953000"/>
          <a:ext cx="324008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Equation" r:id="rId15" imgW="838080" imgH="228600" progId="Equation.DSMT4">
                  <p:embed/>
                </p:oleObj>
              </mc:Choice>
              <mc:Fallback>
                <p:oleObj name="Equation" r:id="rId15" imgW="838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3240087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Triangle 10"/>
          <p:cNvSpPr/>
          <p:nvPr/>
        </p:nvSpPr>
        <p:spPr>
          <a:xfrm flipH="1">
            <a:off x="5105400" y="2679700"/>
            <a:ext cx="1752600" cy="1066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62600" y="33655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30607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72175" y="38227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859742"/>
              </p:ext>
            </p:extLst>
          </p:nvPr>
        </p:nvGraphicFramePr>
        <p:xfrm>
          <a:off x="5268119" y="2584064"/>
          <a:ext cx="817562" cy="47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Equation" r:id="rId17" imgW="304560" imgH="177480" progId="Equation.DSMT4">
                  <p:embed/>
                </p:oleObj>
              </mc:Choice>
              <mc:Fallback>
                <p:oleObj name="Equation" r:id="rId17" imgW="3045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119" y="2584064"/>
                        <a:ext cx="817562" cy="476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911214"/>
              </p:ext>
            </p:extLst>
          </p:nvPr>
        </p:nvGraphicFramePr>
        <p:xfrm>
          <a:off x="7543800" y="2057400"/>
          <a:ext cx="98583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Equation" r:id="rId19" imgW="368280" imgH="342720" progId="Equation.DSMT4">
                  <p:embed/>
                </p:oleObj>
              </mc:Choice>
              <mc:Fallback>
                <p:oleObj name="Equation" r:id="rId19" imgW="368280" imgH="342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057400"/>
                        <a:ext cx="985837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562202"/>
              </p:ext>
            </p:extLst>
          </p:nvPr>
        </p:nvGraphicFramePr>
        <p:xfrm>
          <a:off x="7077075" y="4007366"/>
          <a:ext cx="14954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Equation" r:id="rId21" imgW="558720" imgH="266400" progId="Equation.DSMT4">
                  <p:embed/>
                </p:oleObj>
              </mc:Choice>
              <mc:Fallback>
                <p:oleObj name="Equation" r:id="rId21" imgW="558720" imgH="266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4007366"/>
                        <a:ext cx="149542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275766"/>
              </p:ext>
            </p:extLst>
          </p:nvPr>
        </p:nvGraphicFramePr>
        <p:xfrm>
          <a:off x="7053263" y="4779963"/>
          <a:ext cx="15636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6" name="Equation" r:id="rId23" imgW="583920" imgH="177480" progId="Equation.DSMT4">
                  <p:embed/>
                </p:oleObj>
              </mc:Choice>
              <mc:Fallback>
                <p:oleObj name="Equation" r:id="rId23" imgW="58392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63" y="4779963"/>
                        <a:ext cx="156368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876800" y="19939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angle illustration: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Sneedlegrit</a:t>
            </a:r>
            <a:r>
              <a:rPr lang="en-US" sz="2400" dirty="0" smtClean="0"/>
              <a:t>:  Simplify using the fundamental trigonometric 		identities.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898929"/>
              </p:ext>
            </p:extLst>
          </p:nvPr>
        </p:nvGraphicFramePr>
        <p:xfrm>
          <a:off x="2057400" y="1371600"/>
          <a:ext cx="1458912" cy="152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3" imgW="266400" imgH="279360" progId="Equation.DSMT4">
                  <p:embed/>
                </p:oleObj>
              </mc:Choice>
              <mc:Fallback>
                <p:oleObj name="Equation" r:id="rId3" imgW="2664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1458912" cy="152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562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HW:  pg.464(19-22all, 25-29all, 32-38even, 46-52even, 		   57, 59)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2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7391400" y="914400"/>
            <a:ext cx="1219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008B43"/>
                </a:solidFill>
              </a:rPr>
              <a:t>5</a:t>
            </a:r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762000" y="1143000"/>
            <a:ext cx="449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C4DA2"/>
                </a:solidFill>
                <a:latin typeface="Georgia" pitchFamily="18" charset="0"/>
              </a:rPr>
              <a:t>Analytic Trigonometry</a:t>
            </a:r>
          </a:p>
        </p:txBody>
      </p:sp>
      <p:pic>
        <p:nvPicPr>
          <p:cNvPr id="2054" name="Picture 33" descr="chp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3427413"/>
            <a:ext cx="4614862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</a:pPr>
            <a:r>
              <a:rPr lang="en-US" dirty="0" smtClean="0"/>
              <a:t>We will learn how to use the fundamental identities to do the following.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1. </a:t>
            </a:r>
            <a:r>
              <a:rPr lang="en-US" dirty="0" smtClean="0"/>
              <a:t>Evaluate trigonometric functions.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2. </a:t>
            </a:r>
            <a:r>
              <a:rPr lang="en-US" dirty="0" smtClean="0"/>
              <a:t>Simplify trigonometric expressions.</a:t>
            </a:r>
          </a:p>
          <a:p>
            <a:pPr marL="0" indent="0" eaLnBrk="1" hangingPunct="1">
              <a:lnSpc>
                <a:spcPct val="125000"/>
              </a:lnSpc>
            </a:pPr>
            <a:r>
              <a:rPr lang="en-US" b="1" dirty="0" smtClean="0"/>
              <a:t>3. </a:t>
            </a:r>
            <a:r>
              <a:rPr lang="en-US" dirty="0" smtClean="0"/>
              <a:t>Develop additional trigonometric </a:t>
            </a:r>
            <a:r>
              <a:rPr lang="en-US" smtClean="0"/>
              <a:t>identities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62000" y="4572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/>
              <a:t>5.1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819275" y="548480"/>
            <a:ext cx="721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06F37"/>
                </a:solidFill>
              </a:rPr>
              <a:t>USING FUNDAMENTAL IDENTITIES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6" b="3487"/>
          <a:stretch>
            <a:fillRect/>
          </a:stretch>
        </p:blipFill>
        <p:spPr bwMode="auto">
          <a:xfrm>
            <a:off x="381000" y="1573213"/>
            <a:ext cx="8534400" cy="421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533400" y="5791200"/>
            <a:ext cx="8355013" cy="0"/>
          </a:xfrm>
          <a:prstGeom prst="line">
            <a:avLst/>
          </a:prstGeom>
          <a:noFill/>
          <a:ln w="19050">
            <a:solidFill>
              <a:srgbClr val="119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91525" cy="405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533400" y="1752600"/>
            <a:ext cx="8305800" cy="0"/>
          </a:xfrm>
          <a:prstGeom prst="line">
            <a:avLst/>
          </a:prstGeom>
          <a:noFill/>
          <a:ln w="19050">
            <a:solidFill>
              <a:srgbClr val="119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8229600" y="827088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C4DA2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/>
            <a:r>
              <a:rPr lang="en-US" dirty="0" smtClean="0"/>
              <a:t>Pythagorean identities are sometimes used in radical form such as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or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where the sign depends on the choice of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29257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29162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Using the Fundamental Identities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25000"/>
              </a:lnSpc>
            </a:pPr>
            <a:r>
              <a:rPr lang="en-US" smtClean="0"/>
              <a:t>One common application of trigonometric identities is to use given values of trigonometric functions to evaluate other trigonometric functions.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Example 1 – </a:t>
            </a:r>
            <a:r>
              <a:rPr lang="en-US" sz="2700" i="1" smtClean="0"/>
              <a:t>Using Identities to Evaluate a Function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/>
            <a:r>
              <a:rPr lang="en-US" dirty="0" smtClean="0"/>
              <a:t>Use the values                  and tan </a:t>
            </a:r>
            <a:r>
              <a:rPr lang="en-US" i="1" dirty="0" smtClean="0"/>
              <a:t>u </a:t>
            </a:r>
            <a:r>
              <a:rPr lang="en-US" b="1" dirty="0" smtClean="0">
                <a:sym typeface="Symbol" pitchFamily="18" charset="2"/>
              </a:rPr>
              <a:t></a:t>
            </a:r>
            <a:r>
              <a:rPr lang="en-US" dirty="0" smtClean="0"/>
              <a:t> 0 to find the values of all six trigonometric functions.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>
                <a:solidFill>
                  <a:srgbClr val="0C4DA2"/>
                </a:solidFill>
              </a:rPr>
              <a:t>Solution:</a:t>
            </a:r>
          </a:p>
          <a:p>
            <a:pPr marL="0" indent="0" eaLnBrk="1" hangingPunct="1"/>
            <a:r>
              <a:rPr lang="en-US" dirty="0" smtClean="0"/>
              <a:t>Using a reciprocal identity, you have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                                                .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Using a Pythagorean identity, you have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1492250"/>
            <a:ext cx="13525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51275"/>
            <a:ext cx="17462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1096963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3810000"/>
            <a:ext cx="804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62600"/>
            <a:ext cx="25685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124450" y="5638800"/>
            <a:ext cx="226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EF008C"/>
                </a:solidFill>
              </a:rPr>
              <a:t>Pythagorean identity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311525" y="4419600"/>
            <a:ext cx="955675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534400" cy="5167312"/>
          </a:xfrm>
        </p:spPr>
        <p:txBody>
          <a:bodyPr/>
          <a:lstStyle/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                                  </a:t>
            </a:r>
          </a:p>
          <a:p>
            <a:pPr marL="0" indent="0" eaLnBrk="1" hangingPunct="1"/>
            <a:r>
              <a:rPr lang="en-US" dirty="0" smtClean="0"/>
              <a:t>                    .</a:t>
            </a:r>
          </a:p>
          <a:p>
            <a:pPr marL="0" indent="0" eaLnBrk="1" hangingPunct="1"/>
            <a:endParaRPr lang="en-US" sz="1200" dirty="0" smtClean="0"/>
          </a:p>
          <a:p>
            <a:pPr marL="0" indent="0" eaLnBrk="1" hangingPunct="1"/>
            <a:r>
              <a:rPr lang="en-US" dirty="0" smtClean="0"/>
              <a:t>Because sec </a:t>
            </a:r>
            <a:r>
              <a:rPr lang="en-US" i="1" dirty="0" smtClean="0"/>
              <a:t>u </a:t>
            </a:r>
            <a:r>
              <a:rPr lang="en-US" b="1" dirty="0" smtClean="0">
                <a:sym typeface="Symbol" pitchFamily="18" charset="2"/>
              </a:rPr>
              <a:t></a:t>
            </a:r>
            <a:r>
              <a:rPr lang="en-US" dirty="0" smtClean="0"/>
              <a:t> 0 and tan </a:t>
            </a:r>
            <a:r>
              <a:rPr lang="en-US" i="1" dirty="0" smtClean="0"/>
              <a:t>u </a:t>
            </a:r>
            <a:r>
              <a:rPr lang="en-US" b="1" dirty="0" smtClean="0">
                <a:sym typeface="Symbol" pitchFamily="18" charset="2"/>
              </a:rPr>
              <a:t></a:t>
            </a:r>
            <a:r>
              <a:rPr lang="en-US" dirty="0" smtClean="0"/>
              <a:t> 0, it follows that </a:t>
            </a:r>
            <a:r>
              <a:rPr lang="en-US" i="1" dirty="0" smtClean="0"/>
              <a:t>u </a:t>
            </a:r>
            <a:r>
              <a:rPr lang="en-US" dirty="0" smtClean="0"/>
              <a:t>lies in Quadrant III.</a:t>
            </a:r>
          </a:p>
          <a:p>
            <a:pPr marL="0" indent="0" eaLnBrk="1" hangingPunct="1"/>
            <a:endParaRPr lang="en-US" sz="1200" dirty="0" smtClean="0"/>
          </a:p>
          <a:p>
            <a:pPr marL="0" indent="0" eaLnBrk="1" hangingPunct="1"/>
            <a:r>
              <a:rPr lang="en-US" dirty="0" smtClean="0"/>
              <a:t>Moreover, because sin </a:t>
            </a:r>
            <a:r>
              <a:rPr lang="en-US" i="1" dirty="0" smtClean="0"/>
              <a:t>u</a:t>
            </a:r>
            <a:r>
              <a:rPr lang="en-US" dirty="0" smtClean="0"/>
              <a:t> is negative when </a:t>
            </a:r>
            <a:r>
              <a:rPr lang="en-US" i="1" dirty="0" smtClean="0"/>
              <a:t>u</a:t>
            </a:r>
            <a:r>
              <a:rPr lang="en-US" dirty="0" smtClean="0"/>
              <a:t> is in </a:t>
            </a:r>
            <a:br>
              <a:rPr lang="en-US" dirty="0" smtClean="0"/>
            </a:br>
            <a:r>
              <a:rPr lang="en-US" dirty="0" smtClean="0"/>
              <a:t>Quadrant III,</a:t>
            </a:r>
            <a:r>
              <a:rPr lang="en-US" sz="1800" dirty="0" smtClean="0"/>
              <a:t> </a:t>
            </a:r>
            <a:r>
              <a:rPr lang="en-US" dirty="0" smtClean="0"/>
              <a:t>you can choose the negative root and </a:t>
            </a:r>
            <a:br>
              <a:rPr lang="en-US" dirty="0" smtClean="0"/>
            </a:br>
            <a:r>
              <a:rPr lang="en-US" dirty="0" smtClean="0"/>
              <a:t>obtain                        .  </a:t>
            </a:r>
          </a:p>
        </p:txBody>
      </p:sp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1643062"/>
            <a:ext cx="1846262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2362200"/>
            <a:ext cx="1160463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3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3200400"/>
            <a:ext cx="511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3962400" y="1919287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EF008C"/>
                </a:solidFill>
              </a:rPr>
              <a:t>Substitute        for </a:t>
            </a:r>
            <a:r>
              <a:rPr lang="en-US" dirty="0" err="1">
                <a:solidFill>
                  <a:srgbClr val="EF008C"/>
                </a:solidFill>
              </a:rPr>
              <a:t>cos</a:t>
            </a:r>
            <a:r>
              <a:rPr lang="en-US" dirty="0">
                <a:solidFill>
                  <a:srgbClr val="EF008C"/>
                </a:solidFill>
              </a:rPr>
              <a:t> </a:t>
            </a:r>
            <a:r>
              <a:rPr lang="en-US" i="1" dirty="0">
                <a:solidFill>
                  <a:srgbClr val="EF008C"/>
                </a:solidFill>
              </a:rPr>
              <a:t>u</a:t>
            </a:r>
            <a:r>
              <a:rPr lang="en-US" dirty="0">
                <a:solidFill>
                  <a:srgbClr val="EF008C"/>
                </a:solidFill>
              </a:rPr>
              <a:t>.</a:t>
            </a:r>
          </a:p>
        </p:txBody>
      </p:sp>
      <p:pic>
        <p:nvPicPr>
          <p:cNvPr id="13320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1905000"/>
            <a:ext cx="401637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3962400" y="2590800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EF008C"/>
                </a:solidFill>
              </a:rPr>
              <a:t>Simplify.</a:t>
            </a:r>
          </a:p>
        </p:txBody>
      </p:sp>
      <p:pic>
        <p:nvPicPr>
          <p:cNvPr id="10753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05475"/>
            <a:ext cx="19462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3" name="Text Box 16"/>
          <p:cNvSpPr txBox="1">
            <a:spLocks noChangeArrowheads="1"/>
          </p:cNvSpPr>
          <p:nvPr/>
        </p:nvSpPr>
        <p:spPr bwMode="auto">
          <a:xfrm>
            <a:off x="8229600" y="827088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C4DA2"/>
                </a:solidFill>
              </a:rPr>
              <a:t>cont’d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642422"/>
            <a:ext cx="4181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/>
            <a:r>
              <a:rPr lang="en-US" dirty="0" smtClean="0"/>
              <a:t>Using a Pythagorean identity, you have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193800"/>
            <a:ext cx="25685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62391" y="1255712"/>
            <a:ext cx="226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EF008C"/>
                </a:solidFill>
              </a:rPr>
              <a:t>Pythagorean identity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075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456</Words>
  <Application>Microsoft Office PowerPoint</Application>
  <PresentationFormat>On-screen Show (4:3)</PresentationFormat>
  <Paragraphs>116</Paragraphs>
  <Slides>19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1_Default Design</vt:lpstr>
      <vt:lpstr>Default Design</vt:lpstr>
      <vt:lpstr>Equation</vt:lpstr>
      <vt:lpstr>PowerPoint Presentation</vt:lpstr>
      <vt:lpstr>PowerPoint Presentation</vt:lpstr>
      <vt:lpstr>Objective:</vt:lpstr>
      <vt:lpstr>Introduction</vt:lpstr>
      <vt:lpstr>Introduction</vt:lpstr>
      <vt:lpstr>Introduction</vt:lpstr>
      <vt:lpstr>Using the Fundamental Identities</vt:lpstr>
      <vt:lpstr>Example 1 – Using Identities to Evaluate a Function</vt:lpstr>
      <vt:lpstr>PowerPoint Presentation</vt:lpstr>
      <vt:lpstr>Example 1 – Solution</vt:lpstr>
      <vt:lpstr>Simplifying a Trig Expression</vt:lpstr>
      <vt:lpstr>Example 2 – Simplifying a Trigonometric Expression</vt:lpstr>
      <vt:lpstr>PowerPoint Presentation</vt:lpstr>
      <vt:lpstr>PowerPoint Presentation</vt:lpstr>
      <vt:lpstr>PowerPoint Presentation</vt:lpstr>
      <vt:lpstr>Example 7 – Rewriting a Trigonometric Expression</vt:lpstr>
      <vt:lpstr>Example 7 – Solution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ronak</dc:creator>
  <cp:lastModifiedBy>Kurutz, Jeremy</cp:lastModifiedBy>
  <cp:revision>199</cp:revision>
  <dcterms:created xsi:type="dcterms:W3CDTF">2008-11-18T10:00:04Z</dcterms:created>
  <dcterms:modified xsi:type="dcterms:W3CDTF">2014-03-27T12:51:47Z</dcterms:modified>
</cp:coreProperties>
</file>