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62" r:id="rId2"/>
  </p:sldMasterIdLst>
  <p:notesMasterIdLst>
    <p:notesMasterId r:id="rId7"/>
  </p:notesMasterIdLst>
  <p:sldIdLst>
    <p:sldId id="290" r:id="rId3"/>
    <p:sldId id="267" r:id="rId4"/>
    <p:sldId id="270" r:id="rId5"/>
    <p:sldId id="289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037"/>
    <a:srgbClr val="BAFE68"/>
    <a:srgbClr val="99FF66"/>
    <a:srgbClr val="306F37"/>
    <a:srgbClr val="300B37"/>
    <a:srgbClr val="31416A"/>
    <a:srgbClr val="EF008C"/>
    <a:srgbClr val="1190D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1" autoAdjust="0"/>
    <p:restoredTop sz="94660"/>
  </p:normalViewPr>
  <p:slideViewPr>
    <p:cSldViewPr>
      <p:cViewPr>
        <p:scale>
          <a:sx n="50" d="100"/>
          <a:sy n="50" d="100"/>
        </p:scale>
        <p:origin x="-180" y="12"/>
      </p:cViewPr>
      <p:guideLst>
        <p:guide orient="horz" pos="1008"/>
        <p:guide pos="3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08B3E7F-7922-45AB-B2AF-A461D6632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288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4F8B7B-C7D6-4F08-AEAA-9654A0B37567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4A4995-E6CE-46AB-9DEC-A8E2F4192310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525182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339784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211138"/>
            <a:ext cx="2081212" cy="6507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8" y="211138"/>
            <a:ext cx="6096000" cy="6507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810472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49D25-F4F4-4DF5-8D63-44BC5EB65A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1050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5135F-563E-4A8E-9D2F-F02245B139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7645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38169-D477-4812-B868-7336B7D3FF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1540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3B522-A437-49B2-ACF9-E50C18876B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4691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52D3B-ACBD-4E38-835A-C032CC073B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7456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E976B-FBE6-4DE1-8DE7-F33734B420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2591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B67A4-5CC5-4B05-A01C-9B7AC8AC0B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46322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59C71-38C4-4E9C-A41D-035C9A50BB1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0074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1391499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EE4F2-CFCB-4C8E-9070-353DDEF38C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98430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20703-D274-4036-826E-D97A6C42D1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04756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652B6-383F-411B-81A8-89F6E21BC5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581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440685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080476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606206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984002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289953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247194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864255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3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6858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8"/>
          <p:cNvSpPr txBox="1">
            <a:spLocks noChangeArrowheads="1"/>
          </p:cNvSpPr>
          <p:nvPr userDrawn="1"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29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2111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Text Box 18"/>
          <p:cNvSpPr txBox="1">
            <a:spLocks noChangeArrowheads="1"/>
          </p:cNvSpPr>
          <p:nvPr userDrawn="1"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903368FF-A55E-4B99-AF85-07F51D4A741A}" type="slidenum">
              <a:rPr lang="en-US"/>
              <a:pPr eaLnBrk="1" hangingPunct="1">
                <a:spcBef>
                  <a:spcPct val="50000"/>
                </a:spcBef>
              </a:pPr>
              <a:t>‹#›</a:t>
            </a:fld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" name="Line 31"/>
          <p:cNvSpPr>
            <a:spLocks noChangeShapeType="1"/>
          </p:cNvSpPr>
          <p:nvPr userDrawn="1"/>
        </p:nvSpPr>
        <p:spPr bwMode="auto">
          <a:xfrm>
            <a:off x="0" y="457200"/>
            <a:ext cx="9144000" cy="0"/>
          </a:xfrm>
          <a:prstGeom prst="line">
            <a:avLst/>
          </a:prstGeom>
          <a:noFill/>
          <a:ln w="50800">
            <a:solidFill>
              <a:srgbClr val="37794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Line 32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0800">
            <a:solidFill>
              <a:srgbClr val="37794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C4DA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C4DA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C4DA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C4DA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C4DA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C4DA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C4DA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C4DA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C4DA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9EB597B-9E43-46C7-9A11-92F157C674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224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Warm-up: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5240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Simplify the following expression by using identities.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2133600" y="2133600"/>
            <a:ext cx="34836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(1 − sin </a:t>
            </a:r>
            <a:r>
              <a:rPr lang="en-US" sz="3200" baseline="30000" dirty="0"/>
              <a:t>2 </a:t>
            </a:r>
            <a:r>
              <a:rPr lang="en-US" sz="3200" i="1" dirty="0"/>
              <a:t>x</a:t>
            </a:r>
            <a:r>
              <a:rPr lang="en-US" sz="3200" dirty="0"/>
              <a:t>) sec</a:t>
            </a:r>
            <a:r>
              <a:rPr lang="en-US" sz="3200" baseline="30000" dirty="0"/>
              <a:t> 2 </a:t>
            </a:r>
            <a:r>
              <a:rPr lang="en-US" sz="3200" i="1" dirty="0"/>
              <a:t>x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2383668" y="2954316"/>
            <a:ext cx="29835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= </a:t>
            </a:r>
            <a:r>
              <a:rPr lang="en-US" sz="3200" dirty="0" err="1"/>
              <a:t>cos</a:t>
            </a:r>
            <a:r>
              <a:rPr lang="en-US" sz="3200" dirty="0"/>
              <a:t> </a:t>
            </a:r>
            <a:r>
              <a:rPr lang="en-US" sz="3200" baseline="30000" dirty="0"/>
              <a:t>2 </a:t>
            </a:r>
            <a:r>
              <a:rPr lang="en-US" sz="3200" i="1" dirty="0"/>
              <a:t>x</a:t>
            </a:r>
            <a:r>
              <a:rPr lang="en-US" sz="3200" dirty="0"/>
              <a:t> sec</a:t>
            </a:r>
            <a:r>
              <a:rPr lang="en-US" sz="3200" baseline="30000" dirty="0"/>
              <a:t> 2 </a:t>
            </a:r>
            <a:r>
              <a:rPr lang="en-US" sz="3200" i="1" dirty="0"/>
              <a:t>x</a:t>
            </a:r>
            <a:endParaRPr lang="en-US" sz="32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54627385"/>
              </p:ext>
            </p:extLst>
          </p:nvPr>
        </p:nvGraphicFramePr>
        <p:xfrm>
          <a:off x="2271713" y="3556000"/>
          <a:ext cx="2973387" cy="1219200"/>
        </p:xfrm>
        <a:graphic>
          <a:graphicData uri="http://schemas.openxmlformats.org/presentationml/2006/ole">
            <p:oleObj spid="_x0000_s44039" name="Equation" r:id="rId3" imgW="812520" imgH="330120" progId="Equation.DSMT4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2167631" y="4876800"/>
            <a:ext cx="880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 =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633478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HW:  </a:t>
            </a:r>
            <a:r>
              <a:rPr lang="en-US" sz="2800" dirty="0" smtClean="0"/>
              <a:t>Fundamental Trig Identities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3347879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6823"/>
            <a:ext cx="891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HW Answers:  pg.464(19-22all, 25-29all, 32-38even, 46-52even, 57, 59)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457200"/>
            <a:ext cx="1600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19) D</a:t>
            </a:r>
          </a:p>
          <a:p>
            <a:r>
              <a:rPr lang="en-US" sz="3200" dirty="0" smtClean="0"/>
              <a:t>20) B</a:t>
            </a:r>
          </a:p>
          <a:p>
            <a:r>
              <a:rPr lang="en-US" sz="3200" dirty="0" smtClean="0"/>
              <a:t>21) A</a:t>
            </a:r>
          </a:p>
          <a:p>
            <a:r>
              <a:rPr lang="en-US" sz="3200" dirty="0" smtClean="0"/>
              <a:t>22) F</a:t>
            </a:r>
          </a:p>
          <a:p>
            <a:r>
              <a:rPr lang="en-US" sz="3200" dirty="0" smtClean="0"/>
              <a:t>25) B</a:t>
            </a:r>
          </a:p>
          <a:p>
            <a:r>
              <a:rPr lang="en-US" sz="3200" dirty="0" smtClean="0"/>
              <a:t>26) C</a:t>
            </a:r>
          </a:p>
          <a:p>
            <a:r>
              <a:rPr lang="en-US" sz="3200" dirty="0" smtClean="0"/>
              <a:t>27) F</a:t>
            </a:r>
          </a:p>
          <a:p>
            <a:r>
              <a:rPr lang="en-US" sz="3200" dirty="0" smtClean="0"/>
              <a:t>28) A</a:t>
            </a:r>
          </a:p>
          <a:p>
            <a:r>
              <a:rPr lang="en-US" sz="3200" dirty="0" smtClean="0"/>
              <a:t>29) 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7600" y="487025"/>
            <a:ext cx="4114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32) cos</a:t>
            </a:r>
            <a:r>
              <a:rPr lang="en-US" sz="3200" baseline="30000" dirty="0"/>
              <a:t>2</a:t>
            </a:r>
            <a:r>
              <a:rPr lang="en-US" sz="3200" dirty="0">
                <a:sym typeface="Symbol"/>
              </a:rPr>
              <a:t></a:t>
            </a:r>
            <a:endParaRPr lang="en-US" sz="3200" dirty="0"/>
          </a:p>
          <a:p>
            <a:r>
              <a:rPr lang="en-US" sz="3200" dirty="0"/>
              <a:t>34) 1</a:t>
            </a:r>
          </a:p>
          <a:p>
            <a:r>
              <a:rPr lang="en-US" sz="3200" dirty="0"/>
              <a:t>36) cot</a:t>
            </a:r>
            <a:r>
              <a:rPr lang="en-US" sz="3200" dirty="0">
                <a:sym typeface="Symbol"/>
              </a:rPr>
              <a:t></a:t>
            </a:r>
            <a:endParaRPr lang="en-US" sz="3200" dirty="0"/>
          </a:p>
          <a:p>
            <a:r>
              <a:rPr lang="en-US" sz="3200" dirty="0"/>
              <a:t>38) cos</a:t>
            </a:r>
            <a:r>
              <a:rPr lang="en-US" sz="3200" baseline="30000" dirty="0"/>
              <a:t>2</a:t>
            </a:r>
            <a:r>
              <a:rPr lang="en-US" sz="3200" dirty="0"/>
              <a:t>x</a:t>
            </a:r>
          </a:p>
          <a:p>
            <a:r>
              <a:rPr lang="en-US" sz="3200" dirty="0" smtClean="0"/>
              <a:t>46</a:t>
            </a:r>
            <a:r>
              <a:rPr lang="en-US" sz="3200" dirty="0"/>
              <a:t>) sec</a:t>
            </a:r>
            <a:r>
              <a:rPr lang="en-US" sz="3200" baseline="30000" dirty="0"/>
              <a:t>4</a:t>
            </a:r>
            <a:r>
              <a:rPr lang="en-US" sz="3200" dirty="0"/>
              <a:t>x</a:t>
            </a:r>
          </a:p>
          <a:p>
            <a:r>
              <a:rPr lang="en-US" sz="3200" dirty="0"/>
              <a:t>48) </a:t>
            </a:r>
            <a:r>
              <a:rPr lang="en-US" sz="3200" dirty="0" err="1"/>
              <a:t>secx</a:t>
            </a:r>
            <a:r>
              <a:rPr lang="en-US" sz="3200" dirty="0"/>
              <a:t> + 1</a:t>
            </a:r>
          </a:p>
          <a:p>
            <a:r>
              <a:rPr lang="en-US" sz="3200" dirty="0"/>
              <a:t>50) sin</a:t>
            </a:r>
            <a:r>
              <a:rPr lang="en-US" sz="3200" baseline="30000" dirty="0"/>
              <a:t>4</a:t>
            </a:r>
            <a:r>
              <a:rPr lang="en-US" sz="3200" dirty="0"/>
              <a:t>x</a:t>
            </a:r>
          </a:p>
          <a:p>
            <a:r>
              <a:rPr lang="en-US" sz="3200" dirty="0"/>
              <a:t>52) cot</a:t>
            </a:r>
            <a:r>
              <a:rPr lang="en-US" sz="3200" baseline="30000" dirty="0"/>
              <a:t>2</a:t>
            </a:r>
            <a:r>
              <a:rPr lang="en-US" sz="3200" dirty="0"/>
              <a:t>x(</a:t>
            </a:r>
            <a:r>
              <a:rPr lang="en-US" sz="3200" dirty="0" err="1"/>
              <a:t>cscx</a:t>
            </a:r>
            <a:r>
              <a:rPr lang="en-US" sz="3200" dirty="0"/>
              <a:t> – 1)</a:t>
            </a:r>
          </a:p>
          <a:p>
            <a:r>
              <a:rPr lang="en-US" sz="3200" dirty="0" smtClean="0"/>
              <a:t>57) 2csc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x</a:t>
            </a:r>
          </a:p>
          <a:p>
            <a:r>
              <a:rPr lang="en-US" sz="3200" dirty="0" smtClean="0"/>
              <a:t>59) 2secx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Objective: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5256212"/>
          </a:xfrm>
          <a:noFill/>
        </p:spPr>
        <p:txBody>
          <a:bodyPr/>
          <a:lstStyle/>
          <a:p>
            <a:pPr marL="0" indent="0" eaLnBrk="1" hangingPunct="1">
              <a:lnSpc>
                <a:spcPct val="125000"/>
              </a:lnSpc>
            </a:pPr>
            <a:r>
              <a:rPr lang="en-US" dirty="0" smtClean="0"/>
              <a:t>We will learn how to use the fundamental identities to do the following.</a:t>
            </a:r>
          </a:p>
          <a:p>
            <a:pPr marL="0" indent="0" eaLnBrk="1" hangingPunct="1">
              <a:lnSpc>
                <a:spcPct val="125000"/>
              </a:lnSpc>
            </a:pPr>
            <a:r>
              <a:rPr lang="en-US" b="1" dirty="0" smtClean="0"/>
              <a:t>1. </a:t>
            </a:r>
            <a:r>
              <a:rPr lang="en-US" dirty="0" smtClean="0"/>
              <a:t>Evaluate trigonometric functions.</a:t>
            </a:r>
          </a:p>
          <a:p>
            <a:pPr marL="0" indent="0" eaLnBrk="1" hangingPunct="1">
              <a:lnSpc>
                <a:spcPct val="125000"/>
              </a:lnSpc>
            </a:pPr>
            <a:r>
              <a:rPr lang="en-US" b="1" dirty="0" smtClean="0"/>
              <a:t>2. </a:t>
            </a:r>
            <a:r>
              <a:rPr lang="en-US" dirty="0" smtClean="0"/>
              <a:t>Simplify trigonometric expressions.</a:t>
            </a:r>
          </a:p>
          <a:p>
            <a:pPr marL="0" indent="0" eaLnBrk="1" hangingPunct="1">
              <a:lnSpc>
                <a:spcPct val="125000"/>
              </a:lnSpc>
            </a:pPr>
            <a:r>
              <a:rPr lang="en-US" b="1" dirty="0" smtClean="0"/>
              <a:t>3. </a:t>
            </a:r>
            <a:r>
              <a:rPr lang="en-US" dirty="0" smtClean="0"/>
              <a:t>Develop additional trigonometric identities.</a:t>
            </a:r>
          </a:p>
          <a:p>
            <a:pPr marL="0" indent="0" eaLnBrk="1" hangingPunct="1">
              <a:lnSpc>
                <a:spcPct val="125000"/>
              </a:lnSpc>
            </a:pP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762000" y="457200"/>
            <a:ext cx="106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/>
              <a:t>5.1</a:t>
            </a:r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1819275" y="548480"/>
            <a:ext cx="721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306F37"/>
                </a:solidFill>
              </a:rPr>
              <a:t>USING FUNDAMENTAL IDENTITIES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Sneedlegrit</a:t>
            </a:r>
            <a:r>
              <a:rPr lang="en-US" sz="2400" dirty="0" smtClean="0"/>
              <a:t>:  </a:t>
            </a:r>
            <a:r>
              <a:rPr lang="en-US" sz="2400" dirty="0" smtClean="0"/>
              <a:t>Verify </a:t>
            </a:r>
            <a:r>
              <a:rPr lang="en-US" sz="2400" dirty="0" smtClean="0"/>
              <a:t>using the fundamental trigonometric 		identities.</a:t>
            </a:r>
            <a:endParaRPr 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98898929"/>
              </p:ext>
            </p:extLst>
          </p:nvPr>
        </p:nvGraphicFramePr>
        <p:xfrm>
          <a:off x="712788" y="1371600"/>
          <a:ext cx="3422650" cy="1163638"/>
        </p:xfrm>
        <a:graphic>
          <a:graphicData uri="http://schemas.openxmlformats.org/presentationml/2006/ole">
            <p:oleObj spid="_x0000_s43018" name="Equation" r:id="rId3" imgW="825480" imgH="279360" progId="Equation.DSMT4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" y="610618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HW:  </a:t>
            </a:r>
            <a:r>
              <a:rPr lang="en-US" sz="2800" dirty="0" smtClean="0"/>
              <a:t>Fundamental Trig Identities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78529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</TotalTime>
  <Words>168</Words>
  <Application>Microsoft Office PowerPoint</Application>
  <PresentationFormat>On-screen Show (4:3)</PresentationFormat>
  <Paragraphs>38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1_Default Design</vt:lpstr>
      <vt:lpstr>Default Design</vt:lpstr>
      <vt:lpstr>Equation</vt:lpstr>
      <vt:lpstr>MathType 5.0 Equation</vt:lpstr>
      <vt:lpstr>Slide 1</vt:lpstr>
      <vt:lpstr>Slide 2</vt:lpstr>
      <vt:lpstr>Objective: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ronak</dc:creator>
  <cp:lastModifiedBy>J Kurtz</cp:lastModifiedBy>
  <cp:revision>203</cp:revision>
  <dcterms:created xsi:type="dcterms:W3CDTF">2008-11-18T10:00:04Z</dcterms:created>
  <dcterms:modified xsi:type="dcterms:W3CDTF">2014-03-26T00:54:19Z</dcterms:modified>
</cp:coreProperties>
</file>