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0" r:id="rId1"/>
    <p:sldMasterId id="2147483662" r:id="rId2"/>
  </p:sldMasterIdLst>
  <p:notesMasterIdLst>
    <p:notesMasterId r:id="rId8"/>
  </p:notesMasterIdLst>
  <p:sldIdLst>
    <p:sldId id="290" r:id="rId3"/>
    <p:sldId id="267" r:id="rId4"/>
    <p:sldId id="270" r:id="rId5"/>
    <p:sldId id="291" r:id="rId6"/>
    <p:sldId id="289" r:id="rId7"/>
  </p:sldIdLst>
  <p:sldSz cx="9144000" cy="6858000" type="screen4x3"/>
  <p:notesSz cx="6858000" cy="9144000"/>
  <p:custDataLst>
    <p:tags r:id="rId9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08">
          <p15:clr>
            <a:srgbClr val="A4A3A4"/>
          </p15:clr>
        </p15:guide>
        <p15:guide id="2" pos="33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40037"/>
    <a:srgbClr val="BAFE68"/>
    <a:srgbClr val="99FF66"/>
    <a:srgbClr val="306F37"/>
    <a:srgbClr val="300B37"/>
    <a:srgbClr val="31416A"/>
    <a:srgbClr val="EF008C"/>
    <a:srgbClr val="1190D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931" autoAdjust="0"/>
    <p:restoredTop sz="94660"/>
  </p:normalViewPr>
  <p:slideViewPr>
    <p:cSldViewPr>
      <p:cViewPr varScale="1">
        <p:scale>
          <a:sx n="92" d="100"/>
          <a:sy n="92" d="100"/>
        </p:scale>
        <p:origin x="1098" y="90"/>
      </p:cViewPr>
      <p:guideLst>
        <p:guide orient="horz" pos="1008"/>
        <p:guide pos="33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tags" Target="tags/tag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208B3E7F-7922-45AB-B2AF-A461D66323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88791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34F8B7B-C7D6-4F08-AEAA-9654A0B37567}" type="slidenum">
              <a:rPr lang="en-US"/>
              <a:pPr eaLnBrk="1" hangingPunct="1"/>
              <a:t>2</a:t>
            </a:fld>
            <a:endParaRPr lang="en-US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5202302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64A4995-E6CE-46AB-9DEC-A8E2F4192310}" type="slidenum">
              <a:rPr lang="en-US"/>
              <a:pPr eaLnBrk="1" hangingPunct="1"/>
              <a:t>3</a:t>
            </a:fld>
            <a:endParaRPr lang="en-US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1570487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5251824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3397846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05588" y="211138"/>
            <a:ext cx="2081212" cy="65071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57188" y="211138"/>
            <a:ext cx="6096000" cy="65071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104723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149D25-F4F4-4DF5-8D63-44BC5EB65AE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10500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75135F-563E-4A8E-9D2F-F02245B1399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764502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638169-D477-4812-B868-7336B7D3FF3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154022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F3B522-A437-49B2-ACF9-E50C18876B8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46914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F52D3B-ACBD-4E38-835A-C032CC073B8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745611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7E976B-FBE6-4DE1-8DE7-F33734B4205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259149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4B67A4-5CC5-4B05-A01C-9B7AC8AC0B8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463229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E59C71-38C4-4E9C-A41D-035C9A50BB1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00745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391499"/>
      </p:ext>
    </p:extLst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8EE4F2-CFCB-4C8E-9070-353DDEF38C2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984306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920703-D274-4036-826E-D97A6C42D12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047569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1652B6-383F-411B-81A8-89F6E21BC5E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58196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406852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62088"/>
            <a:ext cx="4038600" cy="52562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62088"/>
            <a:ext cx="4038600" cy="52562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0804765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6062061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9840025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2899531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471946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8642554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33"/>
          <p:cNvPicPr>
            <a:picLocks noChangeAspect="1" noChangeArrowheads="1"/>
          </p:cNvPicPr>
          <p:nvPr userDrawn="1"/>
        </p:nvPicPr>
        <p:blipFill>
          <a:blip r:embed="rId1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57200"/>
            <a:ext cx="685800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Text Box 8"/>
          <p:cNvSpPr txBox="1">
            <a:spLocks noChangeArrowheads="1"/>
          </p:cNvSpPr>
          <p:nvPr userDrawn="1"/>
        </p:nvSpPr>
        <p:spPr bwMode="auto">
          <a:xfrm>
            <a:off x="7391400" y="6019800"/>
            <a:ext cx="1219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endParaRPr lang="en-US"/>
          </a:p>
        </p:txBody>
      </p:sp>
      <p:sp>
        <p:nvSpPr>
          <p:cNvPr id="1028" name="Rectangle 1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462088"/>
            <a:ext cx="8229600" cy="5256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29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357188" y="2111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110" name="Rectangle 1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11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2" name="Text Box 18"/>
          <p:cNvSpPr txBox="1">
            <a:spLocks noChangeArrowheads="1"/>
          </p:cNvSpPr>
          <p:nvPr userDrawn="1"/>
        </p:nvSpPr>
        <p:spPr bwMode="auto">
          <a:xfrm>
            <a:off x="8496300" y="6388100"/>
            <a:ext cx="6477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903368FF-A55E-4B99-AF85-07F51D4A741A}" type="slidenum">
              <a:rPr lang="en-US"/>
              <a:pPr eaLnBrk="1" hangingPunct="1">
                <a:spcBef>
                  <a:spcPct val="50000"/>
                </a:spcBef>
              </a:pPr>
              <a:t>‹#›</a:t>
            </a:fld>
            <a:endParaRPr lang="en-US"/>
          </a:p>
        </p:txBody>
      </p:sp>
      <p:sp>
        <p:nvSpPr>
          <p:cNvPr id="4115" name="Rectangle 1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4" name="Line 31"/>
          <p:cNvSpPr>
            <a:spLocks noChangeShapeType="1"/>
          </p:cNvSpPr>
          <p:nvPr userDrawn="1"/>
        </p:nvSpPr>
        <p:spPr bwMode="auto">
          <a:xfrm>
            <a:off x="0" y="457200"/>
            <a:ext cx="9144000" cy="0"/>
          </a:xfrm>
          <a:prstGeom prst="line">
            <a:avLst/>
          </a:prstGeom>
          <a:noFill/>
          <a:ln w="50800">
            <a:solidFill>
              <a:srgbClr val="37794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5" name="Line 32"/>
          <p:cNvSpPr>
            <a:spLocks noChangeShapeType="1"/>
          </p:cNvSpPr>
          <p:nvPr userDrawn="1"/>
        </p:nvSpPr>
        <p:spPr bwMode="auto">
          <a:xfrm>
            <a:off x="0" y="1143000"/>
            <a:ext cx="9144000" cy="0"/>
          </a:xfrm>
          <a:prstGeom prst="line">
            <a:avLst/>
          </a:prstGeom>
          <a:noFill/>
          <a:ln w="50800">
            <a:solidFill>
              <a:srgbClr val="37794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ransition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0C4DA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0C4DA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0C4DA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0C4DA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0C4DA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rgbClr val="0C4DA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rgbClr val="0C4DA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rgbClr val="0C4DA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rgbClr val="0C4DA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400">
          <a:solidFill>
            <a:srgbClr val="0073AE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rgbClr val="0073AE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rgbClr val="0073AE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rgbClr val="0073AE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rgbClr val="0073AE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rgbClr val="0073AE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59EB597B-9E43-46C7-9A11-92F157C6748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22411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6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0" Type="http://schemas.openxmlformats.org/officeDocument/2006/relationships/image" Target="../media/image5.wmf"/><Relationship Id="rId4" Type="http://schemas.openxmlformats.org/officeDocument/2006/relationships/image" Target="../media/image2.wmf"/><Relationship Id="rId9" Type="http://schemas.openxmlformats.org/officeDocument/2006/relationships/oleObject" Target="../embeddings/oleObject4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7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533400"/>
            <a:ext cx="3200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Warm-up:</a:t>
            </a:r>
            <a:endParaRPr lang="en-US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762000" y="1524000"/>
            <a:ext cx="7543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Simplify the following expression by using identities.</a:t>
            </a:r>
          </a:p>
        </p:txBody>
      </p:sp>
      <p:sp>
        <p:nvSpPr>
          <p:cNvPr id="5" name="Rectangle 4"/>
          <p:cNvSpPr/>
          <p:nvPr/>
        </p:nvSpPr>
        <p:spPr>
          <a:xfrm>
            <a:off x="838200" y="2129642"/>
            <a:ext cx="217880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err="1"/>
              <a:t>t</a:t>
            </a:r>
            <a:r>
              <a:rPr lang="en-US" sz="3200" dirty="0" err="1" smtClean="0"/>
              <a:t>anx</a:t>
            </a:r>
            <a:r>
              <a:rPr lang="en-US" sz="3200" dirty="0" smtClean="0"/>
              <a:t> + </a:t>
            </a:r>
            <a:r>
              <a:rPr lang="en-US" sz="3200" dirty="0" err="1" smtClean="0"/>
              <a:t>cotx</a:t>
            </a:r>
            <a:endParaRPr lang="en-US" sz="3200" dirty="0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82084059"/>
              </p:ext>
            </p:extLst>
          </p:nvPr>
        </p:nvGraphicFramePr>
        <p:xfrm>
          <a:off x="2965450" y="1985665"/>
          <a:ext cx="2146300" cy="9171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114" name="Equation" r:id="rId3" imgW="749160" imgH="317160" progId="Equation.DSMT4">
                  <p:embed/>
                </p:oleObj>
              </mc:Choice>
              <mc:Fallback>
                <p:oleObj name="Equation" r:id="rId3" imgW="749160" imgH="31716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65450" y="1985665"/>
                        <a:ext cx="2146300" cy="91718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0" y="6334780"/>
            <a:ext cx="8915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CW:  Fundamental Trig Identities 2</a:t>
            </a:r>
            <a:endParaRPr lang="en-US" sz="28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33665167"/>
              </p:ext>
            </p:extLst>
          </p:nvPr>
        </p:nvGraphicFramePr>
        <p:xfrm>
          <a:off x="2971800" y="2971800"/>
          <a:ext cx="2328862" cy="1027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115" name="Equation" r:id="rId5" imgW="812520" imgH="355320" progId="Equation.DSMT4">
                  <p:embed/>
                </p:oleObj>
              </mc:Choice>
              <mc:Fallback>
                <p:oleObj name="Equation" r:id="rId5" imgW="812520" imgH="35532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2971800"/>
                        <a:ext cx="2328862" cy="1027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69117672"/>
              </p:ext>
            </p:extLst>
          </p:nvPr>
        </p:nvGraphicFramePr>
        <p:xfrm>
          <a:off x="3017002" y="4114800"/>
          <a:ext cx="1746250" cy="917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116" name="Equation" r:id="rId7" imgW="609480" imgH="317160" progId="Equation.DSMT4">
                  <p:embed/>
                </p:oleObj>
              </mc:Choice>
              <mc:Fallback>
                <p:oleObj name="Equation" r:id="rId7" imgW="609480" imgH="31716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17002" y="4114800"/>
                        <a:ext cx="1746250" cy="917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47284539"/>
              </p:ext>
            </p:extLst>
          </p:nvPr>
        </p:nvGraphicFramePr>
        <p:xfrm>
          <a:off x="3017002" y="5105400"/>
          <a:ext cx="2036762" cy="917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117" name="Equation" r:id="rId9" imgW="711000" imgH="317160" progId="Equation.DSMT4">
                  <p:embed/>
                </p:oleObj>
              </mc:Choice>
              <mc:Fallback>
                <p:oleObj name="Equation" r:id="rId9" imgW="711000" imgH="31716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17002" y="5105400"/>
                        <a:ext cx="2036762" cy="917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15583498"/>
              </p:ext>
            </p:extLst>
          </p:nvPr>
        </p:nvGraphicFramePr>
        <p:xfrm>
          <a:off x="5362575" y="5380038"/>
          <a:ext cx="1673225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118" name="Equation" r:id="rId11" imgW="583920" imgH="126720" progId="Equation.DSMT4">
                  <p:embed/>
                </p:oleObj>
              </mc:Choice>
              <mc:Fallback>
                <p:oleObj name="Equation" r:id="rId11" imgW="583920" imgH="12672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62575" y="5380038"/>
                        <a:ext cx="1673225" cy="368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3478794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16823"/>
            <a:ext cx="8915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HW Answers:  Fundamental Trigonometric Identities</a:t>
            </a:r>
            <a:endParaRPr lang="en-US" sz="1600" dirty="0"/>
          </a:p>
        </p:txBody>
      </p:sp>
      <p:sp>
        <p:nvSpPr>
          <p:cNvPr id="2" name="TextBox 1"/>
          <p:cNvSpPr txBox="1"/>
          <p:nvPr/>
        </p:nvSpPr>
        <p:spPr>
          <a:xfrm>
            <a:off x="304800" y="457200"/>
            <a:ext cx="121920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1)D</a:t>
            </a:r>
          </a:p>
          <a:p>
            <a:r>
              <a:rPr lang="en-US" sz="3200" dirty="0"/>
              <a:t>2)A</a:t>
            </a:r>
          </a:p>
          <a:p>
            <a:r>
              <a:rPr lang="en-US" sz="3200" dirty="0"/>
              <a:t>3)D</a:t>
            </a:r>
          </a:p>
          <a:p>
            <a:r>
              <a:rPr lang="en-US" sz="3200" dirty="0"/>
              <a:t>4)D</a:t>
            </a:r>
          </a:p>
          <a:p>
            <a:r>
              <a:rPr lang="en-US" sz="3200" dirty="0"/>
              <a:t>5)B</a:t>
            </a:r>
          </a:p>
          <a:p>
            <a:r>
              <a:rPr lang="en-US" sz="3200" dirty="0"/>
              <a:t>6)D</a:t>
            </a:r>
          </a:p>
          <a:p>
            <a:r>
              <a:rPr lang="en-US" sz="3200" dirty="0"/>
              <a:t>7)D</a:t>
            </a:r>
          </a:p>
          <a:p>
            <a:r>
              <a:rPr lang="en-US" sz="3200" dirty="0"/>
              <a:t>8)D</a:t>
            </a:r>
          </a:p>
          <a:p>
            <a:r>
              <a:rPr lang="en-US" sz="3200" dirty="0"/>
              <a:t>9)C</a:t>
            </a:r>
          </a:p>
          <a:p>
            <a:r>
              <a:rPr lang="en-US" sz="3200" dirty="0"/>
              <a:t>10)A </a:t>
            </a:r>
          </a:p>
          <a:p>
            <a:r>
              <a:rPr lang="en-US" sz="3200" dirty="0"/>
              <a:t>11) C</a:t>
            </a:r>
          </a:p>
          <a:p>
            <a:r>
              <a:rPr lang="en-US" sz="3200" dirty="0"/>
              <a:t>12)B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143000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Objective: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209800"/>
            <a:ext cx="8229600" cy="5256212"/>
          </a:xfrm>
          <a:noFill/>
        </p:spPr>
        <p:txBody>
          <a:bodyPr/>
          <a:lstStyle/>
          <a:p>
            <a:pPr marL="0" indent="0" eaLnBrk="1" hangingPunct="1">
              <a:lnSpc>
                <a:spcPct val="125000"/>
              </a:lnSpc>
            </a:pPr>
            <a:r>
              <a:rPr lang="en-US" dirty="0" smtClean="0"/>
              <a:t>We will learn how to use the fundamental identities to do the following.</a:t>
            </a:r>
          </a:p>
          <a:p>
            <a:pPr marL="0" indent="0" eaLnBrk="1" hangingPunct="1">
              <a:lnSpc>
                <a:spcPct val="125000"/>
              </a:lnSpc>
            </a:pPr>
            <a:r>
              <a:rPr lang="en-US" b="1" dirty="0" smtClean="0"/>
              <a:t>1. </a:t>
            </a:r>
            <a:r>
              <a:rPr lang="en-US" dirty="0" smtClean="0"/>
              <a:t>Evaluate trigonometric functions.</a:t>
            </a:r>
          </a:p>
          <a:p>
            <a:pPr marL="0" indent="0" eaLnBrk="1" hangingPunct="1">
              <a:lnSpc>
                <a:spcPct val="125000"/>
              </a:lnSpc>
            </a:pPr>
            <a:r>
              <a:rPr lang="en-US" b="1" dirty="0" smtClean="0"/>
              <a:t>2. </a:t>
            </a:r>
            <a:r>
              <a:rPr lang="en-US" dirty="0" smtClean="0"/>
              <a:t>Simplify trigonometric expressions.</a:t>
            </a:r>
          </a:p>
          <a:p>
            <a:pPr marL="0" indent="0" eaLnBrk="1" hangingPunct="1">
              <a:lnSpc>
                <a:spcPct val="125000"/>
              </a:lnSpc>
            </a:pPr>
            <a:r>
              <a:rPr lang="en-US" b="1" dirty="0" smtClean="0"/>
              <a:t>3. </a:t>
            </a:r>
            <a:r>
              <a:rPr lang="en-US" dirty="0" smtClean="0"/>
              <a:t>Develop additional trigonometric identities.</a:t>
            </a:r>
          </a:p>
          <a:p>
            <a:pPr marL="0" indent="0" eaLnBrk="1" hangingPunct="1">
              <a:lnSpc>
                <a:spcPct val="125000"/>
              </a:lnSpc>
            </a:pPr>
            <a:r>
              <a:rPr lang="en-US" dirty="0" smtClean="0"/>
              <a:t>.</a:t>
            </a:r>
          </a:p>
        </p:txBody>
      </p:sp>
      <p:sp>
        <p:nvSpPr>
          <p:cNvPr id="6" name="Text Box 27"/>
          <p:cNvSpPr txBox="1">
            <a:spLocks noChangeArrowheads="1"/>
          </p:cNvSpPr>
          <p:nvPr/>
        </p:nvSpPr>
        <p:spPr bwMode="auto">
          <a:xfrm>
            <a:off x="762000" y="457200"/>
            <a:ext cx="10668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4000" b="1" dirty="0"/>
              <a:t>5.1</a:t>
            </a:r>
          </a:p>
        </p:txBody>
      </p:sp>
      <p:sp>
        <p:nvSpPr>
          <p:cNvPr id="7" name="Text Box 28"/>
          <p:cNvSpPr txBox="1">
            <a:spLocks noChangeArrowheads="1"/>
          </p:cNvSpPr>
          <p:nvPr/>
        </p:nvSpPr>
        <p:spPr bwMode="auto">
          <a:xfrm>
            <a:off x="1819275" y="548480"/>
            <a:ext cx="72104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 dirty="0">
                <a:solidFill>
                  <a:srgbClr val="306F37"/>
                </a:solidFill>
              </a:rPr>
              <a:t>USING FUNDAMENTAL IDENTITIES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1524000"/>
            <a:ext cx="8382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Examine problems (1 – 14) on the worksheet CW</a:t>
            </a:r>
            <a:r>
              <a:rPr lang="en-US" dirty="0"/>
              <a:t>:  Fundamental Trig Identities </a:t>
            </a:r>
            <a:r>
              <a:rPr lang="en-US" dirty="0" smtClean="0"/>
              <a:t>2</a:t>
            </a:r>
          </a:p>
          <a:p>
            <a:endParaRPr lang="en-US" dirty="0" smtClean="0"/>
          </a:p>
          <a:p>
            <a:pPr marL="285750" indent="-285750">
              <a:buFont typeface="Wingdings" panose="05000000000000000000" pitchFamily="2" charset="2"/>
              <a:buChar char="è"/>
            </a:pPr>
            <a:r>
              <a:rPr lang="en-US" dirty="0" smtClean="0">
                <a:sym typeface="Wingdings" panose="05000000000000000000" pitchFamily="2" charset="2"/>
              </a:rPr>
              <a:t>Look at each problem and determine if you have an idea for a “first move”</a:t>
            </a:r>
          </a:p>
          <a:p>
            <a:pPr marL="285750" indent="-285750">
              <a:buFont typeface="Wingdings" panose="05000000000000000000" pitchFamily="2" charset="2"/>
              <a:buChar char="è"/>
            </a:pPr>
            <a:endParaRPr lang="en-US" dirty="0">
              <a:sym typeface="Wingdings" panose="05000000000000000000" pitchFamily="2" charset="2"/>
            </a:endParaRPr>
          </a:p>
          <a:p>
            <a:pPr marL="285750" indent="-285750">
              <a:buFont typeface="Wingdings" panose="05000000000000000000" pitchFamily="2" charset="2"/>
              <a:buChar char="è"/>
            </a:pPr>
            <a:r>
              <a:rPr lang="en-US" dirty="0" smtClean="0">
                <a:sym typeface="Wingdings" panose="05000000000000000000" pitchFamily="2" charset="2"/>
              </a:rPr>
              <a:t>Choose 2 problems that you have no idea for a “first move” </a:t>
            </a:r>
            <a:endParaRPr lang="en-US" dirty="0"/>
          </a:p>
          <a:p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3121318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228600"/>
            <a:ext cx="8229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Sneedlegrit</a:t>
            </a:r>
            <a:r>
              <a:rPr lang="en-US" sz="2400" dirty="0" smtClean="0"/>
              <a:t>:  Verify using the fundamental trigonometric 		identities.</a:t>
            </a:r>
            <a:endParaRPr lang="en-US" sz="2400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77252555"/>
              </p:ext>
            </p:extLst>
          </p:nvPr>
        </p:nvGraphicFramePr>
        <p:xfrm>
          <a:off x="1219200" y="1447800"/>
          <a:ext cx="2686050" cy="1058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32" name="Equation" r:id="rId3" imgW="647640" imgH="253800" progId="Equation.DSMT4">
                  <p:embed/>
                </p:oleObj>
              </mc:Choice>
              <mc:Fallback>
                <p:oleObj name="Equation" r:id="rId3" imgW="647640" imgH="253800" progId="Equation.DSMT4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1447800"/>
                        <a:ext cx="2686050" cy="10588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76200" y="6106180"/>
            <a:ext cx="8915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CW:  Fundamental Trig Identities 2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785295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1678</TotalTime>
  <Words>142</Words>
  <Application>Microsoft Office PowerPoint</Application>
  <PresentationFormat>On-screen Show (4:3)</PresentationFormat>
  <Paragraphs>35</Paragraphs>
  <Slides>5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Wingdings</vt:lpstr>
      <vt:lpstr>1_Default Design</vt:lpstr>
      <vt:lpstr>Default Design</vt:lpstr>
      <vt:lpstr>Equation</vt:lpstr>
      <vt:lpstr>PowerPoint Presentation</vt:lpstr>
      <vt:lpstr>PowerPoint Presentation</vt:lpstr>
      <vt:lpstr>Objective: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ronak</dc:creator>
  <cp:lastModifiedBy>Kurutz, Jeremy</cp:lastModifiedBy>
  <cp:revision>216</cp:revision>
  <dcterms:created xsi:type="dcterms:W3CDTF">2008-11-18T10:00:04Z</dcterms:created>
  <dcterms:modified xsi:type="dcterms:W3CDTF">2015-04-08T19:32:29Z</dcterms:modified>
</cp:coreProperties>
</file>