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5" r:id="rId2"/>
    <p:sldId id="286" r:id="rId3"/>
    <p:sldId id="257" r:id="rId4"/>
    <p:sldId id="258" r:id="rId5"/>
    <p:sldId id="260" r:id="rId6"/>
    <p:sldId id="262" r:id="rId7"/>
    <p:sldId id="264" r:id="rId8"/>
    <p:sldId id="265" r:id="rId9"/>
    <p:sldId id="267" r:id="rId10"/>
    <p:sldId id="273" r:id="rId11"/>
    <p:sldId id="284" r:id="rId12"/>
    <p:sldId id="287" r:id="rId13"/>
    <p:sldId id="28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10" Type="http://schemas.openxmlformats.org/officeDocument/2006/relationships/image" Target="../media/image77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651E5-48C6-4BCB-90E7-521EA89437B2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862B-A391-4C30-829F-B07246C23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91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6F52-1F1D-486A-B948-06007C000A93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CA511-9D3C-4D20-A6C8-3DDCB2353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3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3C5A0-5570-4833-B5B5-2629C7496337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747ED-4B3A-4537-ADC7-389DC5F95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35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D4671-9DA2-426C-9E43-43EFEE4B3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6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E27FD-F191-484B-A50B-EC7559CF3DBC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0D203-6DF0-4CDB-863B-FC128A453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6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F5E56-A552-422C-B8A9-D803FE8B02DD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937EF-D175-4C3C-B51B-FFD91DD74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4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96926-3825-42EE-AA5E-4F80B8D67B86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59F08-CC70-4336-A9BB-C6E9422DA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6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8AA2F-BCE6-4FB9-AAA9-EE25FCAC51FD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E822F-5242-4F2E-8A85-DB66108E2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1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49B4B-4E50-4186-A934-E993B6024FD7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7DBBC-7441-4CA5-A31A-D6ADFE880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ADB09-C720-4A10-98E6-7AA55D4EF34B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DD414-7BAC-440F-9D19-AD7891657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1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1CC1E-8B03-4AC9-A906-234DE736A3F7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C93E1-2094-41C5-995F-288F26178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9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12DC2-3474-4C03-A760-E492F7A8EA72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57628-0585-44CE-965B-49598D419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7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444AD3-C0AD-4D6D-B15A-E15A3240D523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A28332-0948-4B9B-8559-527A032D8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1" r:id="rId2"/>
    <p:sldLayoutId id="2147483770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71" r:id="rId9"/>
    <p:sldLayoutId id="2147483767" r:id="rId10"/>
    <p:sldLayoutId id="2147483768" r:id="rId11"/>
    <p:sldLayoutId id="21474837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6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75.wmf"/><Relationship Id="rId3" Type="http://schemas.openxmlformats.org/officeDocument/2006/relationships/oleObject" Target="../embeddings/oleObject63.bin"/><Relationship Id="rId21" Type="http://schemas.openxmlformats.org/officeDocument/2006/relationships/oleObject" Target="../embeddings/oleObject72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72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4.wmf"/><Relationship Id="rId20" Type="http://schemas.openxmlformats.org/officeDocument/2006/relationships/image" Target="../media/image7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71.wmf"/><Relationship Id="rId19" Type="http://schemas.openxmlformats.org/officeDocument/2006/relationships/oleObject" Target="../embeddings/oleObject71.bin"/><Relationship Id="rId4" Type="http://schemas.openxmlformats.org/officeDocument/2006/relationships/image" Target="../media/image68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73.wmf"/><Relationship Id="rId22" Type="http://schemas.openxmlformats.org/officeDocument/2006/relationships/image" Target="../media/image7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8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8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7.bin"/><Relationship Id="rId3" Type="http://schemas.openxmlformats.org/officeDocument/2006/relationships/image" Target="../media/image10.pn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5.wmf"/><Relationship Id="rId5" Type="http://schemas.openxmlformats.org/officeDocument/2006/relationships/image" Target="../media/image12.png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9.wmf"/><Relationship Id="rId4" Type="http://schemas.openxmlformats.org/officeDocument/2006/relationships/image" Target="../media/image11.png"/><Relationship Id="rId9" Type="http://schemas.openxmlformats.org/officeDocument/2006/relationships/image" Target="../media/image4.wmf"/><Relationship Id="rId1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3.wmf"/><Relationship Id="rId26" Type="http://schemas.openxmlformats.org/officeDocument/2006/relationships/image" Target="../media/image37.w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36.wmf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28" Type="http://schemas.openxmlformats.org/officeDocument/2006/relationships/image" Target="../media/image38.wmf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6.wmf"/><Relationship Id="rId26" Type="http://schemas.openxmlformats.org/officeDocument/2006/relationships/image" Target="../media/image50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1.bin"/><Relationship Id="rId25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29" Type="http://schemas.openxmlformats.org/officeDocument/2006/relationships/oleObject" Target="../embeddings/oleObject47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49.wmf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28" Type="http://schemas.openxmlformats.org/officeDocument/2006/relationships/image" Target="../media/image51.wmf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Relationship Id="rId27" Type="http://schemas.openxmlformats.org/officeDocument/2006/relationships/oleObject" Target="../embeddings/oleObject46.bin"/><Relationship Id="rId30" Type="http://schemas.openxmlformats.org/officeDocument/2006/relationships/image" Target="../media/image5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60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 txBox="1">
                <a:spLocks/>
              </p:cNvSpPr>
              <p:nvPr/>
            </p:nvSpPr>
            <p:spPr bwMode="auto">
              <a:xfrm>
                <a:off x="228600" y="1066800"/>
                <a:ext cx="8763000" cy="198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45720" rIns="0" bIns="0" numCol="1" anchor="b" anchorCtr="0" compatLnSpc="1">
                <a:prstTxWarp prst="textNoShape">
                  <a:avLst/>
                </a:prstTxWarp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 kern="1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2pPr>
                <a:lvl3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3pPr>
                <a:lvl4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4pPr>
                <a:lvl5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5pPr>
                <a:lvl6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6pPr>
                <a:lvl7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7pPr>
                <a:lvl8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8pPr>
                <a:lvl9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9pPr>
              </a:lstStyle>
              <a:p>
                <a:pPr eaLnBrk="1" fontAlgn="auto" hangingPunct="1">
                  <a:spcAft>
                    <a:spcPts val="0"/>
                  </a:spcAft>
                  <a:defRPr/>
                </a:pPr>
                <a:r>
                  <a:rPr lang="en-US" sz="4400" dirty="0" smtClean="0">
                    <a:solidFill>
                      <a:schemeClr val="tx1"/>
                    </a:solidFill>
                  </a:rPr>
                  <a:t>Warm-up:</a:t>
                </a:r>
              </a:p>
              <a:p>
                <a:pPr eaLnBrk="1" fontAlgn="auto" hangingPunct="1">
                  <a:spcAft>
                    <a:spcPts val="0"/>
                  </a:spcAft>
                  <a:defRPr/>
                </a:pPr>
                <a:endParaRPr lang="en-US" sz="4400" dirty="0">
                  <a:solidFill>
                    <a:schemeClr val="tx1"/>
                  </a:solidFill>
                </a:endParaRPr>
              </a:p>
              <a:p>
                <a:pPr eaLnBrk="1" fontAlgn="auto" hangingPunct="1">
                  <a:spcAft>
                    <a:spcPts val="0"/>
                  </a:spcAft>
                  <a:defRPr/>
                </a:pPr>
                <a:r>
                  <a:rPr lang="en-US" sz="4400" dirty="0" smtClean="0">
                    <a:solidFill>
                      <a:schemeClr val="tx1"/>
                    </a:solidFill>
                  </a:rPr>
                  <a:t>Solve:   2sinx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/>
                      </a:rPr>
                      <m:t>       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&lt;2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en-US" sz="440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066800"/>
                <a:ext cx="8763000" cy="1981200"/>
              </a:xfrm>
              <a:prstGeom prst="rect">
                <a:avLst/>
              </a:prstGeom>
              <a:blipFill rotWithShape="1">
                <a:blip r:embed="rId2"/>
                <a:stretch>
                  <a:fillRect l="-3897" t="-13231" b="-172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52400" y="5943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HW:  pg482(26 – 40 Even)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83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Functions of Multiple Angles:</a:t>
            </a:r>
            <a:endParaRPr lang="en-US" sz="40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762000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None/>
            </a:pPr>
            <a:r>
              <a:rPr lang="en-US" sz="3200" dirty="0" smtClean="0"/>
              <a:t>	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3200" dirty="0" smtClean="0"/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3200" dirty="0" smtClean="0"/>
          </a:p>
        </p:txBody>
      </p:sp>
      <p:graphicFrame>
        <p:nvGraphicFramePr>
          <p:cNvPr id="133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320487"/>
              </p:ext>
            </p:extLst>
          </p:nvPr>
        </p:nvGraphicFramePr>
        <p:xfrm>
          <a:off x="139700" y="1028700"/>
          <a:ext cx="797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6" name="Equation" r:id="rId3" imgW="7975440" imgH="609480" progId="Equation.DSMT4">
                  <p:embed/>
                </p:oleObj>
              </mc:Choice>
              <mc:Fallback>
                <p:oleObj name="Equation" r:id="rId3" imgW="7975440" imgH="609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1028700"/>
                        <a:ext cx="7975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945280"/>
              </p:ext>
            </p:extLst>
          </p:nvPr>
        </p:nvGraphicFramePr>
        <p:xfrm>
          <a:off x="1155700" y="1714500"/>
          <a:ext cx="26543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7" name="Equation" r:id="rId5" imgW="2654300" imgH="508000" progId="Equation.DSMT4">
                  <p:embed/>
                </p:oleObj>
              </mc:Choice>
              <mc:Fallback>
                <p:oleObj name="Equation" r:id="rId5" imgW="2654300" imgH="508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1714500"/>
                        <a:ext cx="26543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921772"/>
              </p:ext>
            </p:extLst>
          </p:nvPr>
        </p:nvGraphicFramePr>
        <p:xfrm>
          <a:off x="1168400" y="2476500"/>
          <a:ext cx="2184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8" name="Equation" r:id="rId7" imgW="2184400" imgH="1028700" progId="Equation.DSMT4">
                  <p:embed/>
                </p:oleObj>
              </mc:Choice>
              <mc:Fallback>
                <p:oleObj name="Equation" r:id="rId7" imgW="2184400" imgH="1028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2476500"/>
                        <a:ext cx="21844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769967"/>
              </p:ext>
            </p:extLst>
          </p:nvPr>
        </p:nvGraphicFramePr>
        <p:xfrm>
          <a:off x="1143000" y="3543300"/>
          <a:ext cx="4191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9" name="Equation" r:id="rId9" imgW="4191000" imgH="952500" progId="Equation.DSMT4">
                  <p:embed/>
                </p:oleObj>
              </mc:Choice>
              <mc:Fallback>
                <p:oleObj name="Equation" r:id="rId9" imgW="4191000" imgH="952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43300"/>
                        <a:ext cx="41910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127704"/>
              </p:ext>
            </p:extLst>
          </p:nvPr>
        </p:nvGraphicFramePr>
        <p:xfrm>
          <a:off x="1206500" y="4686300"/>
          <a:ext cx="36703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0" name="Equation" r:id="rId11" imgW="3670300" imgH="952500" progId="Equation.DSMT4">
                  <p:embed/>
                </p:oleObj>
              </mc:Choice>
              <mc:Fallback>
                <p:oleObj name="Equation" r:id="rId11" imgW="3670300" imgH="952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4686300"/>
                        <a:ext cx="36703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933212"/>
              </p:ext>
            </p:extLst>
          </p:nvPr>
        </p:nvGraphicFramePr>
        <p:xfrm>
          <a:off x="533400" y="5638800"/>
          <a:ext cx="81153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1" name="Equation" r:id="rId13" imgW="8115120" imgH="952200" progId="Equation.DSMT4">
                  <p:embed/>
                </p:oleObj>
              </mc:Choice>
              <mc:Fallback>
                <p:oleObj name="Equation" r:id="rId13" imgW="8115120" imgH="952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638800"/>
                        <a:ext cx="81153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941996"/>
              </p:ext>
            </p:extLst>
          </p:nvPr>
        </p:nvGraphicFramePr>
        <p:xfrm>
          <a:off x="5562600" y="4495800"/>
          <a:ext cx="31115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2" name="Equation" r:id="rId15" imgW="3111480" imgH="939600" progId="Equation.DSMT4">
                  <p:embed/>
                </p:oleObj>
              </mc:Choice>
              <mc:Fallback>
                <p:oleObj name="Equation" r:id="rId15" imgW="3111480" imgH="93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495800"/>
                        <a:ext cx="31115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0" y="0"/>
            <a:ext cx="8943975" cy="547687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Squaring and Converting to Quadratic Type</a:t>
            </a:r>
          </a:p>
        </p:txBody>
      </p:sp>
      <p:graphicFrame>
        <p:nvGraphicFramePr>
          <p:cNvPr id="12291" name="Object 6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0368416"/>
              </p:ext>
            </p:extLst>
          </p:nvPr>
        </p:nvGraphicFramePr>
        <p:xfrm>
          <a:off x="1504950" y="701675"/>
          <a:ext cx="51022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7" name="Equation" r:id="rId3" imgW="2412720" imgH="253800" progId="Equation.DSMT4">
                  <p:embed/>
                </p:oleObj>
              </mc:Choice>
              <mc:Fallback>
                <p:oleObj name="Equation" r:id="rId3" imgW="2412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701675"/>
                        <a:ext cx="51022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1320474"/>
              </p:ext>
            </p:extLst>
          </p:nvPr>
        </p:nvGraphicFramePr>
        <p:xfrm>
          <a:off x="1295400" y="1166318"/>
          <a:ext cx="2743200" cy="586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8" name="Equation" r:id="rId5" imgW="1308100" imgH="279400" progId="Equation.DSMT4">
                  <p:embed/>
                </p:oleObj>
              </mc:Choice>
              <mc:Fallback>
                <p:oleObj name="Equation" r:id="rId5" imgW="13081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166318"/>
                        <a:ext cx="2743200" cy="5863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0" name="Object 10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055581740"/>
              </p:ext>
            </p:extLst>
          </p:nvPr>
        </p:nvGraphicFramePr>
        <p:xfrm>
          <a:off x="476250" y="1998663"/>
          <a:ext cx="37147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9" name="Equation" r:id="rId7" imgW="1828800" imgH="203040" progId="Equation.DSMT4">
                  <p:embed/>
                </p:oleObj>
              </mc:Choice>
              <mc:Fallback>
                <p:oleObj name="Equation" r:id="rId7" imgW="1828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998663"/>
                        <a:ext cx="371475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67972" y="757259"/>
            <a:ext cx="1037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folHlink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7) Solve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  <p:graphicFrame>
        <p:nvGraphicFramePr>
          <p:cNvPr id="4609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434171"/>
              </p:ext>
            </p:extLst>
          </p:nvPr>
        </p:nvGraphicFramePr>
        <p:xfrm>
          <a:off x="430285" y="2590800"/>
          <a:ext cx="2857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0" name="Equation" r:id="rId9" imgW="1269449" imgH="203112" progId="Equation.DSMT4">
                  <p:embed/>
                </p:oleObj>
              </mc:Choice>
              <mc:Fallback>
                <p:oleObj name="Equation" r:id="rId9" imgW="1269449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85" y="2590800"/>
                        <a:ext cx="28575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448373"/>
              </p:ext>
            </p:extLst>
          </p:nvPr>
        </p:nvGraphicFramePr>
        <p:xfrm>
          <a:off x="457200" y="3329442"/>
          <a:ext cx="2781631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1" name="Equation" r:id="rId11" imgW="1282700" imgH="254000" progId="Equation.DSMT4">
                  <p:embed/>
                </p:oleObj>
              </mc:Choice>
              <mc:Fallback>
                <p:oleObj name="Equation" r:id="rId11" imgW="12827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29442"/>
                        <a:ext cx="2781631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393254"/>
              </p:ext>
            </p:extLst>
          </p:nvPr>
        </p:nvGraphicFramePr>
        <p:xfrm>
          <a:off x="451643" y="4038600"/>
          <a:ext cx="402989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2" name="Equation" r:id="rId13" imgW="1790700" imgH="203200" progId="Equation.DSMT4">
                  <p:embed/>
                </p:oleObj>
              </mc:Choice>
              <mc:Fallback>
                <p:oleObj name="Equation" r:id="rId13" imgW="17907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" y="4038600"/>
                        <a:ext cx="402989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39964"/>
              </p:ext>
            </p:extLst>
          </p:nvPr>
        </p:nvGraphicFramePr>
        <p:xfrm>
          <a:off x="609600" y="4511662"/>
          <a:ext cx="1336820" cy="415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3" name="Equation" r:id="rId15" imgW="571004" imgH="177646" progId="Equation.DSMT4">
                  <p:embed/>
                </p:oleObj>
              </mc:Choice>
              <mc:Fallback>
                <p:oleObj name="Equation" r:id="rId15" imgW="571004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11662"/>
                        <a:ext cx="1336820" cy="4156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946191"/>
              </p:ext>
            </p:extLst>
          </p:nvPr>
        </p:nvGraphicFramePr>
        <p:xfrm>
          <a:off x="3176395" y="4499330"/>
          <a:ext cx="1485107" cy="406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4" name="Equation" r:id="rId17" imgW="647419" imgH="177723" progId="Equation.DSMT4">
                  <p:embed/>
                </p:oleObj>
              </mc:Choice>
              <mc:Fallback>
                <p:oleObj name="Equation" r:id="rId17" imgW="647419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395" y="4499330"/>
                        <a:ext cx="1485107" cy="406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039311"/>
              </p:ext>
            </p:extLst>
          </p:nvPr>
        </p:nvGraphicFramePr>
        <p:xfrm>
          <a:off x="609600" y="5157787"/>
          <a:ext cx="144621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5" name="Equation" r:id="rId19" imgW="723586" imgH="393529" progId="Equation.DSMT4">
                  <p:embed/>
                </p:oleObj>
              </mc:Choice>
              <mc:Fallback>
                <p:oleObj name="Equation" r:id="rId19" imgW="72358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57787"/>
                        <a:ext cx="1446213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373173"/>
              </p:ext>
            </p:extLst>
          </p:nvPr>
        </p:nvGraphicFramePr>
        <p:xfrm>
          <a:off x="3682206" y="5341938"/>
          <a:ext cx="8890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6" name="Equation" r:id="rId21" imgW="380835" imgH="139639" progId="Equation.DSMT4">
                  <p:embed/>
                </p:oleObj>
              </mc:Choice>
              <mc:Fallback>
                <p:oleObj name="Equation" r:id="rId21" imgW="380835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2206" y="5341938"/>
                        <a:ext cx="889000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4206875" y="1219200"/>
            <a:ext cx="4937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folHlink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Square both sides of the </a:t>
            </a:r>
            <a:r>
              <a:rPr lang="en-US" sz="1600" dirty="0" smtClean="0">
                <a:solidFill>
                  <a:schemeClr val="tx1"/>
                </a:solidFill>
              </a:rPr>
              <a:t>equation in </a:t>
            </a:r>
            <a:r>
              <a:rPr lang="en-US" sz="1600" dirty="0">
                <a:solidFill>
                  <a:schemeClr val="tx1"/>
                </a:solidFill>
              </a:rPr>
              <a:t>order to change sine into </a:t>
            </a:r>
            <a:r>
              <a:rPr lang="en-US" sz="1600" dirty="0" smtClean="0">
                <a:solidFill>
                  <a:schemeClr val="tx1"/>
                </a:solidFill>
              </a:rPr>
              <a:t>terms of </a:t>
            </a:r>
            <a:r>
              <a:rPr lang="en-US" sz="1600" dirty="0">
                <a:solidFill>
                  <a:schemeClr val="tx1"/>
                </a:solidFill>
              </a:rPr>
              <a:t>cosine giving only one </a:t>
            </a:r>
            <a:r>
              <a:rPr lang="en-US" sz="1600" dirty="0" smtClean="0">
                <a:solidFill>
                  <a:schemeClr val="tx1"/>
                </a:solidFill>
              </a:rPr>
              <a:t>trig function </a:t>
            </a:r>
            <a:r>
              <a:rPr lang="en-US" sz="1600" dirty="0">
                <a:solidFill>
                  <a:schemeClr val="tx1"/>
                </a:solidFill>
              </a:rPr>
              <a:t>to work with.</a:t>
            </a: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4247501" y="2057400"/>
            <a:ext cx="35219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folHlink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solidFill>
                  <a:schemeClr val="tx1"/>
                </a:solidFill>
              </a:rPr>
              <a:t>FOIL and Replace sin</a:t>
            </a:r>
            <a:r>
              <a:rPr lang="en-US" sz="1600" baseline="30000" dirty="0" smtClean="0">
                <a:solidFill>
                  <a:schemeClr val="tx1"/>
                </a:solidFill>
              </a:rPr>
              <a:t>2</a:t>
            </a:r>
            <a:r>
              <a:rPr lang="en-US" sz="1600" i="1" dirty="0" smtClean="0">
                <a:solidFill>
                  <a:schemeClr val="tx1"/>
                </a:solidFill>
              </a:rPr>
              <a:t>x </a:t>
            </a:r>
            <a:r>
              <a:rPr lang="en-US" sz="1600" dirty="0" smtClean="0">
                <a:solidFill>
                  <a:schemeClr val="tx1"/>
                </a:solidFill>
              </a:rPr>
              <a:t>with 1 – cos</a:t>
            </a:r>
            <a:r>
              <a:rPr lang="en-US" sz="1600" baseline="30000" dirty="0" smtClean="0">
                <a:solidFill>
                  <a:schemeClr val="tx1"/>
                </a:solidFill>
              </a:rPr>
              <a:t>2</a:t>
            </a:r>
            <a:r>
              <a:rPr lang="en-US" sz="1600" i="1" dirty="0" smtClean="0">
                <a:solidFill>
                  <a:schemeClr val="tx1"/>
                </a:solidFill>
              </a:rPr>
              <a:t>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4211904" y="2667000"/>
            <a:ext cx="4779696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folHlink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Set equation equal to zero since it is </a:t>
            </a:r>
            <a:r>
              <a:rPr lang="en-US" sz="1600" dirty="0" smtClean="0">
                <a:solidFill>
                  <a:schemeClr val="tx1"/>
                </a:solidFill>
              </a:rPr>
              <a:t>a quadratic </a:t>
            </a:r>
            <a:r>
              <a:rPr lang="en-US" sz="1600" dirty="0">
                <a:solidFill>
                  <a:schemeClr val="tx1"/>
                </a:solidFill>
              </a:rPr>
              <a:t>equation.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4191000" y="3429000"/>
            <a:ext cx="76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folHlink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Factor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4661502" y="4038600"/>
            <a:ext cx="21916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folHlink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solidFill>
                  <a:schemeClr val="tx1"/>
                </a:solidFill>
              </a:rPr>
              <a:t>Zero Product Property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4823618" y="4578350"/>
            <a:ext cx="1433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folHlink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Solve for </a:t>
            </a:r>
            <a:r>
              <a:rPr lang="en-US" sz="1600" dirty="0" err="1">
                <a:solidFill>
                  <a:schemeClr val="tx1"/>
                </a:solidFill>
              </a:rPr>
              <a:t>cos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4679950" y="5364431"/>
            <a:ext cx="2430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folHlink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Determine the solution(s).</a:t>
            </a:r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1505435" y="5212031"/>
            <a:ext cx="496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folHlink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48491" y="6060411"/>
            <a:ext cx="3624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folHlink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Why is 3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/2 removed as a solution?</a:t>
            </a:r>
          </a:p>
        </p:txBody>
      </p:sp>
      <p:sp>
        <p:nvSpPr>
          <p:cNvPr id="46113" name="Text Box 33"/>
          <p:cNvSpPr txBox="1">
            <a:spLocks noChangeArrowheads="1"/>
          </p:cNvSpPr>
          <p:nvPr/>
        </p:nvSpPr>
        <p:spPr bwMode="auto">
          <a:xfrm>
            <a:off x="3713400" y="5857376"/>
            <a:ext cx="521808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folHlink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Squaring both sides of an equation can cause extraneous solutions! 3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/2 does not satisfy the original equation!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65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2" grpId="0"/>
      <p:bldP spid="46104" grpId="0"/>
      <p:bldP spid="46106" grpId="0"/>
      <p:bldP spid="46107" grpId="0"/>
      <p:bldP spid="46108" grpId="0"/>
      <p:bldP spid="46109" grpId="0"/>
      <p:bldP spid="46110" grpId="0"/>
      <p:bldP spid="46111" grpId="0"/>
      <p:bldP spid="46112" grpId="0"/>
      <p:bldP spid="461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Inverse Functions:</a:t>
            </a:r>
            <a:endParaRPr lang="en-US" sz="40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762000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None/>
            </a:pPr>
            <a:r>
              <a:rPr lang="en-US" sz="3200" dirty="0" smtClean="0"/>
              <a:t>	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3200" dirty="0" smtClean="0"/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3200" dirty="0" smtClean="0"/>
          </a:p>
        </p:txBody>
      </p:sp>
      <p:graphicFrame>
        <p:nvGraphicFramePr>
          <p:cNvPr id="133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772209"/>
              </p:ext>
            </p:extLst>
          </p:nvPr>
        </p:nvGraphicFramePr>
        <p:xfrm>
          <a:off x="215900" y="1060450"/>
          <a:ext cx="8191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9" name="Equation" r:id="rId3" imgW="8191440" imgH="571320" progId="Equation.DSMT4">
                  <p:embed/>
                </p:oleObj>
              </mc:Choice>
              <mc:Fallback>
                <p:oleObj name="Equation" r:id="rId3" imgW="81914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1060450"/>
                        <a:ext cx="8191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029030"/>
              </p:ext>
            </p:extLst>
          </p:nvPr>
        </p:nvGraphicFramePr>
        <p:xfrm>
          <a:off x="1009650" y="1784350"/>
          <a:ext cx="3987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" name="Equation" r:id="rId5" imgW="3987720" imgH="431640" progId="Equation.DSMT4">
                  <p:embed/>
                </p:oleObj>
              </mc:Choice>
              <mc:Fallback>
                <p:oleObj name="Equation" r:id="rId5" imgW="3987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1784350"/>
                        <a:ext cx="3987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369037"/>
              </p:ext>
            </p:extLst>
          </p:nvPr>
        </p:nvGraphicFramePr>
        <p:xfrm>
          <a:off x="1524000" y="2584450"/>
          <a:ext cx="3479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1" name="Equation" r:id="rId7" imgW="3479760" imgH="431640" progId="Equation.DSMT4">
                  <p:embed/>
                </p:oleObj>
              </mc:Choice>
              <mc:Fallback>
                <p:oleObj name="Equation" r:id="rId7" imgW="3479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84450"/>
                        <a:ext cx="3479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936996"/>
              </p:ext>
            </p:extLst>
          </p:nvPr>
        </p:nvGraphicFramePr>
        <p:xfrm>
          <a:off x="1143000" y="3270250"/>
          <a:ext cx="3860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" name="Equation" r:id="rId9" imgW="3860640" imgH="558720" progId="Equation.DSMT4">
                  <p:embed/>
                </p:oleObj>
              </mc:Choice>
              <mc:Fallback>
                <p:oleObj name="Equation" r:id="rId9" imgW="38606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70250"/>
                        <a:ext cx="38608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587634"/>
              </p:ext>
            </p:extLst>
          </p:nvPr>
        </p:nvGraphicFramePr>
        <p:xfrm>
          <a:off x="762000" y="4108450"/>
          <a:ext cx="4546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" name="Equation" r:id="rId11" imgW="4546440" imgH="444240" progId="Equation.DSMT4">
                  <p:embed/>
                </p:oleObj>
              </mc:Choice>
              <mc:Fallback>
                <p:oleObj name="Equation" r:id="rId11" imgW="45464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08450"/>
                        <a:ext cx="45466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929816"/>
              </p:ext>
            </p:extLst>
          </p:nvPr>
        </p:nvGraphicFramePr>
        <p:xfrm>
          <a:off x="381000" y="4648200"/>
          <a:ext cx="7391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" name="Equation" r:id="rId13" imgW="7391160" imgH="939600" progId="Equation.DSMT4">
                  <p:embed/>
                </p:oleObj>
              </mc:Choice>
              <mc:Fallback>
                <p:oleObj name="Equation" r:id="rId13" imgW="7391160" imgH="939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48200"/>
                        <a:ext cx="73914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680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Sneedlegrit</a:t>
            </a:r>
            <a:r>
              <a:rPr lang="en-US" dirty="0" smtClean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943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HW:  pg482(26 – 40 Even)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Solve: 2sinx + 1 = 0 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260391"/>
              </p:ext>
            </p:extLst>
          </p:nvPr>
        </p:nvGraphicFramePr>
        <p:xfrm>
          <a:off x="4368800" y="2097088"/>
          <a:ext cx="3771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3" imgW="3771720" imgH="558720" progId="Equation.DSMT4">
                  <p:embed/>
                </p:oleObj>
              </mc:Choice>
              <mc:Fallback>
                <p:oleObj name="Equation" r:id="rId3" imgW="37717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68800" y="2097088"/>
                        <a:ext cx="37719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9" y="1143000"/>
            <a:ext cx="8062913" cy="118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24200"/>
            <a:ext cx="43053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05400"/>
            <a:ext cx="56102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885103"/>
              </p:ext>
            </p:extLst>
          </p:nvPr>
        </p:nvGraphicFramePr>
        <p:xfrm>
          <a:off x="1066800" y="2209800"/>
          <a:ext cx="753279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4" name="Equation" r:id="rId6" imgW="1041120" imgH="952200" progId="Equation.DSMT4">
                  <p:embed/>
                </p:oleObj>
              </mc:Choice>
              <mc:Fallback>
                <p:oleObj name="Equation" r:id="rId6" imgW="1041120" imgH="952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09800"/>
                        <a:ext cx="753279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634362"/>
              </p:ext>
            </p:extLst>
          </p:nvPr>
        </p:nvGraphicFramePr>
        <p:xfrm>
          <a:off x="3627438" y="2330450"/>
          <a:ext cx="91916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5" name="Equation" r:id="rId8" imgW="1269720" imgH="952200" progId="Equation.DSMT4">
                  <p:embed/>
                </p:oleObj>
              </mc:Choice>
              <mc:Fallback>
                <p:oleObj name="Equation" r:id="rId8" imgW="1269720" imgH="952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2330450"/>
                        <a:ext cx="919162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98998"/>
              </p:ext>
            </p:extLst>
          </p:nvPr>
        </p:nvGraphicFramePr>
        <p:xfrm>
          <a:off x="6705600" y="2333625"/>
          <a:ext cx="754063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6" name="Equation" r:id="rId10" imgW="1041120" imgH="939600" progId="Equation.DSMT4">
                  <p:embed/>
                </p:oleObj>
              </mc:Choice>
              <mc:Fallback>
                <p:oleObj name="Equation" r:id="rId10" imgW="1041120" imgH="939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333625"/>
                        <a:ext cx="754063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029277"/>
              </p:ext>
            </p:extLst>
          </p:nvPr>
        </p:nvGraphicFramePr>
        <p:xfrm>
          <a:off x="908050" y="5729288"/>
          <a:ext cx="91916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7" name="Equation" r:id="rId12" imgW="1269720" imgH="952200" progId="Equation.DSMT4">
                  <p:embed/>
                </p:oleObj>
              </mc:Choice>
              <mc:Fallback>
                <p:oleObj name="Equation" r:id="rId12" imgW="1269720" imgH="952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5729288"/>
                        <a:ext cx="91916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494551"/>
              </p:ext>
            </p:extLst>
          </p:nvPr>
        </p:nvGraphicFramePr>
        <p:xfrm>
          <a:off x="3581400" y="4343400"/>
          <a:ext cx="211138" cy="18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8" name="Equation" r:id="rId14" imgW="291960" imgH="253800" progId="Equation.DSMT4">
                  <p:embed/>
                </p:oleObj>
              </mc:Choice>
              <mc:Fallback>
                <p:oleObj name="Equation" r:id="rId14" imgW="29196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343400"/>
                        <a:ext cx="211138" cy="18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314854"/>
              </p:ext>
            </p:extLst>
          </p:nvPr>
        </p:nvGraphicFramePr>
        <p:xfrm>
          <a:off x="990600" y="4229100"/>
          <a:ext cx="75406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9" name="Equation" r:id="rId16" imgW="1041120" imgH="952200" progId="Equation.DSMT4">
                  <p:embed/>
                </p:oleObj>
              </mc:Choice>
              <mc:Fallback>
                <p:oleObj name="Equation" r:id="rId16" imgW="1041120" imgH="952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29100"/>
                        <a:ext cx="75406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391416"/>
              </p:ext>
            </p:extLst>
          </p:nvPr>
        </p:nvGraphicFramePr>
        <p:xfrm>
          <a:off x="4648200" y="5767388"/>
          <a:ext cx="75406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0" name="Equation" r:id="rId18" imgW="1041120" imgH="939600" progId="Equation.DSMT4">
                  <p:embed/>
                </p:oleObj>
              </mc:Choice>
              <mc:Fallback>
                <p:oleObj name="Equation" r:id="rId18" imgW="1041120" imgH="939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767388"/>
                        <a:ext cx="75406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2286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HW Answers: Introduction to solving trigonometric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9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Use standard algebraic techniques to solve trigonometric equations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Solve trigonometric equations of quadratic type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Solve trigonometric equations involving multiple angles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Use inverse trigonometric functions to solve trigonometric equations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5.3 – Solving Trigonometric Equations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Two basic techniques for solving trigonometric equations are factoring and applying known identities.  </a:t>
            </a:r>
          </a:p>
          <a:p>
            <a:pPr eaLnBrk="1" hangingPunct="1"/>
            <a:endParaRPr lang="en-US" sz="3200" dirty="0" smtClean="0"/>
          </a:p>
          <a:p>
            <a:pPr lvl="1" eaLnBrk="1" hangingPunct="1">
              <a:buFont typeface="Wingdings 2" pitchFamily="18" charset="2"/>
              <a:buNone/>
            </a:pPr>
            <a:r>
              <a:rPr lang="en-US" sz="3200" dirty="0" smtClean="0"/>
              <a:t>a)  Rewrite the equation with a single trigonometric function.</a:t>
            </a:r>
          </a:p>
          <a:p>
            <a:pPr eaLnBrk="1" hangingPunct="1"/>
            <a:endParaRPr lang="en-US" sz="3200" dirty="0" smtClean="0"/>
          </a:p>
          <a:p>
            <a:pPr lvl="1" eaLnBrk="1" hangingPunct="1">
              <a:buFont typeface="Wingdings 2" pitchFamily="18" charset="2"/>
              <a:buNone/>
            </a:pPr>
            <a:r>
              <a:rPr lang="en-US" sz="3200" dirty="0" smtClean="0"/>
              <a:t>b)  Remember only to factor after you have set the equation equal to zero.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endParaRPr lang="en-US" sz="3200" dirty="0" smtClean="0"/>
          </a:p>
          <a:p>
            <a:pPr eaLnBrk="1" hangingPunct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Solving a Trigonometric Equation:</a:t>
            </a:r>
            <a:endParaRPr lang="en-US" sz="4000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04438"/>
              </p:ext>
            </p:extLst>
          </p:nvPr>
        </p:nvGraphicFramePr>
        <p:xfrm>
          <a:off x="2057400" y="2286000"/>
          <a:ext cx="2374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9" name="Equation" r:id="rId3" imgW="2374900" imgH="431800" progId="Equation.DSMT4">
                  <p:embed/>
                </p:oleObj>
              </mc:Choice>
              <mc:Fallback>
                <p:oleObj name="Equation" r:id="rId3" imgW="23749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86000"/>
                        <a:ext cx="2374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717550" y="1600200"/>
          <a:ext cx="7404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0" name="Equation" r:id="rId5" imgW="7404100" imgH="444500" progId="Equation.DSMT4">
                  <p:embed/>
                </p:oleObj>
              </mc:Choice>
              <mc:Fallback>
                <p:oleObj name="Equation" r:id="rId5" imgW="7404100" imgH="444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1600200"/>
                        <a:ext cx="74041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773131"/>
              </p:ext>
            </p:extLst>
          </p:nvPr>
        </p:nvGraphicFramePr>
        <p:xfrm>
          <a:off x="2057400" y="2971800"/>
          <a:ext cx="1917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" name="Equation" r:id="rId7" imgW="1917700" imgH="431800" progId="Equation.DSMT4">
                  <p:embed/>
                </p:oleObj>
              </mc:Choice>
              <mc:Fallback>
                <p:oleObj name="Equation" r:id="rId7" imgW="19177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71800"/>
                        <a:ext cx="1917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774432"/>
              </p:ext>
            </p:extLst>
          </p:nvPr>
        </p:nvGraphicFramePr>
        <p:xfrm>
          <a:off x="1828800" y="4191000"/>
          <a:ext cx="54229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2" name="Equation" r:id="rId9" imgW="5422680" imgH="939600" progId="Equation.DSMT4">
                  <p:embed/>
                </p:oleObj>
              </mc:Choice>
              <mc:Fallback>
                <p:oleObj name="Equation" r:id="rId9" imgW="5422680" imgH="939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191000"/>
                        <a:ext cx="54229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56953"/>
              </p:ext>
            </p:extLst>
          </p:nvPr>
        </p:nvGraphicFramePr>
        <p:xfrm>
          <a:off x="2286000" y="3581400"/>
          <a:ext cx="1587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" name="Equation" r:id="rId11" imgW="1586811" imgH="342751" progId="Equation.DSMT4">
                  <p:embed/>
                </p:oleObj>
              </mc:Choice>
              <mc:Fallback>
                <p:oleObj name="Equation" r:id="rId11" imgW="1586811" imgH="34275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81400"/>
                        <a:ext cx="15875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819623"/>
              </p:ext>
            </p:extLst>
          </p:nvPr>
        </p:nvGraphicFramePr>
        <p:xfrm>
          <a:off x="3048000" y="5486400"/>
          <a:ext cx="19558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4" name="Equation" r:id="rId13" imgW="1955520" imgH="939600" progId="Equation.DSMT4">
                  <p:embed/>
                </p:oleObj>
              </mc:Choice>
              <mc:Fallback>
                <p:oleObj name="Equation" r:id="rId13" imgW="1955520" imgH="939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486400"/>
                        <a:ext cx="19558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257800" y="57150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General Solution </a:t>
            </a:r>
            <a:r>
              <a:rPr lang="en-US" sz="2800" dirty="0" err="1" smtClean="0"/>
              <a:t>n</a:t>
            </a:r>
            <a:r>
              <a:rPr lang="en-US" sz="2800" dirty="0" err="1" smtClean="0">
                <a:sym typeface="Symbol"/>
              </a:rPr>
              <a:t>Z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744058"/>
              </p:ext>
            </p:extLst>
          </p:nvPr>
        </p:nvGraphicFramePr>
        <p:xfrm>
          <a:off x="609600" y="5715000"/>
          <a:ext cx="1854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5" name="Equation" r:id="rId15" imgW="1854000" imgH="355320" progId="Equation.DSMT4">
                  <p:embed/>
                </p:oleObj>
              </mc:Choice>
              <mc:Fallback>
                <p:oleObj name="Equation" r:id="rId15" imgW="1854000" imgH="3553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715000"/>
                        <a:ext cx="1854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200" dirty="0" smtClean="0"/>
              <a:t>Extracting Square Roots: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029200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None/>
            </a:pPr>
            <a:endParaRPr lang="en-US" sz="3200" dirty="0" smtClean="0"/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3200" dirty="0" smtClean="0"/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3200" dirty="0" smtClean="0"/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3200" dirty="0" smtClean="0"/>
              <a:t>				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3200" dirty="0" smtClean="0"/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3200" dirty="0" smtClean="0"/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3200" dirty="0" smtClean="0"/>
              <a:t>				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320800" y="2057400"/>
          <a:ext cx="2108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" name="Equation" r:id="rId3" imgW="2108200" imgH="431800" progId="Equation.DSMT4">
                  <p:embed/>
                </p:oleObj>
              </mc:Choice>
              <mc:Fallback>
                <p:oleObj name="Equation" r:id="rId3" imgW="21082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2057400"/>
                        <a:ext cx="2108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253376"/>
              </p:ext>
            </p:extLst>
          </p:nvPr>
        </p:nvGraphicFramePr>
        <p:xfrm>
          <a:off x="520700" y="1409700"/>
          <a:ext cx="7531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Equation" r:id="rId5" imgW="7530840" imgH="571320" progId="Equation.DSMT4">
                  <p:embed/>
                </p:oleObj>
              </mc:Choice>
              <mc:Fallback>
                <p:oleObj name="Equation" r:id="rId5" imgW="7530840" imgH="571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1409700"/>
                        <a:ext cx="7531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460500" y="3276600"/>
          <a:ext cx="1943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" name="Equation" r:id="rId7" imgW="1943100" imgH="495300" progId="Equation.DSMT4">
                  <p:embed/>
                </p:oleObj>
              </mc:Choice>
              <mc:Fallback>
                <p:oleObj name="Equation" r:id="rId7" imgW="1943100" imgH="495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3276600"/>
                        <a:ext cx="19431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1600200" y="2667000"/>
          <a:ext cx="1562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" name="Equation" r:id="rId9" imgW="1562100" imgH="431800" progId="Equation.DSMT4">
                  <p:embed/>
                </p:oleObj>
              </mc:Choice>
              <mc:Fallback>
                <p:oleObj name="Equation" r:id="rId9" imgW="15621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667000"/>
                        <a:ext cx="15621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524000" y="5334000"/>
          <a:ext cx="30988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name="Equation" r:id="rId11" imgW="3098800" imgH="939800" progId="Equation.DSMT4">
                  <p:embed/>
                </p:oleObj>
              </mc:Choice>
              <mc:Fallback>
                <p:oleObj name="Equation" r:id="rId11" imgW="3098800" imgH="939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334000"/>
                        <a:ext cx="30988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43332"/>
              </p:ext>
            </p:extLst>
          </p:nvPr>
        </p:nvGraphicFramePr>
        <p:xfrm>
          <a:off x="1447800" y="3962400"/>
          <a:ext cx="23368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" name="Equation" r:id="rId13" imgW="2336760" imgH="1028520" progId="Equation.DSMT4">
                  <p:embed/>
                </p:oleObj>
              </mc:Choice>
              <mc:Fallback>
                <p:oleObj name="Equation" r:id="rId13" imgW="2336760" imgH="10285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62400"/>
                        <a:ext cx="23368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Use identities to solve:</a:t>
            </a:r>
            <a:endParaRPr lang="en-US" sz="4400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127859"/>
              </p:ext>
            </p:extLst>
          </p:nvPr>
        </p:nvGraphicFramePr>
        <p:xfrm>
          <a:off x="1524000" y="1905000"/>
          <a:ext cx="18986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5" name="Equation" r:id="rId3" imgW="2286000" imgH="431800" progId="Equation.DSMT4">
                  <p:embed/>
                </p:oleObj>
              </mc:Choice>
              <mc:Fallback>
                <p:oleObj name="Equation" r:id="rId3" imgW="22860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00"/>
                        <a:ext cx="18986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055703"/>
              </p:ext>
            </p:extLst>
          </p:nvPr>
        </p:nvGraphicFramePr>
        <p:xfrm>
          <a:off x="609600" y="1295400"/>
          <a:ext cx="6527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6" name="Equation" r:id="rId5" imgW="6527800" imgH="520700" progId="Equation.DSMT4">
                  <p:embed/>
                </p:oleObj>
              </mc:Choice>
              <mc:Fallback>
                <p:oleObj name="Equation" r:id="rId5" imgW="6527800" imgH="520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6527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422043"/>
              </p:ext>
            </p:extLst>
          </p:nvPr>
        </p:nvGraphicFramePr>
        <p:xfrm>
          <a:off x="1066800" y="2514600"/>
          <a:ext cx="24161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7" name="Equation" r:id="rId7" imgW="2908300" imgH="520700" progId="Equation.DSMT4">
                  <p:embed/>
                </p:oleObj>
              </mc:Choice>
              <mc:Fallback>
                <p:oleObj name="Equation" r:id="rId7" imgW="2908300" imgH="520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14600"/>
                        <a:ext cx="24161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850402"/>
              </p:ext>
            </p:extLst>
          </p:nvPr>
        </p:nvGraphicFramePr>
        <p:xfrm>
          <a:off x="609600" y="3276600"/>
          <a:ext cx="30924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8" name="Equation" r:id="rId9" imgW="3721100" imgH="660400" progId="Equation.DSMT4">
                  <p:embed/>
                </p:oleObj>
              </mc:Choice>
              <mc:Fallback>
                <p:oleObj name="Equation" r:id="rId9" imgW="3721100" imgH="660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76600"/>
                        <a:ext cx="309245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804652"/>
              </p:ext>
            </p:extLst>
          </p:nvPr>
        </p:nvGraphicFramePr>
        <p:xfrm>
          <a:off x="2819400" y="4800600"/>
          <a:ext cx="2206625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9" name="Equation" r:id="rId11" imgW="2654300" imgH="1028700" progId="Equation.DSMT4">
                  <p:embed/>
                </p:oleObj>
              </mc:Choice>
              <mc:Fallback>
                <p:oleObj name="Equation" r:id="rId11" imgW="2654300" imgH="1028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800600"/>
                        <a:ext cx="2206625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581554"/>
              </p:ext>
            </p:extLst>
          </p:nvPr>
        </p:nvGraphicFramePr>
        <p:xfrm>
          <a:off x="1143000" y="4038600"/>
          <a:ext cx="19304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0" name="Equation" r:id="rId13" imgW="2324100" imgH="520700" progId="Equation.DSMT4">
                  <p:embed/>
                </p:oleObj>
              </mc:Choice>
              <mc:Fallback>
                <p:oleObj name="Equation" r:id="rId13" imgW="2324100" imgH="520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38600"/>
                        <a:ext cx="19304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903522"/>
              </p:ext>
            </p:extLst>
          </p:nvPr>
        </p:nvGraphicFramePr>
        <p:xfrm>
          <a:off x="1219200" y="4876800"/>
          <a:ext cx="133032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1" name="Equation" r:id="rId15" imgW="1600200" imgH="939800" progId="Equation.DSMT4">
                  <p:embed/>
                </p:oleObj>
              </mc:Choice>
              <mc:Fallback>
                <p:oleObj name="Equation" r:id="rId15" imgW="1600200" imgH="939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76800"/>
                        <a:ext cx="1330325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587566"/>
              </p:ext>
            </p:extLst>
          </p:nvPr>
        </p:nvGraphicFramePr>
        <p:xfrm>
          <a:off x="4029075" y="2590800"/>
          <a:ext cx="45053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2" name="Equation" r:id="rId17" imgW="5422900" imgH="444500" progId="Equation.DSMT4">
                  <p:embed/>
                </p:oleObj>
              </mc:Choice>
              <mc:Fallback>
                <p:oleObj name="Equation" r:id="rId17" imgW="5422900" imgH="4445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2590800"/>
                        <a:ext cx="45053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870523"/>
              </p:ext>
            </p:extLst>
          </p:nvPr>
        </p:nvGraphicFramePr>
        <p:xfrm>
          <a:off x="3995738" y="3379787"/>
          <a:ext cx="377666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3" name="Equation" r:id="rId19" imgW="4546440" imgH="444240" progId="Equation.DSMT4">
                  <p:embed/>
                </p:oleObj>
              </mc:Choice>
              <mc:Fallback>
                <p:oleObj name="Equation" r:id="rId19" imgW="4546440" imgH="4442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379787"/>
                        <a:ext cx="3776662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75236"/>
              </p:ext>
            </p:extLst>
          </p:nvPr>
        </p:nvGraphicFramePr>
        <p:xfrm>
          <a:off x="4011612" y="4159250"/>
          <a:ext cx="26177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4" name="Equation" r:id="rId21" imgW="3149600" imgH="444500" progId="Equation.DSMT4">
                  <p:embed/>
                </p:oleObj>
              </mc:Choice>
              <mc:Fallback>
                <p:oleObj name="Equation" r:id="rId21" imgW="3149600" imgH="4445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612" y="4159250"/>
                        <a:ext cx="26177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991920"/>
              </p:ext>
            </p:extLst>
          </p:nvPr>
        </p:nvGraphicFramePr>
        <p:xfrm>
          <a:off x="5195455" y="4876800"/>
          <a:ext cx="2995612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5" name="Equation" r:id="rId23" imgW="3606480" imgH="939600" progId="Equation.DSMT4">
                  <p:embed/>
                </p:oleObj>
              </mc:Choice>
              <mc:Fallback>
                <p:oleObj name="Equation" r:id="rId23" imgW="3606480" imgH="939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455" y="4876800"/>
                        <a:ext cx="2995612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251893"/>
              </p:ext>
            </p:extLst>
          </p:nvPr>
        </p:nvGraphicFramePr>
        <p:xfrm>
          <a:off x="24714" y="6172200"/>
          <a:ext cx="318611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6" name="Equation" r:id="rId25" imgW="3835400" imgH="444500" progId="Equation.DSMT4">
                  <p:embed/>
                </p:oleObj>
              </mc:Choice>
              <mc:Fallback>
                <p:oleObj name="Equation" r:id="rId25" imgW="3835400" imgH="4445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4" y="6172200"/>
                        <a:ext cx="3186113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181600" y="61722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General Solution </a:t>
            </a:r>
            <a:r>
              <a:rPr lang="en-US" sz="2800" dirty="0" err="1" smtClean="0"/>
              <a:t>n</a:t>
            </a:r>
            <a:r>
              <a:rPr lang="en-US" sz="2800" dirty="0" err="1" smtClean="0">
                <a:sym typeface="Symbol"/>
              </a:rPr>
              <a:t>Z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665854"/>
              </p:ext>
            </p:extLst>
          </p:nvPr>
        </p:nvGraphicFramePr>
        <p:xfrm>
          <a:off x="3276600" y="5951537"/>
          <a:ext cx="16891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7" name="Equation" r:id="rId27" imgW="2031840" imgH="939600" progId="Equation.DSMT4">
                  <p:embed/>
                </p:oleObj>
              </mc:Choice>
              <mc:Fallback>
                <p:oleObj name="Equation" r:id="rId27" imgW="2031840" imgH="939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951537"/>
                        <a:ext cx="168910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6365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Use identities to solve:</a:t>
            </a:r>
            <a:endParaRPr lang="en-US" sz="4400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None/>
            </a:pPr>
            <a:endParaRPr lang="en-US" sz="3200" dirty="0" smtClean="0"/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3200" dirty="0" smtClean="0"/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3200" dirty="0" smtClean="0"/>
          </a:p>
        </p:txBody>
      </p:sp>
      <p:graphicFrame>
        <p:nvGraphicFramePr>
          <p:cNvPr id="1126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252168"/>
              </p:ext>
            </p:extLst>
          </p:nvPr>
        </p:nvGraphicFramePr>
        <p:xfrm>
          <a:off x="63500" y="647700"/>
          <a:ext cx="8724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3" name="Equation" r:id="rId3" imgW="8724600" imgH="571320" progId="Equation.DSMT4">
                  <p:embed/>
                </p:oleObj>
              </mc:Choice>
              <mc:Fallback>
                <p:oleObj name="Equation" r:id="rId3" imgW="8724600" imgH="571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" y="647700"/>
                        <a:ext cx="87249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47743"/>
              </p:ext>
            </p:extLst>
          </p:nvPr>
        </p:nvGraphicFramePr>
        <p:xfrm>
          <a:off x="838200" y="1143000"/>
          <a:ext cx="28606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4" name="Equation" r:id="rId5" imgW="1358640" imgH="228600" progId="Equation.DSMT4">
                  <p:embed/>
                </p:oleObj>
              </mc:Choice>
              <mc:Fallback>
                <p:oleObj name="Equation" r:id="rId5" imgW="13586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43000"/>
                        <a:ext cx="28606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922277"/>
              </p:ext>
            </p:extLst>
          </p:nvPr>
        </p:nvGraphicFramePr>
        <p:xfrm>
          <a:off x="381000" y="2362200"/>
          <a:ext cx="32877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5" name="Equation" r:id="rId7" imgW="1562040" imgH="203040" progId="Equation.DSMT4">
                  <p:embed/>
                </p:oleObj>
              </mc:Choice>
              <mc:Fallback>
                <p:oleObj name="Equation" r:id="rId7" imgW="15620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62200"/>
                        <a:ext cx="32877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052998"/>
              </p:ext>
            </p:extLst>
          </p:nvPr>
        </p:nvGraphicFramePr>
        <p:xfrm>
          <a:off x="228600" y="1676400"/>
          <a:ext cx="3487737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6" name="Equation" r:id="rId9" imgW="1676160" imgH="279360" progId="Equation.DSMT4">
                  <p:embed/>
                </p:oleObj>
              </mc:Choice>
              <mc:Fallback>
                <p:oleObj name="Equation" r:id="rId9" imgW="167616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3487737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798832"/>
              </p:ext>
            </p:extLst>
          </p:nvPr>
        </p:nvGraphicFramePr>
        <p:xfrm>
          <a:off x="457200" y="2971800"/>
          <a:ext cx="31813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7" name="Equation" r:id="rId11" imgW="1511280" imgH="228600" progId="Equation.DSMT4">
                  <p:embed/>
                </p:oleObj>
              </mc:Choice>
              <mc:Fallback>
                <p:oleObj name="Equation" r:id="rId11" imgW="15112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71800"/>
                        <a:ext cx="31813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36911"/>
              </p:ext>
            </p:extLst>
          </p:nvPr>
        </p:nvGraphicFramePr>
        <p:xfrm>
          <a:off x="762000" y="3505200"/>
          <a:ext cx="29114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8" name="Equation" r:id="rId13" imgW="1384200" imgH="228600" progId="Equation.DSMT4">
                  <p:embed/>
                </p:oleObj>
              </mc:Choice>
              <mc:Fallback>
                <p:oleObj name="Equation" r:id="rId13" imgW="13842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05200"/>
                        <a:ext cx="29114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527355"/>
              </p:ext>
            </p:extLst>
          </p:nvPr>
        </p:nvGraphicFramePr>
        <p:xfrm>
          <a:off x="228600" y="4191000"/>
          <a:ext cx="3340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9" name="Equation" r:id="rId15" imgW="1586811" imgH="253890" progId="Equation.DSMT4">
                  <p:embed/>
                </p:oleObj>
              </mc:Choice>
              <mc:Fallback>
                <p:oleObj name="Equation" r:id="rId15" imgW="1586811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91000"/>
                        <a:ext cx="3340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267697"/>
              </p:ext>
            </p:extLst>
          </p:nvPr>
        </p:nvGraphicFramePr>
        <p:xfrm>
          <a:off x="304800" y="4800600"/>
          <a:ext cx="350043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0" name="Equation" r:id="rId17" imgW="1663560" imgH="393480" progId="Equation.DSMT4">
                  <p:embed/>
                </p:oleObj>
              </mc:Choice>
              <mc:Fallback>
                <p:oleObj name="Equation" r:id="rId17" imgW="166356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800600"/>
                        <a:ext cx="3500438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220318"/>
              </p:ext>
            </p:extLst>
          </p:nvPr>
        </p:nvGraphicFramePr>
        <p:xfrm>
          <a:off x="457200" y="5791200"/>
          <a:ext cx="56911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1" name="Equation" r:id="rId19" imgW="2705100" imgH="393700" progId="Equation.DSMT4">
                  <p:embed/>
                </p:oleObj>
              </mc:Choice>
              <mc:Fallback>
                <p:oleObj name="Equation" r:id="rId19" imgW="27051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791200"/>
                        <a:ext cx="5691188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597378"/>
              </p:ext>
            </p:extLst>
          </p:nvPr>
        </p:nvGraphicFramePr>
        <p:xfrm>
          <a:off x="4419600" y="1752600"/>
          <a:ext cx="40370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2" name="Equation" r:id="rId21" imgW="1917360" imgH="203040" progId="Equation.DSMT4">
                  <p:embed/>
                </p:oleObj>
              </mc:Choice>
              <mc:Fallback>
                <p:oleObj name="Equation" r:id="rId21" imgW="191736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752600"/>
                        <a:ext cx="40370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813526"/>
              </p:ext>
            </p:extLst>
          </p:nvPr>
        </p:nvGraphicFramePr>
        <p:xfrm>
          <a:off x="4419600" y="2438400"/>
          <a:ext cx="43608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3" name="Equation" r:id="rId23" imgW="2095200" imgH="203040" progId="Equation.DSMT4">
                  <p:embed/>
                </p:oleObj>
              </mc:Choice>
              <mc:Fallback>
                <p:oleObj name="Equation" r:id="rId23" imgW="209520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438400"/>
                        <a:ext cx="436086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961930"/>
              </p:ext>
            </p:extLst>
          </p:nvPr>
        </p:nvGraphicFramePr>
        <p:xfrm>
          <a:off x="4419600" y="3505200"/>
          <a:ext cx="21653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4" name="Equation" r:id="rId25" imgW="1028520" imgH="203040" progId="Equation.DSMT4">
                  <p:embed/>
                </p:oleObj>
              </mc:Choice>
              <mc:Fallback>
                <p:oleObj name="Equation" r:id="rId25" imgW="102852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505200"/>
                        <a:ext cx="21653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957337"/>
              </p:ext>
            </p:extLst>
          </p:nvPr>
        </p:nvGraphicFramePr>
        <p:xfrm>
          <a:off x="4419600" y="4267200"/>
          <a:ext cx="22987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5" name="Equation" r:id="rId27" imgW="1091880" imgH="203040" progId="Equation.DSMT4">
                  <p:embed/>
                </p:oleObj>
              </mc:Choice>
              <mc:Fallback>
                <p:oleObj name="Equation" r:id="rId27" imgW="109188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267200"/>
                        <a:ext cx="22987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018698"/>
              </p:ext>
            </p:extLst>
          </p:nvPr>
        </p:nvGraphicFramePr>
        <p:xfrm>
          <a:off x="4343400" y="5029200"/>
          <a:ext cx="31543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6" name="Equation" r:id="rId29" imgW="1498320" imgH="203040" progId="Equation.DSMT4">
                  <p:embed/>
                </p:oleObj>
              </mc:Choice>
              <mc:Fallback>
                <p:oleObj name="Equation" r:id="rId29" imgW="149832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029200"/>
                        <a:ext cx="315436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Factor to solve:</a:t>
            </a:r>
            <a:endParaRPr lang="en-US" sz="4400" dirty="0"/>
          </a:p>
        </p:txBody>
      </p:sp>
      <p:graphicFrame>
        <p:nvGraphicFramePr>
          <p:cNvPr id="1229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343158"/>
              </p:ext>
            </p:extLst>
          </p:nvPr>
        </p:nvGraphicFramePr>
        <p:xfrm>
          <a:off x="17463" y="533400"/>
          <a:ext cx="8864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8" name="Equation" r:id="rId3" imgW="8864280" imgH="571320" progId="Equation.DSMT4">
                  <p:embed/>
                </p:oleObj>
              </mc:Choice>
              <mc:Fallback>
                <p:oleObj name="Equation" r:id="rId3" imgW="8864280" imgH="571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533400"/>
                        <a:ext cx="8864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None/>
            </a:pPr>
            <a:endParaRPr lang="en-US" sz="3200" dirty="0" smtClean="0"/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3200" dirty="0" smtClean="0"/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21415"/>
              </p:ext>
            </p:extLst>
          </p:nvPr>
        </p:nvGraphicFramePr>
        <p:xfrm>
          <a:off x="1524000" y="1676400"/>
          <a:ext cx="3568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9" name="Equation" r:id="rId5" imgW="3568680" imgH="431640" progId="Equation.DSMT4">
                  <p:embed/>
                </p:oleObj>
              </mc:Choice>
              <mc:Fallback>
                <p:oleObj name="Equation" r:id="rId5" imgW="356868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76400"/>
                        <a:ext cx="3568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424176"/>
              </p:ext>
            </p:extLst>
          </p:nvPr>
        </p:nvGraphicFramePr>
        <p:xfrm>
          <a:off x="914400" y="2590800"/>
          <a:ext cx="4279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0" name="Equation" r:id="rId7" imgW="4279680" imgH="660240" progId="Equation.DSMT4">
                  <p:embed/>
                </p:oleObj>
              </mc:Choice>
              <mc:Fallback>
                <p:oleObj name="Equation" r:id="rId7" imgW="4279680" imgH="660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42799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1676400" y="3581400"/>
          <a:ext cx="3937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1" name="Equation" r:id="rId9" imgW="3937000" imgH="520700" progId="Equation.DSMT4">
                  <p:embed/>
                </p:oleObj>
              </mc:Choice>
              <mc:Fallback>
                <p:oleObj name="Equation" r:id="rId9" imgW="3937000" imgH="520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81400"/>
                        <a:ext cx="39370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1606550" y="5283200"/>
          <a:ext cx="44704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2" name="Equation" r:id="rId11" imgW="4470400" imgH="1041400" progId="Equation.DSMT4">
                  <p:embed/>
                </p:oleObj>
              </mc:Choice>
              <mc:Fallback>
                <p:oleObj name="Equation" r:id="rId11" imgW="4470400" imgH="1041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5283200"/>
                        <a:ext cx="44704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1447800" y="4419600"/>
          <a:ext cx="4318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3" name="Equation" r:id="rId13" imgW="4318000" imgH="558800" progId="Equation.DSMT4">
                  <p:embed/>
                </p:oleObj>
              </mc:Choice>
              <mc:Fallback>
                <p:oleObj name="Equation" r:id="rId13" imgW="4318000" imgH="558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19600"/>
                        <a:ext cx="43180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644630"/>
              </p:ext>
            </p:extLst>
          </p:nvPr>
        </p:nvGraphicFramePr>
        <p:xfrm>
          <a:off x="6248400" y="2667000"/>
          <a:ext cx="1079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4" name="Equation" r:id="rId15" imgW="1079280" imgH="342720" progId="Equation.DSMT4">
                  <p:embed/>
                </p:oleObj>
              </mc:Choice>
              <mc:Fallback>
                <p:oleObj name="Equation" r:id="rId15" imgW="107928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667000"/>
                        <a:ext cx="10795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524344"/>
              </p:ext>
            </p:extLst>
          </p:nvPr>
        </p:nvGraphicFramePr>
        <p:xfrm>
          <a:off x="6248400" y="3657600"/>
          <a:ext cx="2667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5" name="Equation" r:id="rId17" imgW="2666880" imgH="431640" progId="Equation.DSMT4">
                  <p:embed/>
                </p:oleObj>
              </mc:Choice>
              <mc:Fallback>
                <p:oleObj name="Equation" r:id="rId17" imgW="266688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657600"/>
                        <a:ext cx="2667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1007</TotalTime>
  <Words>229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Flow</vt:lpstr>
      <vt:lpstr>Equation</vt:lpstr>
      <vt:lpstr>PowerPoint Presentation</vt:lpstr>
      <vt:lpstr>PowerPoint Presentation</vt:lpstr>
      <vt:lpstr>      Objective:</vt:lpstr>
      <vt:lpstr>      </vt:lpstr>
      <vt:lpstr>    Solving a Trigonometric Equation:</vt:lpstr>
      <vt:lpstr>    Extracting Square Roots:</vt:lpstr>
      <vt:lpstr>    Use identities to solve:</vt:lpstr>
      <vt:lpstr>    Use identities to solve:</vt:lpstr>
      <vt:lpstr>    Factor to solve:</vt:lpstr>
      <vt:lpstr>       Functions of Multiple Angles:</vt:lpstr>
      <vt:lpstr>Squaring and Converting to Quadratic Type</vt:lpstr>
      <vt:lpstr>       Using Inverse Functions:</vt:lpstr>
      <vt:lpstr>Sneedlegrit: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– Solving Trigonometric Equations</dc:title>
  <dc:creator>Yun J. Yu</dc:creator>
  <cp:lastModifiedBy>Kurutz, Jeremy</cp:lastModifiedBy>
  <cp:revision>112</cp:revision>
  <dcterms:created xsi:type="dcterms:W3CDTF">2007-10-06T02:16:11Z</dcterms:created>
  <dcterms:modified xsi:type="dcterms:W3CDTF">2014-04-02T18:32:05Z</dcterms:modified>
</cp:coreProperties>
</file>