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85" r:id="rId2"/>
    <p:sldId id="286" r:id="rId3"/>
    <p:sldId id="257" r:id="rId4"/>
    <p:sldId id="283" r:id="rId5"/>
    <p:sldId id="287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23.wmf"/><Relationship Id="rId18" Type="http://schemas.openxmlformats.org/officeDocument/2006/relationships/image" Target="../media/image2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12" Type="http://schemas.openxmlformats.org/officeDocument/2006/relationships/image" Target="../media/image22.wmf"/><Relationship Id="rId17" Type="http://schemas.openxmlformats.org/officeDocument/2006/relationships/image" Target="../media/image27.wmf"/><Relationship Id="rId2" Type="http://schemas.openxmlformats.org/officeDocument/2006/relationships/image" Target="../media/image12.wmf"/><Relationship Id="rId16" Type="http://schemas.openxmlformats.org/officeDocument/2006/relationships/image" Target="../media/image26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5" Type="http://schemas.openxmlformats.org/officeDocument/2006/relationships/image" Target="../media/image25.wmf"/><Relationship Id="rId10" Type="http://schemas.openxmlformats.org/officeDocument/2006/relationships/image" Target="../media/image20.wmf"/><Relationship Id="rId19" Type="http://schemas.openxmlformats.org/officeDocument/2006/relationships/image" Target="../media/image29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Relationship Id="rId14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651E5-48C6-4BCB-90E7-521EA89437B2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A862B-A391-4C30-829F-B07246C236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911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B6F52-1F1D-486A-B948-06007C000A93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CA511-9D3C-4D20-A6C8-3DDCB2353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35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3C5A0-5570-4833-B5B5-2629C7496337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747ED-4B3A-4537-ADC7-389DC5F956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35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E27FD-F191-484B-A50B-EC7559CF3DBC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0D203-6DF0-4CDB-863B-FC128A453B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61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F5E56-A552-422C-B8A9-D803FE8B02DD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937EF-D175-4C3C-B51B-FFD91DD746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744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96926-3825-42EE-AA5E-4F80B8D67B86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59F08-CC70-4336-A9BB-C6E9422DA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69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8AA2F-BCE6-4FB9-AAA9-EE25FCAC51FD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E822F-5242-4F2E-8A85-DB66108E2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16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49B4B-4E50-4186-A934-E993B6024FD7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7DBBC-7441-4CA5-A31A-D6ADFE880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24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ADB09-C720-4A10-98E6-7AA55D4EF34B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DD414-7BAC-440F-9D19-AD7891657C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17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1CC1E-8B03-4AC9-A906-234DE736A3F7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C93E1-2094-41C5-995F-288F261781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197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12DC2-3474-4C03-A760-E492F7A8EA72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57628-0585-44CE-965B-49598D419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73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444AD3-C0AD-4D6D-B15A-E15A3240D523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A28332-0948-4B9B-8559-527A032D8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61" r:id="rId2"/>
    <p:sldLayoutId id="2147483770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71" r:id="rId9"/>
    <p:sldLayoutId id="2147483767" r:id="rId10"/>
    <p:sldLayoutId id="21474837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04DA3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A04DA3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C4652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18.wmf"/><Relationship Id="rId26" Type="http://schemas.openxmlformats.org/officeDocument/2006/relationships/image" Target="../media/image22.wmf"/><Relationship Id="rId39" Type="http://schemas.openxmlformats.org/officeDocument/2006/relationships/oleObject" Target="../embeddings/oleObject28.bin"/><Relationship Id="rId3" Type="http://schemas.openxmlformats.org/officeDocument/2006/relationships/oleObject" Target="../embeddings/oleObject10.bin"/><Relationship Id="rId21" Type="http://schemas.openxmlformats.org/officeDocument/2006/relationships/oleObject" Target="../embeddings/oleObject19.bin"/><Relationship Id="rId34" Type="http://schemas.openxmlformats.org/officeDocument/2006/relationships/image" Target="../media/image26.wmf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7.bin"/><Relationship Id="rId25" Type="http://schemas.openxmlformats.org/officeDocument/2006/relationships/oleObject" Target="../embeddings/oleObject21.bin"/><Relationship Id="rId33" Type="http://schemas.openxmlformats.org/officeDocument/2006/relationships/oleObject" Target="../embeddings/oleObject25.bin"/><Relationship Id="rId38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7.wmf"/><Relationship Id="rId20" Type="http://schemas.openxmlformats.org/officeDocument/2006/relationships/image" Target="../media/image19.wmf"/><Relationship Id="rId29" Type="http://schemas.openxmlformats.org/officeDocument/2006/relationships/oleObject" Target="../embeddings/oleObject23.bin"/><Relationship Id="rId41" Type="http://schemas.openxmlformats.org/officeDocument/2006/relationships/oleObject" Target="../embeddings/oleObject29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4.bin"/><Relationship Id="rId24" Type="http://schemas.openxmlformats.org/officeDocument/2006/relationships/image" Target="../media/image21.wmf"/><Relationship Id="rId32" Type="http://schemas.openxmlformats.org/officeDocument/2006/relationships/image" Target="../media/image25.wmf"/><Relationship Id="rId37" Type="http://schemas.openxmlformats.org/officeDocument/2006/relationships/oleObject" Target="../embeddings/oleObject27.bin"/><Relationship Id="rId40" Type="http://schemas.openxmlformats.org/officeDocument/2006/relationships/image" Target="../media/image29.wmf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23" Type="http://schemas.openxmlformats.org/officeDocument/2006/relationships/oleObject" Target="../embeddings/oleObject20.bin"/><Relationship Id="rId28" Type="http://schemas.openxmlformats.org/officeDocument/2006/relationships/image" Target="../media/image23.wmf"/><Relationship Id="rId36" Type="http://schemas.openxmlformats.org/officeDocument/2006/relationships/image" Target="../media/image27.wmf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18.bin"/><Relationship Id="rId31" Type="http://schemas.openxmlformats.org/officeDocument/2006/relationships/oleObject" Target="../embeddings/oleObject24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6.wmf"/><Relationship Id="rId22" Type="http://schemas.openxmlformats.org/officeDocument/2006/relationships/image" Target="../media/image20.wmf"/><Relationship Id="rId27" Type="http://schemas.openxmlformats.org/officeDocument/2006/relationships/oleObject" Target="../embeddings/oleObject22.bin"/><Relationship Id="rId30" Type="http://schemas.openxmlformats.org/officeDocument/2006/relationships/image" Target="../media/image24.wmf"/><Relationship Id="rId35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 txBox="1">
                <a:spLocks/>
              </p:cNvSpPr>
              <p:nvPr/>
            </p:nvSpPr>
            <p:spPr bwMode="auto">
              <a:xfrm>
                <a:off x="120732" y="838200"/>
                <a:ext cx="8991600" cy="1600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45720" rIns="0" bIns="0" numCol="1" anchor="b" anchorCtr="0" compatLnSpc="1">
                <a:prstTxWarp prst="textNoShape">
                  <a:avLst/>
                </a:prstTxWarp>
              </a:bodyPr>
              <a:lstStyle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0" kern="12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0">
                    <a:solidFill>
                      <a:schemeClr val="tx2"/>
                    </a:solidFill>
                    <a:latin typeface="Calibri" pitchFamily="34" charset="0"/>
                  </a:defRPr>
                </a:lvl2pPr>
                <a:lvl3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0">
                    <a:solidFill>
                      <a:schemeClr val="tx2"/>
                    </a:solidFill>
                    <a:latin typeface="Calibri" pitchFamily="34" charset="0"/>
                  </a:defRPr>
                </a:lvl3pPr>
                <a:lvl4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0">
                    <a:solidFill>
                      <a:schemeClr val="tx2"/>
                    </a:solidFill>
                    <a:latin typeface="Calibri" pitchFamily="34" charset="0"/>
                  </a:defRPr>
                </a:lvl4pPr>
                <a:lvl5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0">
                    <a:solidFill>
                      <a:schemeClr val="tx2"/>
                    </a:solidFill>
                    <a:latin typeface="Calibri" pitchFamily="34" charset="0"/>
                  </a:defRPr>
                </a:lvl5pPr>
                <a:lvl6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5000">
                    <a:solidFill>
                      <a:schemeClr val="tx2"/>
                    </a:solidFill>
                    <a:latin typeface="Calibri" pitchFamily="34" charset="0"/>
                  </a:defRPr>
                </a:lvl6pPr>
                <a:lvl7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5000">
                    <a:solidFill>
                      <a:schemeClr val="tx2"/>
                    </a:solidFill>
                    <a:latin typeface="Calibri" pitchFamily="34" charset="0"/>
                  </a:defRPr>
                </a:lvl7pPr>
                <a:lvl8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5000">
                    <a:solidFill>
                      <a:schemeClr val="tx2"/>
                    </a:solidFill>
                    <a:latin typeface="Calibri" pitchFamily="34" charset="0"/>
                  </a:defRPr>
                </a:lvl8pPr>
                <a:lvl9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5000">
                    <a:solidFill>
                      <a:schemeClr val="tx2"/>
                    </a:solidFill>
                    <a:latin typeface="Calibri" pitchFamily="34" charset="0"/>
                  </a:defRPr>
                </a:lvl9pPr>
              </a:lstStyle>
              <a:p>
                <a:pPr eaLnBrk="1" fontAlgn="auto" hangingPunct="1">
                  <a:spcAft>
                    <a:spcPts val="0"/>
                  </a:spcAft>
                  <a:defRPr/>
                </a:pPr>
                <a:r>
                  <a:rPr lang="en-US" sz="4400" dirty="0" smtClean="0">
                    <a:solidFill>
                      <a:schemeClr val="tx1"/>
                    </a:solidFill>
                  </a:rPr>
                  <a:t>Warm-up:</a:t>
                </a:r>
              </a:p>
              <a:p>
                <a:pPr eaLnBrk="1" fontAlgn="auto" hangingPunct="1">
                  <a:spcAft>
                    <a:spcPts val="0"/>
                  </a:spcAft>
                  <a:defRPr/>
                </a:pPr>
                <a:endParaRPr lang="en-US" sz="1000" dirty="0">
                  <a:solidFill>
                    <a:schemeClr val="tx1"/>
                  </a:solidFill>
                </a:endParaRPr>
              </a:p>
              <a:p>
                <a:pPr eaLnBrk="1" fontAlgn="auto" hangingPunct="1">
                  <a:spcAft>
                    <a:spcPts val="0"/>
                  </a:spcAft>
                  <a:defRPr/>
                </a:pPr>
                <a:r>
                  <a:rPr lang="en-US" sz="4400" dirty="0" smtClean="0">
                    <a:solidFill>
                      <a:schemeClr val="tx1"/>
                    </a:solidFill>
                  </a:rPr>
                  <a:t>Solve:   2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400" b="0" i="0" smtClean="0">
                        <a:solidFill>
                          <a:schemeClr val="tx1"/>
                        </a:solidFill>
                        <a:latin typeface="Cambria Math"/>
                      </a:rPr>
                      <m:t>cosxcscx</m:t>
                    </m:r>
                    <m:r>
                      <a:rPr lang="en-US" sz="4400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4400" b="0" i="0" smtClean="0">
                        <a:solidFill>
                          <a:schemeClr val="tx1"/>
                        </a:solidFill>
                        <a:latin typeface="Cambria Math"/>
                      </a:rPr>
                      <m:t>cscx</m:t>
                    </m:r>
                    <m:r>
                      <a:rPr lang="en-US" sz="4400" b="0" i="1" smtClean="0">
                        <a:solidFill>
                          <a:schemeClr val="tx1"/>
                        </a:solidFill>
                        <a:latin typeface="Cambria Math"/>
                      </a:rPr>
                      <m:t>   0</m:t>
                    </m:r>
                    <m:r>
                      <a:rPr lang="en-US" sz="4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4400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4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&lt;2</m:t>
                    </m:r>
                    <m:r>
                      <a:rPr lang="en-US" sz="4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endParaRPr lang="en-US" sz="44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0732" y="838200"/>
                <a:ext cx="8991600" cy="1600200"/>
              </a:xfrm>
              <a:prstGeom prst="rect">
                <a:avLst/>
              </a:prstGeom>
              <a:blipFill rotWithShape="1">
                <a:blip r:embed="rId2"/>
                <a:stretch>
                  <a:fillRect l="-3797" t="-3817" b="-2099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52400" y="563880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CW:  Solving Trigonometric Equations I</a:t>
            </a:r>
          </a:p>
          <a:p>
            <a:r>
              <a:rPr lang="en-US" sz="3200" dirty="0" smtClean="0"/>
              <a:t>HW:  </a:t>
            </a:r>
            <a:r>
              <a:rPr lang="en-US" sz="3200" dirty="0"/>
              <a:t>Solving Trigonometric Equations </a:t>
            </a:r>
            <a:r>
              <a:rPr lang="en-US" sz="3200" dirty="0" smtClean="0"/>
              <a:t>II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8839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2"/>
          <p:cNvSpPr txBox="1"/>
          <p:nvPr/>
        </p:nvSpPr>
        <p:spPr>
          <a:xfrm>
            <a:off x="24739" y="1527"/>
            <a:ext cx="8610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dirty="0" smtClean="0"/>
              <a:t>HW Answers:  pg482(26 – 40 Even)</a:t>
            </a:r>
          </a:p>
          <a:p>
            <a:endParaRPr lang="en-US" dirty="0"/>
          </a:p>
          <a:p>
            <a:r>
              <a:rPr lang="en-US" dirty="0" smtClean="0"/>
              <a:t>26) 				40)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28) 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30)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32)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34)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36)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38)  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2767605"/>
              </p:ext>
            </p:extLst>
          </p:nvPr>
        </p:nvGraphicFramePr>
        <p:xfrm>
          <a:off x="609600" y="585132"/>
          <a:ext cx="1757363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81" name="Equation" r:id="rId3" imgW="2425680" imgH="939600" progId="Equation.DSMT4">
                  <p:embed/>
                </p:oleObj>
              </mc:Choice>
              <mc:Fallback>
                <p:oleObj name="Equation" r:id="rId3" imgW="2425680" imgH="939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85132"/>
                        <a:ext cx="1757363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3943915"/>
              </p:ext>
            </p:extLst>
          </p:nvPr>
        </p:nvGraphicFramePr>
        <p:xfrm>
          <a:off x="609600" y="2233560"/>
          <a:ext cx="754063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82" name="Equation" r:id="rId5" imgW="1041120" imgH="952200" progId="Equation.DSMT4">
                  <p:embed/>
                </p:oleObj>
              </mc:Choice>
              <mc:Fallback>
                <p:oleObj name="Equation" r:id="rId5" imgW="1041120" imgH="952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233560"/>
                        <a:ext cx="754063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689781"/>
              </p:ext>
            </p:extLst>
          </p:nvPr>
        </p:nvGraphicFramePr>
        <p:xfrm>
          <a:off x="4273550" y="609600"/>
          <a:ext cx="754063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83" name="Equation" r:id="rId7" imgW="1041120" imgH="952200" progId="Equation.DSMT4">
                  <p:embed/>
                </p:oleObj>
              </mc:Choice>
              <mc:Fallback>
                <p:oleObj name="Equation" r:id="rId7" imgW="1041120" imgH="952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3550" y="609600"/>
                        <a:ext cx="754063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2556607"/>
              </p:ext>
            </p:extLst>
          </p:nvPr>
        </p:nvGraphicFramePr>
        <p:xfrm>
          <a:off x="609600" y="1371600"/>
          <a:ext cx="1776413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84" name="Equation" r:id="rId9" imgW="2450880" imgH="952200" progId="Equation.DSMT4">
                  <p:embed/>
                </p:oleObj>
              </mc:Choice>
              <mc:Fallback>
                <p:oleObj name="Equation" r:id="rId9" imgW="2450880" imgH="952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371600"/>
                        <a:ext cx="1776413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3619661"/>
              </p:ext>
            </p:extLst>
          </p:nvPr>
        </p:nvGraphicFramePr>
        <p:xfrm>
          <a:off x="485775" y="3043238"/>
          <a:ext cx="20066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85" name="Equation" r:id="rId11" imgW="2768400" imgH="952200" progId="Equation.DSMT4">
                  <p:embed/>
                </p:oleObj>
              </mc:Choice>
              <mc:Fallback>
                <p:oleObj name="Equation" r:id="rId11" imgW="2768400" imgH="952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" y="3043238"/>
                        <a:ext cx="2006600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3601867"/>
              </p:ext>
            </p:extLst>
          </p:nvPr>
        </p:nvGraphicFramePr>
        <p:xfrm>
          <a:off x="533400" y="4724400"/>
          <a:ext cx="4473576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86" name="Equation" r:id="rId13" imgW="6172200" imgH="939600" progId="Equation.DSMT4">
                  <p:embed/>
                </p:oleObj>
              </mc:Choice>
              <mc:Fallback>
                <p:oleObj name="Equation" r:id="rId13" imgW="6172200" imgH="939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724400"/>
                        <a:ext cx="4473576" cy="681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9536292"/>
              </p:ext>
            </p:extLst>
          </p:nvPr>
        </p:nvGraphicFramePr>
        <p:xfrm>
          <a:off x="533400" y="3886200"/>
          <a:ext cx="3082925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87" name="Equation" r:id="rId15" imgW="4254480" imgH="939600" progId="Equation.DSMT4">
                  <p:embed/>
                </p:oleObj>
              </mc:Choice>
              <mc:Fallback>
                <p:oleObj name="Equation" r:id="rId15" imgW="4254480" imgH="939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886200"/>
                        <a:ext cx="3082925" cy="681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654853"/>
              </p:ext>
            </p:extLst>
          </p:nvPr>
        </p:nvGraphicFramePr>
        <p:xfrm>
          <a:off x="533400" y="5566349"/>
          <a:ext cx="150812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88" name="Equation" r:id="rId17" imgW="2082600" imgH="952200" progId="Equation.DSMT4">
                  <p:embed/>
                </p:oleObj>
              </mc:Choice>
              <mc:Fallback>
                <p:oleObj name="Equation" r:id="rId17" imgW="2082600" imgH="952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566349"/>
                        <a:ext cx="1508125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89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905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Objective: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/>
              <a:t>Use standard algebraic techniques to solve trigonometric equations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2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/>
              <a:t>Solve trigonometric equations of quadratic type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2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/>
              <a:t>Solve trigonometric equations involving multiple angles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2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/>
              <a:t>Use inverse trigonometric functions to solve trigonometric equations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</a:rPr>
              <a:t>5.3 – Solving Trigonometric Equations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xfrm>
            <a:off x="9144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Sneedlegrit</a:t>
            </a:r>
            <a:r>
              <a:rPr lang="en-US" dirty="0" smtClean="0"/>
              <a:t>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451843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Solve: 2cos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x +3cosx + 1 = 0 </a:t>
            </a:r>
            <a:endParaRPr lang="en-US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7607611"/>
              </p:ext>
            </p:extLst>
          </p:nvPr>
        </p:nvGraphicFramePr>
        <p:xfrm>
          <a:off x="609600" y="2036618"/>
          <a:ext cx="37719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3" name="Equation" r:id="rId3" imgW="3771720" imgH="558720" progId="Equation.DSMT4">
                  <p:embed/>
                </p:oleObj>
              </mc:Choice>
              <mc:Fallback>
                <p:oleObj name="Equation" r:id="rId3" imgW="377172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2036618"/>
                        <a:ext cx="37719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528834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CW:  Solving Trigonometric Equations I</a:t>
            </a:r>
          </a:p>
          <a:p>
            <a:r>
              <a:rPr lang="en-US" sz="3200" dirty="0" smtClean="0"/>
              <a:t>HW:  </a:t>
            </a:r>
            <a:r>
              <a:rPr lang="en-US" sz="3200" dirty="0"/>
              <a:t>Solving Trigonometric Equations </a:t>
            </a:r>
            <a:r>
              <a:rPr lang="en-US" sz="3200" dirty="0" smtClean="0"/>
              <a:t>II</a:t>
            </a:r>
            <a:endParaRPr lang="en-US" sz="3200" dirty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2"/>
          <p:cNvSpPr txBox="1"/>
          <p:nvPr/>
        </p:nvSpPr>
        <p:spPr>
          <a:xfrm>
            <a:off x="24739" y="1527"/>
            <a:ext cx="8610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dirty="0" smtClean="0"/>
              <a:t>CW Answers:  Solving Trigonometric Equations I</a:t>
            </a:r>
          </a:p>
          <a:p>
            <a:endParaRPr lang="en-US" dirty="0"/>
          </a:p>
          <a:p>
            <a:r>
              <a:rPr lang="en-US" dirty="0" smtClean="0"/>
              <a:t>1) 			8) 			15)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2)  			9)			16)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3) 			10)			17)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4) 			11)			18)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5) 			12)			19)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6)			13)			20)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7)  			14)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2437724"/>
              </p:ext>
            </p:extLst>
          </p:nvPr>
        </p:nvGraphicFramePr>
        <p:xfrm>
          <a:off x="457200" y="533400"/>
          <a:ext cx="754063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7" name="Equation" r:id="rId3" imgW="1041120" imgH="939600" progId="Equation.DSMT4">
                  <p:embed/>
                </p:oleObj>
              </mc:Choice>
              <mc:Fallback>
                <p:oleObj name="Equation" r:id="rId3" imgW="1041120" imgH="93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33400"/>
                        <a:ext cx="754063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8287918"/>
              </p:ext>
            </p:extLst>
          </p:nvPr>
        </p:nvGraphicFramePr>
        <p:xfrm>
          <a:off x="457200" y="2276732"/>
          <a:ext cx="90170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8" name="Equation" r:id="rId5" imgW="1244520" imgH="939600" progId="Equation.DSMT4">
                  <p:embed/>
                </p:oleObj>
              </mc:Choice>
              <mc:Fallback>
                <p:oleObj name="Equation" r:id="rId5" imgW="1244520" imgH="93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76732"/>
                        <a:ext cx="901700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6418384"/>
              </p:ext>
            </p:extLst>
          </p:nvPr>
        </p:nvGraphicFramePr>
        <p:xfrm>
          <a:off x="3200400" y="538163"/>
          <a:ext cx="754063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9" name="Equation" r:id="rId7" imgW="1041120" imgH="939600" progId="Equation.DSMT4">
                  <p:embed/>
                </p:oleObj>
              </mc:Choice>
              <mc:Fallback>
                <p:oleObj name="Equation" r:id="rId7" imgW="1041120" imgH="93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38163"/>
                        <a:ext cx="754063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1694739"/>
              </p:ext>
            </p:extLst>
          </p:nvPr>
        </p:nvGraphicFramePr>
        <p:xfrm>
          <a:off x="457200" y="1371600"/>
          <a:ext cx="92075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0" name="Equation" r:id="rId9" imgW="1269720" imgH="952200" progId="Equation.DSMT4">
                  <p:embed/>
                </p:oleObj>
              </mc:Choice>
              <mc:Fallback>
                <p:oleObj name="Equation" r:id="rId9" imgW="126972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1600"/>
                        <a:ext cx="920750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8585838"/>
              </p:ext>
            </p:extLst>
          </p:nvPr>
        </p:nvGraphicFramePr>
        <p:xfrm>
          <a:off x="457200" y="3941762"/>
          <a:ext cx="165100" cy="24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1" name="Equation" r:id="rId11" imgW="228600" imgH="342720" progId="Equation.DSMT4">
                  <p:embed/>
                </p:oleObj>
              </mc:Choice>
              <mc:Fallback>
                <p:oleObj name="Equation" r:id="rId11" imgW="22860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941762"/>
                        <a:ext cx="165100" cy="249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2688192"/>
              </p:ext>
            </p:extLst>
          </p:nvPr>
        </p:nvGraphicFramePr>
        <p:xfrm>
          <a:off x="457200" y="5486400"/>
          <a:ext cx="900112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2" name="Equation" r:id="rId13" imgW="1244520" imgH="939600" progId="Equation.DSMT4">
                  <p:embed/>
                </p:oleObj>
              </mc:Choice>
              <mc:Fallback>
                <p:oleObj name="Equation" r:id="rId13" imgW="1244520" imgH="93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486400"/>
                        <a:ext cx="900112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7775380"/>
              </p:ext>
            </p:extLst>
          </p:nvPr>
        </p:nvGraphicFramePr>
        <p:xfrm>
          <a:off x="457200" y="4572000"/>
          <a:ext cx="101282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3" name="Equation" r:id="rId15" imgW="1396800" imgH="952200" progId="Equation.DSMT4">
                  <p:embed/>
                </p:oleObj>
              </mc:Choice>
              <mc:Fallback>
                <p:oleObj name="Equation" r:id="rId15" imgW="139680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572000"/>
                        <a:ext cx="1012825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7497230"/>
              </p:ext>
            </p:extLst>
          </p:nvPr>
        </p:nvGraphicFramePr>
        <p:xfrm>
          <a:off x="3200400" y="1371600"/>
          <a:ext cx="1868488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4" name="Equation" r:id="rId17" imgW="2577960" imgH="952200" progId="Equation.DSMT4">
                  <p:embed/>
                </p:oleObj>
              </mc:Choice>
              <mc:Fallback>
                <p:oleObj name="Equation" r:id="rId17" imgW="257796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371600"/>
                        <a:ext cx="1868488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3180541"/>
              </p:ext>
            </p:extLst>
          </p:nvPr>
        </p:nvGraphicFramePr>
        <p:xfrm>
          <a:off x="3332163" y="2212975"/>
          <a:ext cx="1757362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5" name="Equation" r:id="rId19" imgW="2425680" imgH="939600" progId="Equation.DSMT4">
                  <p:embed/>
                </p:oleObj>
              </mc:Choice>
              <mc:Fallback>
                <p:oleObj name="Equation" r:id="rId19" imgW="2425680" imgH="93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2163" y="2212975"/>
                        <a:ext cx="1757362" cy="681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8092463"/>
              </p:ext>
            </p:extLst>
          </p:nvPr>
        </p:nvGraphicFramePr>
        <p:xfrm>
          <a:off x="3352800" y="3886200"/>
          <a:ext cx="1757362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6" name="Equation" r:id="rId21" imgW="2425680" imgH="939600" progId="Equation.DSMT4">
                  <p:embed/>
                </p:oleObj>
              </mc:Choice>
              <mc:Fallback>
                <p:oleObj name="Equation" r:id="rId21" imgW="2425680" imgH="93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886200"/>
                        <a:ext cx="1757362" cy="681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2356136"/>
              </p:ext>
            </p:extLst>
          </p:nvPr>
        </p:nvGraphicFramePr>
        <p:xfrm>
          <a:off x="3383765" y="4724400"/>
          <a:ext cx="917575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7" name="Equation" r:id="rId23" imgW="1269720" imgH="939600" progId="Equation.DSMT4">
                  <p:embed/>
                </p:oleObj>
              </mc:Choice>
              <mc:Fallback>
                <p:oleObj name="Equation" r:id="rId23" imgW="1269720" imgH="93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3765" y="4724400"/>
                        <a:ext cx="917575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3175487"/>
              </p:ext>
            </p:extLst>
          </p:nvPr>
        </p:nvGraphicFramePr>
        <p:xfrm>
          <a:off x="3322638" y="5565775"/>
          <a:ext cx="1776412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8" name="Equation" r:id="rId25" imgW="2450880" imgH="952200" progId="Equation.DSMT4">
                  <p:embed/>
                </p:oleObj>
              </mc:Choice>
              <mc:Fallback>
                <p:oleObj name="Equation" r:id="rId25" imgW="245088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2638" y="5565775"/>
                        <a:ext cx="1776412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9265093"/>
              </p:ext>
            </p:extLst>
          </p:nvPr>
        </p:nvGraphicFramePr>
        <p:xfrm>
          <a:off x="6096000" y="533400"/>
          <a:ext cx="1284287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9" name="Equation" r:id="rId27" imgW="1777680" imgH="939600" progId="Equation.DSMT4">
                  <p:embed/>
                </p:oleObj>
              </mc:Choice>
              <mc:Fallback>
                <p:oleObj name="Equation" r:id="rId27" imgW="1777680" imgH="93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33400"/>
                        <a:ext cx="1284287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3959340"/>
              </p:ext>
            </p:extLst>
          </p:nvPr>
        </p:nvGraphicFramePr>
        <p:xfrm>
          <a:off x="6019800" y="1371600"/>
          <a:ext cx="1203325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0" name="Equation" r:id="rId29" imgW="1663560" imgH="952200" progId="Equation.DSMT4">
                  <p:embed/>
                </p:oleObj>
              </mc:Choice>
              <mc:Fallback>
                <p:oleObj name="Equation" r:id="rId29" imgW="166356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371600"/>
                        <a:ext cx="1203325" cy="693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5916026"/>
              </p:ext>
            </p:extLst>
          </p:nvPr>
        </p:nvGraphicFramePr>
        <p:xfrm>
          <a:off x="6096000" y="2209800"/>
          <a:ext cx="754063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1" name="Equation" r:id="rId31" imgW="1041120" imgH="939600" progId="Equation.DSMT4">
                  <p:embed/>
                </p:oleObj>
              </mc:Choice>
              <mc:Fallback>
                <p:oleObj name="Equation" r:id="rId31" imgW="1041120" imgH="93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209800"/>
                        <a:ext cx="754063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0984237"/>
              </p:ext>
            </p:extLst>
          </p:nvPr>
        </p:nvGraphicFramePr>
        <p:xfrm>
          <a:off x="6096000" y="2981912"/>
          <a:ext cx="1038225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2" name="Equation" r:id="rId33" imgW="1434960" imgH="939600" progId="Equation.DSMT4">
                  <p:embed/>
                </p:oleObj>
              </mc:Choice>
              <mc:Fallback>
                <p:oleObj name="Equation" r:id="rId33" imgW="1434960" imgH="93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981912"/>
                        <a:ext cx="1038225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4511538"/>
              </p:ext>
            </p:extLst>
          </p:nvPr>
        </p:nvGraphicFramePr>
        <p:xfrm>
          <a:off x="6096000" y="3886200"/>
          <a:ext cx="754063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3" name="Equation" r:id="rId35" imgW="1041120" imgH="939600" progId="Equation.DSMT4">
                  <p:embed/>
                </p:oleObj>
              </mc:Choice>
              <mc:Fallback>
                <p:oleObj name="Equation" r:id="rId35" imgW="1041120" imgH="93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886200"/>
                        <a:ext cx="754063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198354"/>
              </p:ext>
            </p:extLst>
          </p:nvPr>
        </p:nvGraphicFramePr>
        <p:xfrm>
          <a:off x="6096000" y="4724400"/>
          <a:ext cx="1436688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4" name="Equation" r:id="rId37" imgW="1981080" imgH="952200" progId="Equation.DSMT4">
                  <p:embed/>
                </p:oleObj>
              </mc:Choice>
              <mc:Fallback>
                <p:oleObj name="Equation" r:id="rId37" imgW="198108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724400"/>
                        <a:ext cx="1436688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2371539"/>
              </p:ext>
            </p:extLst>
          </p:nvPr>
        </p:nvGraphicFramePr>
        <p:xfrm>
          <a:off x="381000" y="3048000"/>
          <a:ext cx="1757362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5" name="Equation" r:id="rId39" imgW="2425680" imgH="939600" progId="Equation.DSMT4">
                  <p:embed/>
                </p:oleObj>
              </mc:Choice>
              <mc:Fallback>
                <p:oleObj name="Equation" r:id="rId39" imgW="2425680" imgH="939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0"/>
                        <a:ext cx="1757362" cy="681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6730825"/>
              </p:ext>
            </p:extLst>
          </p:nvPr>
        </p:nvGraphicFramePr>
        <p:xfrm>
          <a:off x="3352800" y="2984881"/>
          <a:ext cx="1757362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6" name="Equation" r:id="rId41" imgW="2425680" imgH="939600" progId="Equation.DSMT4">
                  <p:embed/>
                </p:oleObj>
              </mc:Choice>
              <mc:Fallback>
                <p:oleObj name="Equation" r:id="rId41" imgW="2425680" imgH="939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984881"/>
                        <a:ext cx="1757362" cy="681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720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2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1027</TotalTime>
  <Words>98</Words>
  <Application>Microsoft Office PowerPoint</Application>
  <PresentationFormat>On-screen Show (4:3)</PresentationFormat>
  <Paragraphs>60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Flow</vt:lpstr>
      <vt:lpstr>Equation</vt:lpstr>
      <vt:lpstr>PowerPoint Presentation</vt:lpstr>
      <vt:lpstr>PowerPoint Presentation</vt:lpstr>
      <vt:lpstr>      Objective:</vt:lpstr>
      <vt:lpstr>Sneedlegrit:</vt:lpstr>
      <vt:lpstr>PowerPoint Presentation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5.3 – Solving Trigonometric Equations</dc:title>
  <dc:creator>Yun J. Yu</dc:creator>
  <cp:lastModifiedBy>Kurutz, Jeremy</cp:lastModifiedBy>
  <cp:revision>121</cp:revision>
  <dcterms:created xsi:type="dcterms:W3CDTF">2007-10-06T02:16:11Z</dcterms:created>
  <dcterms:modified xsi:type="dcterms:W3CDTF">2014-04-04T16:07:58Z</dcterms:modified>
</cp:coreProperties>
</file>