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84" r:id="rId4"/>
    <p:sldId id="285" r:id="rId5"/>
    <p:sldId id="286" r:id="rId6"/>
    <p:sldId id="287" r:id="rId7"/>
    <p:sldId id="288" r:id="rId8"/>
    <p:sldId id="28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0099"/>
    <a:srgbClr val="33CC33"/>
    <a:srgbClr val="FF3300"/>
    <a:srgbClr val="FFFF66"/>
    <a:srgbClr val="CC00CC"/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>
        <p:scale>
          <a:sx n="90" d="100"/>
          <a:sy n="90" d="100"/>
        </p:scale>
        <p:origin x="-91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3A365-EE3E-4B29-9246-6645FB6D1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4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C5A1-3B44-4292-B69D-96E3DA854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D103-7C17-4F9E-BC64-354CC0762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56E7-346D-4244-8564-1135147F3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73F1-62D9-4596-8ED5-7C82AE4A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986CD-70B6-4ED4-92AC-5E130549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9F5B1-2325-4651-B35C-F1928BA3E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8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FDCD-178C-408B-99DD-7E260A23A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2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94D62-219C-4F01-8ED4-C1F256A7B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5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02E2E-6BF5-4D42-9DD5-A2074EE69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22B0-C178-4745-A49A-FA1CC9F46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FFA559-EF1C-48DA-8EEC-6D8E911FD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7504" y="0"/>
            <a:ext cx="472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000099"/>
                </a:solidFill>
                <a:latin typeface="Arial Black" pitchFamily="34" charset="0"/>
              </a:rPr>
              <a:t>Warm-up:</a:t>
            </a:r>
            <a:endParaRPr lang="en-US" sz="40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12929" y="6396037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HW:  </a:t>
            </a:r>
            <a:r>
              <a:rPr lang="en-US" dirty="0" smtClean="0"/>
              <a:t>pg410(2 – 14, 44 – 62, 70 – 76) EVENS!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9512" y="620688"/>
            <a:ext cx="8564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the following equation, give the required values and graph.  For the shifts, give direction as well as units of translation.  If there is no shift, then state none.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105198"/>
              </p:ext>
            </p:extLst>
          </p:nvPr>
        </p:nvGraphicFramePr>
        <p:xfrm>
          <a:off x="3189633" y="1556792"/>
          <a:ext cx="2962920" cy="948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333440" imgH="431640" progId="Equation.DSMT4">
                  <p:embed/>
                </p:oleObj>
              </mc:Choice>
              <mc:Fallback>
                <p:oleObj name="Equation" r:id="rId3" imgW="133344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633" y="1556792"/>
                        <a:ext cx="2962920" cy="9489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41015" y="2132856"/>
            <a:ext cx="57505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eriod"/>
            </a:pPr>
            <a:r>
              <a:rPr lang="en-US" dirty="0" smtClean="0"/>
              <a:t>max</a:t>
            </a:r>
            <a:r>
              <a:rPr lang="en-US" dirty="0"/>
              <a:t>__________				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smtClean="0"/>
              <a:t>min</a:t>
            </a:r>
            <a:r>
              <a:rPr lang="en-US" dirty="0"/>
              <a:t>__________</a:t>
            </a:r>
          </a:p>
          <a:p>
            <a:r>
              <a:rPr lang="en-US" dirty="0"/>
              <a:t>c. </a:t>
            </a:r>
            <a:r>
              <a:rPr lang="en-US" dirty="0" smtClean="0"/>
              <a:t>  amplitude</a:t>
            </a:r>
            <a:r>
              <a:rPr lang="en-US" dirty="0"/>
              <a:t>__________				</a:t>
            </a:r>
          </a:p>
          <a:p>
            <a:r>
              <a:rPr lang="en-US" dirty="0"/>
              <a:t>d. </a:t>
            </a:r>
            <a:r>
              <a:rPr lang="en-US" dirty="0" smtClean="0"/>
              <a:t>  fundamental </a:t>
            </a:r>
            <a:r>
              <a:rPr lang="en-US" dirty="0"/>
              <a:t>period__________		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en-US" dirty="0" smtClean="0"/>
              <a:t>  vertical </a:t>
            </a:r>
            <a:r>
              <a:rPr lang="en-US" dirty="0"/>
              <a:t>shift__________			</a:t>
            </a:r>
            <a:endParaRPr lang="en-US" dirty="0"/>
          </a:p>
          <a:p>
            <a:r>
              <a:rPr lang="en-US" dirty="0" smtClean="0"/>
              <a:t>f</a:t>
            </a:r>
            <a:r>
              <a:rPr lang="en-US" dirty="0"/>
              <a:t>.  </a:t>
            </a:r>
            <a:r>
              <a:rPr lang="en-US" dirty="0" smtClean="0"/>
              <a:t> horizontal </a:t>
            </a:r>
            <a:r>
              <a:rPr lang="en-US" dirty="0"/>
              <a:t>shift__________</a:t>
            </a:r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881562"/>
            <a:ext cx="7227887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69850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>
                <a:solidFill>
                  <a:srgbClr val="000099"/>
                </a:solidFill>
                <a:latin typeface="Arial Black" pitchFamily="34" charset="0"/>
              </a:rPr>
              <a:t>4.5 GRAPHS OF</a:t>
            </a:r>
            <a:r>
              <a:rPr lang="en-US" sz="400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04800" y="1412875"/>
            <a:ext cx="8610600" cy="1314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1306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SINE AND COSINE FUNCTIONS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997200"/>
            <a:ext cx="8610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Objective</a:t>
            </a:r>
            <a:r>
              <a:rPr lang="en-US" sz="3200" dirty="0" smtClean="0"/>
              <a:t>:</a:t>
            </a:r>
          </a:p>
          <a:p>
            <a:pPr>
              <a:defRPr/>
            </a:pPr>
            <a:r>
              <a:rPr lang="en-US" sz="3200" dirty="0" smtClean="0"/>
              <a:t>Review</a:t>
            </a:r>
            <a:endParaRPr lang="en-US" sz="32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Graph sine and cosine functions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Find the amplitude and period of the sine and cosine function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/>
              <a:t>Translations of sine and cosine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8650"/>
            <a:ext cx="9144000" cy="483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6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2950"/>
            <a:ext cx="9144000" cy="470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2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5338"/>
            <a:ext cx="9144000" cy="463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78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85825"/>
            <a:ext cx="9144000" cy="445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06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193"/>
            <a:ext cx="9144000" cy="2484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95536" y="1412875"/>
            <a:ext cx="828015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dirty="0"/>
              <a:t>Graph </a:t>
            </a:r>
            <a:r>
              <a:rPr lang="en-US" sz="3600" dirty="0" smtClean="0"/>
              <a:t>from -</a:t>
            </a:r>
            <a:r>
              <a:rPr lang="en-US" sz="3600" dirty="0"/>
              <a:t>2π to 2π.  Remember the rules of graphing.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3887788" y="2289175"/>
            <a:ext cx="4132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y</a:t>
            </a:r>
            <a:r>
              <a:rPr lang="en-US" sz="3600" dirty="0" smtClean="0"/>
              <a:t> = -</a:t>
            </a:r>
            <a:r>
              <a:rPr lang="en-US" sz="3600" dirty="0" err="1" smtClean="0"/>
              <a:t>cos</a:t>
            </a:r>
            <a:r>
              <a:rPr lang="en-US" sz="3600" dirty="0" smtClean="0"/>
              <a:t>(x </a:t>
            </a:r>
            <a:r>
              <a:rPr lang="en-US" sz="3600" dirty="0"/>
              <a:t>+ </a:t>
            </a:r>
            <a:r>
              <a:rPr lang="el-GR" sz="3600" dirty="0"/>
              <a:t>π/2) + 2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611188" y="188913"/>
            <a:ext cx="6553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/>
              <a:t>Sneedlegrit: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12929" y="6237312"/>
            <a:ext cx="813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HW:  </a:t>
            </a:r>
            <a:r>
              <a:rPr lang="en-US" dirty="0" smtClean="0"/>
              <a:t>pg410(2 – 14, 44 – 62, 70 – 76) EVENS!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127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Kurutz, Jeremy</cp:lastModifiedBy>
  <cp:revision>121</cp:revision>
  <dcterms:created xsi:type="dcterms:W3CDTF">2003-09-02T03:22:09Z</dcterms:created>
  <dcterms:modified xsi:type="dcterms:W3CDTF">2014-03-05T15:49:54Z</dcterms:modified>
</cp:coreProperties>
</file>