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9" r:id="rId3"/>
    <p:sldId id="256" r:id="rId4"/>
    <p:sldId id="28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0099"/>
    <a:srgbClr val="33CC33"/>
    <a:srgbClr val="FF3300"/>
    <a:srgbClr val="FFFF66"/>
    <a:srgbClr val="CC00CC"/>
    <a:srgbClr val="0000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4" autoAdjust="0"/>
  </p:normalViewPr>
  <p:slideViewPr>
    <p:cSldViewPr>
      <p:cViewPr>
        <p:scale>
          <a:sx n="90" d="100"/>
          <a:sy n="90" d="100"/>
        </p:scale>
        <p:origin x="-91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3A365-EE3E-4B29-9246-6645FB6D1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4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C5A1-3B44-4292-B69D-96E3DA854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6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BD103-7C17-4F9E-BC64-354CC0762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7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356E7-346D-4244-8564-1135147F3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1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C73F1-62D9-4596-8ED5-7C82AE4A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986CD-70B6-4ED4-92AC-5E1305496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1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9F5B1-2325-4651-B35C-F1928BA3E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8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0FDCD-178C-408B-99DD-7E260A23A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2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94D62-219C-4F01-8ED4-C1F256A7B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5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02E2E-6BF5-4D42-9DD5-A2074EE69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22B0-C178-4745-A49A-FA1CC9F46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5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FFA559-EF1C-48DA-8EEC-6D8E911FD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7504" y="0"/>
            <a:ext cx="4724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000099"/>
                </a:solidFill>
                <a:latin typeface="Arial Black" pitchFamily="34" charset="0"/>
              </a:rPr>
              <a:t>Warm-up:</a:t>
            </a:r>
            <a:endParaRPr lang="en-US" sz="40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12929" y="6396037"/>
            <a:ext cx="8135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HW:  </a:t>
            </a:r>
            <a:r>
              <a:rPr lang="en-US" dirty="0" smtClean="0"/>
              <a:t>Practice Graphing Sine and Cosine Quiz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9512" y="620688"/>
            <a:ext cx="8564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the following equation, give the required values and graph.  For the shifts, give direction as well as units of translation.  If there is no shift, then state none.</a:t>
            </a: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712793"/>
              </p:ext>
            </p:extLst>
          </p:nvPr>
        </p:nvGraphicFramePr>
        <p:xfrm>
          <a:off x="3328988" y="1752600"/>
          <a:ext cx="26828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3" imgW="1206360" imgH="253800" progId="Equation.DSMT4">
                  <p:embed/>
                </p:oleObj>
              </mc:Choice>
              <mc:Fallback>
                <p:oleObj name="Equation" r:id="rId3" imgW="1206360" imgH="253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1752600"/>
                        <a:ext cx="2682875" cy="557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341015" y="2132856"/>
            <a:ext cx="575059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eriod"/>
            </a:pPr>
            <a:r>
              <a:rPr lang="en-US" dirty="0" smtClean="0"/>
              <a:t>max</a:t>
            </a:r>
            <a:r>
              <a:rPr lang="en-US" dirty="0"/>
              <a:t>__________				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smtClean="0"/>
              <a:t>min</a:t>
            </a:r>
            <a:r>
              <a:rPr lang="en-US" dirty="0"/>
              <a:t>__________</a:t>
            </a:r>
          </a:p>
          <a:p>
            <a:r>
              <a:rPr lang="en-US" dirty="0"/>
              <a:t>c. </a:t>
            </a:r>
            <a:r>
              <a:rPr lang="en-US" dirty="0" smtClean="0"/>
              <a:t>  amplitude</a:t>
            </a:r>
            <a:r>
              <a:rPr lang="en-US" dirty="0"/>
              <a:t>__________				</a:t>
            </a:r>
          </a:p>
          <a:p>
            <a:r>
              <a:rPr lang="en-US" dirty="0"/>
              <a:t>d. </a:t>
            </a:r>
            <a:r>
              <a:rPr lang="en-US" dirty="0" smtClean="0"/>
              <a:t>  fundamental </a:t>
            </a:r>
            <a:r>
              <a:rPr lang="en-US" dirty="0"/>
              <a:t>period__________		</a:t>
            </a:r>
            <a:endParaRPr lang="en-US" dirty="0" smtClean="0"/>
          </a:p>
          <a:p>
            <a:r>
              <a:rPr lang="en-US" dirty="0" smtClean="0"/>
              <a:t>e</a:t>
            </a:r>
            <a:r>
              <a:rPr lang="en-US" dirty="0"/>
              <a:t>. </a:t>
            </a:r>
            <a:r>
              <a:rPr lang="en-US" dirty="0" smtClean="0"/>
              <a:t>  vertical </a:t>
            </a:r>
            <a:r>
              <a:rPr lang="en-US" dirty="0"/>
              <a:t>shift__________			</a:t>
            </a:r>
            <a:endParaRPr lang="en-US" dirty="0"/>
          </a:p>
          <a:p>
            <a:r>
              <a:rPr lang="en-US" dirty="0" smtClean="0"/>
              <a:t>f</a:t>
            </a:r>
            <a:r>
              <a:rPr lang="en-US" dirty="0"/>
              <a:t>.  </a:t>
            </a:r>
            <a:r>
              <a:rPr lang="en-US" dirty="0" smtClean="0"/>
              <a:t> horizontal </a:t>
            </a:r>
            <a:r>
              <a:rPr lang="en-US" dirty="0"/>
              <a:t>shift__________</a:t>
            </a:r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99" y="4990032"/>
            <a:ext cx="6875463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70" name="AutoShape 22"/>
          <p:cNvCxnSpPr>
            <a:cxnSpLocks noChangeShapeType="1"/>
          </p:cNvCxnSpPr>
          <p:nvPr/>
        </p:nvCxnSpPr>
        <p:spPr bwMode="auto">
          <a:xfrm flipV="1">
            <a:off x="4452206" y="4931331"/>
            <a:ext cx="0" cy="1420812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1" name="AutoShape 23"/>
          <p:cNvCxnSpPr>
            <a:cxnSpLocks noChangeShapeType="1"/>
          </p:cNvCxnSpPr>
          <p:nvPr/>
        </p:nvCxnSpPr>
        <p:spPr bwMode="auto">
          <a:xfrm flipV="1">
            <a:off x="881918" y="5373216"/>
            <a:ext cx="7159625" cy="952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2" name="AutoShape 24"/>
          <p:cNvCxnSpPr>
            <a:cxnSpLocks noChangeShapeType="1"/>
          </p:cNvCxnSpPr>
          <p:nvPr/>
        </p:nvCxnSpPr>
        <p:spPr bwMode="auto">
          <a:xfrm>
            <a:off x="5307868" y="5301208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3" name="AutoShape 25"/>
          <p:cNvCxnSpPr>
            <a:cxnSpLocks noChangeShapeType="1"/>
          </p:cNvCxnSpPr>
          <p:nvPr/>
        </p:nvCxnSpPr>
        <p:spPr bwMode="auto">
          <a:xfrm>
            <a:off x="6146068" y="5301208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4" name="AutoShape 26"/>
          <p:cNvCxnSpPr>
            <a:cxnSpLocks noChangeShapeType="1"/>
          </p:cNvCxnSpPr>
          <p:nvPr/>
        </p:nvCxnSpPr>
        <p:spPr bwMode="auto">
          <a:xfrm>
            <a:off x="6993793" y="5301208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5" name="AutoShape 27"/>
          <p:cNvCxnSpPr>
            <a:cxnSpLocks noChangeShapeType="1"/>
          </p:cNvCxnSpPr>
          <p:nvPr/>
        </p:nvCxnSpPr>
        <p:spPr bwMode="auto">
          <a:xfrm>
            <a:off x="7841518" y="5301208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6" name="AutoShape 28"/>
          <p:cNvCxnSpPr>
            <a:cxnSpLocks noChangeShapeType="1"/>
          </p:cNvCxnSpPr>
          <p:nvPr/>
        </p:nvCxnSpPr>
        <p:spPr bwMode="auto">
          <a:xfrm>
            <a:off x="1066068" y="5307558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7" name="AutoShape 29"/>
          <p:cNvCxnSpPr>
            <a:cxnSpLocks noChangeShapeType="1"/>
          </p:cNvCxnSpPr>
          <p:nvPr/>
        </p:nvCxnSpPr>
        <p:spPr bwMode="auto">
          <a:xfrm>
            <a:off x="1913793" y="5307558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8" name="AutoShape 30"/>
          <p:cNvCxnSpPr>
            <a:cxnSpLocks noChangeShapeType="1"/>
          </p:cNvCxnSpPr>
          <p:nvPr/>
        </p:nvCxnSpPr>
        <p:spPr bwMode="auto">
          <a:xfrm>
            <a:off x="2761518" y="5307558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9" name="AutoShape 31"/>
          <p:cNvCxnSpPr>
            <a:cxnSpLocks noChangeShapeType="1"/>
          </p:cNvCxnSpPr>
          <p:nvPr/>
        </p:nvCxnSpPr>
        <p:spPr bwMode="auto">
          <a:xfrm>
            <a:off x="3599718" y="5307558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1" name="AutoShape 33"/>
          <p:cNvCxnSpPr>
            <a:cxnSpLocks noChangeShapeType="1"/>
          </p:cNvCxnSpPr>
          <p:nvPr/>
        </p:nvCxnSpPr>
        <p:spPr bwMode="auto">
          <a:xfrm>
            <a:off x="4374418" y="5641737"/>
            <a:ext cx="1555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2" name="AutoShape 34"/>
          <p:cNvCxnSpPr>
            <a:cxnSpLocks noChangeShapeType="1"/>
          </p:cNvCxnSpPr>
          <p:nvPr/>
        </p:nvCxnSpPr>
        <p:spPr bwMode="auto">
          <a:xfrm>
            <a:off x="4380898" y="5157192"/>
            <a:ext cx="1555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3" name="AutoShape 35"/>
          <p:cNvCxnSpPr>
            <a:cxnSpLocks noChangeShapeType="1"/>
          </p:cNvCxnSpPr>
          <p:nvPr/>
        </p:nvCxnSpPr>
        <p:spPr bwMode="auto">
          <a:xfrm>
            <a:off x="4374418" y="5877272"/>
            <a:ext cx="1555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4" name="AutoShape 36"/>
          <p:cNvCxnSpPr>
            <a:cxnSpLocks noChangeShapeType="1"/>
          </p:cNvCxnSpPr>
          <p:nvPr/>
        </p:nvCxnSpPr>
        <p:spPr bwMode="auto">
          <a:xfrm>
            <a:off x="4374418" y="6163724"/>
            <a:ext cx="1555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5992788" y="5382741"/>
            <a:ext cx="379412" cy="4572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  <a:sym typeface="Symbol" pitchFamily="18" charset="2"/>
              </a:rPr>
              <a:t>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38"/>
          <p:cNvSpPr txBox="1">
            <a:spLocks noChangeArrowheads="1"/>
          </p:cNvSpPr>
          <p:nvPr/>
        </p:nvSpPr>
        <p:spPr bwMode="auto">
          <a:xfrm>
            <a:off x="2536800" y="5373216"/>
            <a:ext cx="506413" cy="4572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  <a:sym typeface="Symbol" pitchFamily="18" charset="2"/>
              </a:rPr>
              <a:t>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4"/>
              <p:cNvSpPr txBox="1">
                <a:spLocks noChangeArrowheads="1"/>
              </p:cNvSpPr>
              <p:nvPr/>
            </p:nvSpPr>
            <p:spPr bwMode="auto">
              <a:xfrm>
                <a:off x="22732" y="0"/>
                <a:ext cx="8135938" cy="6194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 dirty="0" smtClean="0"/>
                  <a:t>HW Answers:  pg.410 – 412 (2 – 10, 44 – 62, 70 – 76)evens!</a:t>
                </a:r>
              </a:p>
              <a:p>
                <a:pPr eaLnBrk="1" hangingPunct="1"/>
                <a:r>
                  <a:rPr lang="en-US" sz="1800" dirty="0" smtClean="0"/>
                  <a:t>2) </a:t>
                </a:r>
                <a:r>
                  <a:rPr lang="en-US" sz="1800" dirty="0" err="1" smtClean="0"/>
                  <a:t>Pd</a:t>
                </a:r>
                <a:r>
                  <a:rPr lang="en-US" sz="1800" dirty="0" smtClean="0"/>
                  <a:t>: 2</a:t>
                </a:r>
                <a:r>
                  <a:rPr lang="en-US" sz="1800" dirty="0" smtClean="0">
                    <a:sym typeface="Symbol"/>
                  </a:rPr>
                  <a:t>/3	A: 2</a:t>
                </a:r>
              </a:p>
              <a:p>
                <a:pPr eaLnBrk="1" hangingPunct="1"/>
                <a:r>
                  <a:rPr lang="en-US" sz="1800" dirty="0" smtClean="0">
                    <a:sym typeface="Symbol"/>
                  </a:rPr>
                  <a:t>4) </a:t>
                </a:r>
                <a:r>
                  <a:rPr lang="en-US" sz="1800" dirty="0" err="1"/>
                  <a:t>Pd</a:t>
                </a:r>
                <a:r>
                  <a:rPr lang="en-US" sz="1800" dirty="0"/>
                  <a:t>: </a:t>
                </a:r>
                <a:r>
                  <a:rPr lang="en-US" sz="1800" dirty="0" smtClean="0"/>
                  <a:t>6</a:t>
                </a:r>
                <a:r>
                  <a:rPr lang="en-US" sz="1800" dirty="0" smtClean="0">
                    <a:sym typeface="Symbol"/>
                  </a:rPr>
                  <a:t>	</a:t>
                </a:r>
                <a:r>
                  <a:rPr lang="en-US" sz="1800" dirty="0">
                    <a:sym typeface="Symbol"/>
                  </a:rPr>
                  <a:t>	A: </a:t>
                </a:r>
                <a:r>
                  <a:rPr lang="en-US" sz="1800" dirty="0" smtClean="0">
                    <a:sym typeface="Symbol"/>
                  </a:rPr>
                  <a:t>3</a:t>
                </a:r>
              </a:p>
              <a:p>
                <a:pPr eaLnBrk="1" hangingPunct="1"/>
                <a:r>
                  <a:rPr lang="en-US" sz="1800" dirty="0" smtClean="0">
                    <a:sym typeface="Symbol"/>
                  </a:rPr>
                  <a:t>6)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Pd</a:t>
                </a:r>
                <a:r>
                  <a:rPr lang="en-US" sz="1800" dirty="0"/>
                  <a:t>: </a:t>
                </a:r>
                <a:r>
                  <a:rPr lang="en-US" sz="1800" dirty="0" smtClean="0"/>
                  <a:t>4	</a:t>
                </a:r>
                <a:r>
                  <a:rPr lang="en-US" sz="1800" dirty="0">
                    <a:sym typeface="Symbol"/>
                  </a:rPr>
                  <a:t>	A: </a:t>
                </a:r>
                <a:r>
                  <a:rPr lang="en-US" sz="1800" dirty="0" smtClean="0">
                    <a:sym typeface="Symbol"/>
                  </a:rPr>
                  <a:t>3/2</a:t>
                </a:r>
                <a:endParaRPr lang="en-US" sz="1800" dirty="0">
                  <a:sym typeface="Symbol"/>
                </a:endParaRPr>
              </a:p>
              <a:p>
                <a:pPr eaLnBrk="1" hangingPunct="1"/>
                <a:r>
                  <a:rPr lang="en-US" sz="1800" dirty="0" smtClean="0">
                    <a:sym typeface="Symbol"/>
                  </a:rPr>
                  <a:t>8) </a:t>
                </a:r>
                <a:r>
                  <a:rPr lang="en-US" sz="1800" dirty="0" err="1"/>
                  <a:t>Pd</a:t>
                </a:r>
                <a:r>
                  <a:rPr lang="en-US" sz="1800" dirty="0"/>
                  <a:t>: </a:t>
                </a:r>
                <a:r>
                  <a:rPr lang="en-US" sz="1800" dirty="0" smtClean="0"/>
                  <a:t>3</a:t>
                </a:r>
                <a:r>
                  <a:rPr lang="en-US" sz="1800" dirty="0" smtClean="0">
                    <a:sym typeface="Symbol"/>
                  </a:rPr>
                  <a:t>	</a:t>
                </a:r>
                <a:r>
                  <a:rPr lang="en-US" sz="1800" dirty="0">
                    <a:sym typeface="Symbol"/>
                  </a:rPr>
                  <a:t>	A: </a:t>
                </a:r>
                <a:r>
                  <a:rPr lang="en-US" sz="1800" dirty="0" smtClean="0">
                    <a:sym typeface="Symbol"/>
                  </a:rPr>
                  <a:t>1</a:t>
                </a:r>
                <a:endParaRPr lang="en-US" sz="1800" dirty="0">
                  <a:sym typeface="Symbol"/>
                </a:endParaRPr>
              </a:p>
              <a:p>
                <a:pPr eaLnBrk="1" hangingPunct="1"/>
                <a:r>
                  <a:rPr lang="en-US" sz="1800" dirty="0" smtClean="0">
                    <a:sym typeface="Symbol"/>
                  </a:rPr>
                  <a:t>10) </a:t>
                </a:r>
                <a:r>
                  <a:rPr lang="en-US" sz="1800" dirty="0" err="1"/>
                  <a:t>Pd</a:t>
                </a:r>
                <a:r>
                  <a:rPr lang="en-US" sz="1800" dirty="0"/>
                  <a:t>: </a:t>
                </a:r>
                <a:r>
                  <a:rPr lang="en-US" sz="1800" dirty="0" smtClean="0">
                    <a:sym typeface="Symbol"/>
                  </a:rPr>
                  <a:t>/4</a:t>
                </a:r>
                <a:r>
                  <a:rPr lang="en-US" sz="1800" dirty="0">
                    <a:sym typeface="Symbol"/>
                  </a:rPr>
                  <a:t>	A: </a:t>
                </a:r>
                <a:r>
                  <a:rPr lang="en-US" sz="1800" dirty="0" smtClean="0">
                    <a:sym typeface="Symbol"/>
                  </a:rPr>
                  <a:t>1/3</a:t>
                </a:r>
                <a:endParaRPr lang="en-US" sz="1800" dirty="0">
                  <a:sym typeface="Symbol"/>
                </a:endParaRPr>
              </a:p>
              <a:p>
                <a:pPr eaLnBrk="1" hangingPunct="1"/>
                <a:r>
                  <a:rPr lang="en-US" sz="1800" dirty="0" smtClean="0">
                    <a:sym typeface="Symbol"/>
                  </a:rPr>
                  <a:t>44) 			52)			60)</a:t>
                </a:r>
              </a:p>
              <a:p>
                <a:pPr eaLnBrk="1" hangingPunct="1"/>
                <a:endParaRPr lang="en-US" sz="1800" dirty="0">
                  <a:sym typeface="Symbol"/>
                </a:endParaRPr>
              </a:p>
              <a:p>
                <a:pPr eaLnBrk="1" hangingPunct="1"/>
                <a:endParaRPr lang="en-US" sz="1800" dirty="0" smtClean="0">
                  <a:sym typeface="Symbol"/>
                </a:endParaRPr>
              </a:p>
              <a:p>
                <a:pPr eaLnBrk="1" hangingPunct="1"/>
                <a:endParaRPr lang="en-US" sz="1800" dirty="0">
                  <a:sym typeface="Symbol"/>
                </a:endParaRPr>
              </a:p>
              <a:p>
                <a:pPr eaLnBrk="1" hangingPunct="1"/>
                <a:r>
                  <a:rPr lang="en-US" sz="1800" dirty="0" smtClean="0">
                    <a:sym typeface="Symbol"/>
                  </a:rPr>
                  <a:t>46)			54)			62)</a:t>
                </a:r>
              </a:p>
              <a:p>
                <a:pPr eaLnBrk="1" hangingPunct="1"/>
                <a:endParaRPr lang="en-US" sz="1800" dirty="0">
                  <a:sym typeface="Symbol"/>
                </a:endParaRPr>
              </a:p>
              <a:p>
                <a:pPr eaLnBrk="1" hangingPunct="1"/>
                <a:endParaRPr lang="en-US" sz="1800" dirty="0" smtClean="0">
                  <a:sym typeface="Symbol"/>
                </a:endParaRPr>
              </a:p>
              <a:p>
                <a:pPr eaLnBrk="1" hangingPunct="1"/>
                <a:endParaRPr lang="en-US" sz="1800" dirty="0">
                  <a:sym typeface="Symbol"/>
                </a:endParaRPr>
              </a:p>
              <a:p>
                <a:pPr eaLnBrk="1" hangingPunct="1"/>
                <a:r>
                  <a:rPr lang="en-US" sz="1800" dirty="0" smtClean="0">
                    <a:sym typeface="Symbol"/>
                  </a:rPr>
                  <a:t>48)  			56)			70)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sym typeface="Symbol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  <a:sym typeface="Symbol"/>
                      </a:rPr>
                      <m:t>=−1+2</m:t>
                    </m:r>
                    <m:r>
                      <a:rPr lang="en-US" sz="1800" b="0" i="1" smtClean="0">
                        <a:latin typeface="Cambria Math"/>
                        <a:sym typeface="Symbol"/>
                      </a:rPr>
                      <m:t>𝑐𝑜𝑠𝑥</m:t>
                    </m:r>
                  </m:oMath>
                </a14:m>
                <a:endParaRPr lang="en-US" sz="1800" dirty="0" smtClean="0">
                  <a:sym typeface="Symbol"/>
                </a:endParaRPr>
              </a:p>
              <a:p>
                <a:pPr eaLnBrk="1" hangingPunct="1"/>
                <a:endParaRPr lang="en-US" sz="1800" dirty="0">
                  <a:sym typeface="Symbol"/>
                </a:endParaRPr>
              </a:p>
              <a:p>
                <a:pPr eaLnBrk="1" hangingPunct="1"/>
                <a:r>
                  <a:rPr lang="en-US" sz="1800" dirty="0" smtClean="0">
                    <a:sym typeface="Symbol"/>
                  </a:rPr>
                  <a:t>						72)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sym typeface="Symbol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  <a:sym typeface="Symbol"/>
                      </a:rPr>
                      <m:t>=−3−</m:t>
                    </m:r>
                    <m:r>
                      <a:rPr lang="en-US" sz="1800" b="0" i="1" smtClean="0">
                        <a:latin typeface="Cambria Math"/>
                        <a:sym typeface="Symbol"/>
                      </a:rPr>
                      <m:t>𝑐𝑜𝑠𝑥</m:t>
                    </m:r>
                  </m:oMath>
                </a14:m>
                <a:endParaRPr lang="en-US" sz="1800" dirty="0" smtClean="0">
                  <a:sym typeface="Symbol"/>
                </a:endParaRPr>
              </a:p>
              <a:p>
                <a:pPr eaLnBrk="1" hangingPunct="1"/>
                <a:endParaRPr lang="en-US" sz="1800" dirty="0">
                  <a:sym typeface="Symbol"/>
                </a:endParaRPr>
              </a:p>
              <a:p>
                <a:pPr eaLnBrk="1" hangingPunct="1"/>
                <a:r>
                  <a:rPr lang="en-US" sz="1800" dirty="0" smtClean="0">
                    <a:sym typeface="Symbol"/>
                  </a:rPr>
                  <a:t>50)			58)			74)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sym typeface="Symbol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  <a:sym typeface="Symbol"/>
                      </a:rPr>
                      <m:t>=2</m:t>
                    </m:r>
                    <m:r>
                      <a:rPr lang="en-US" sz="1800" b="0" i="1" smtClean="0">
                        <a:latin typeface="Cambria Math"/>
                        <a:sym typeface="Symbol"/>
                      </a:rPr>
                      <m:t>𝑠𝑖𝑛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  <a:sym typeface="Symbol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/>
                                <a:sym typeface="Symbol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1800" dirty="0" smtClean="0">
                  <a:sym typeface="Symbol"/>
                </a:endParaRPr>
              </a:p>
              <a:p>
                <a:pPr eaLnBrk="1" hangingPunct="1"/>
                <a:endParaRPr lang="en-US" sz="1800" dirty="0" smtClean="0">
                  <a:sym typeface="Symbol"/>
                </a:endParaRPr>
              </a:p>
              <a:p>
                <a:pPr eaLnBrk="1" hangingPunct="1"/>
                <a:r>
                  <a:rPr lang="en-US" sz="1800" dirty="0">
                    <a:sym typeface="Symbol"/>
                  </a:rPr>
                  <a:t>	</a:t>
                </a:r>
                <a:r>
                  <a:rPr lang="en-US" sz="1800" dirty="0" smtClean="0">
                    <a:sym typeface="Symbol"/>
                  </a:rPr>
                  <a:t>					76)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sym typeface="Symbol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  <a:sym typeface="Symbol"/>
                      </a:rPr>
                      <m:t>=2</m:t>
                    </m:r>
                    <m:r>
                      <a:rPr lang="en-US" sz="1800" b="0" i="1" smtClean="0">
                        <a:latin typeface="Cambria Math"/>
                        <a:sym typeface="Symbol"/>
                      </a:rPr>
                      <m:t>𝑠𝑖𝑛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  <a:sym typeface="Symbol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  <a:sym typeface="Symbol"/>
                              </a:rPr>
                              <m:t>𝜋</m:t>
                            </m:r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  <a:sym typeface="Symbol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den>
                        </m:f>
                        <m:r>
                          <a:rPr lang="en-US" sz="1800" b="0" i="1" smtClean="0">
                            <a:latin typeface="Cambria Math"/>
                            <a:sym typeface="Symbol"/>
                          </a:rPr>
                          <m:t>+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  <a:sym typeface="Symbol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1800" dirty="0">
                  <a:sym typeface="Symbol"/>
                </a:endParaRPr>
              </a:p>
            </p:txBody>
          </p:sp>
        </mc:Choice>
        <mc:Fallback>
          <p:sp>
            <p:nvSpPr>
              <p:cNvPr id="2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732" y="0"/>
                <a:ext cx="8135938" cy="6194388"/>
              </a:xfrm>
              <a:prstGeom prst="rect">
                <a:avLst/>
              </a:prstGeom>
              <a:blipFill rotWithShape="1">
                <a:blip r:embed="rId2"/>
                <a:stretch>
                  <a:fillRect l="-675" t="-4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64817"/>
            <a:ext cx="18669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02" y="2870448"/>
            <a:ext cx="18859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27" y="3933056"/>
            <a:ext cx="1876425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02" y="5229200"/>
            <a:ext cx="18764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412776"/>
            <a:ext cx="18764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331" y="2832348"/>
            <a:ext cx="1885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801" y="5133950"/>
            <a:ext cx="18669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340768"/>
            <a:ext cx="18859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3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635" y="2564904"/>
            <a:ext cx="18954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32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336" y="4066405"/>
            <a:ext cx="18954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678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11188" y="260350"/>
            <a:ext cx="69850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000099"/>
                </a:solidFill>
                <a:latin typeface="Arial Black" pitchFamily="34" charset="0"/>
              </a:rPr>
              <a:t>4.5 GRAPHS OF</a:t>
            </a:r>
            <a:r>
              <a:rPr lang="en-US" sz="4000">
                <a:solidFill>
                  <a:schemeClr val="accent2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304800" y="1412875"/>
            <a:ext cx="8610600" cy="13144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-1306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SINE AND COSINE FUNCTIONS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997200"/>
            <a:ext cx="86106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/>
              <a:t>Objective</a:t>
            </a:r>
            <a:r>
              <a:rPr lang="en-US" sz="3200" dirty="0" smtClean="0"/>
              <a:t>:</a:t>
            </a:r>
          </a:p>
          <a:p>
            <a:pPr>
              <a:defRPr/>
            </a:pPr>
            <a:r>
              <a:rPr lang="en-US" sz="3200" dirty="0" smtClean="0"/>
              <a:t>Review</a:t>
            </a:r>
            <a:endParaRPr lang="en-US" sz="32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dirty="0"/>
              <a:t>Graph sine and cosine functions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dirty="0"/>
              <a:t>Find the amplitude and period of the sine and cosine function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dirty="0"/>
              <a:t>Translations of sine and cosine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395536" y="1412875"/>
            <a:ext cx="828015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dirty="0"/>
              <a:t>Graph </a:t>
            </a:r>
            <a:r>
              <a:rPr lang="en-US" sz="3600" dirty="0" smtClean="0"/>
              <a:t>from -</a:t>
            </a:r>
            <a:r>
              <a:rPr lang="en-US" sz="3600" dirty="0"/>
              <a:t>2π to 2π.  Remember the rules of graphing.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3887788" y="2289175"/>
            <a:ext cx="37866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y</a:t>
            </a:r>
            <a:r>
              <a:rPr lang="en-US" sz="3600" dirty="0" smtClean="0"/>
              <a:t> = sin(x </a:t>
            </a:r>
            <a:r>
              <a:rPr lang="en-US" sz="3600" dirty="0"/>
              <a:t>+ </a:t>
            </a:r>
            <a:r>
              <a:rPr lang="el-GR" sz="3600" dirty="0" smtClean="0"/>
              <a:t>π/</a:t>
            </a:r>
            <a:r>
              <a:rPr lang="en-US" sz="3600" dirty="0" smtClean="0"/>
              <a:t>6</a:t>
            </a:r>
            <a:r>
              <a:rPr lang="el-GR" sz="3600" dirty="0" smtClean="0"/>
              <a:t>) </a:t>
            </a:r>
            <a:r>
              <a:rPr lang="el-GR" sz="3600" dirty="0"/>
              <a:t>+ </a:t>
            </a:r>
            <a:r>
              <a:rPr lang="en-US" sz="3600" dirty="0" smtClean="0"/>
              <a:t>1</a:t>
            </a:r>
            <a:endParaRPr lang="el-GR" sz="3600" dirty="0"/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611188" y="188913"/>
            <a:ext cx="65532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/>
              <a:t>Sneedlegrit: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12929" y="6237312"/>
            <a:ext cx="8135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HW:  </a:t>
            </a:r>
            <a:r>
              <a:rPr lang="en-US" dirty="0" smtClean="0"/>
              <a:t>Practice Graphing Sine and Cosine Quiz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141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 Design</vt:lpstr>
      <vt:lpstr>MathType 5.0 Equation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Haider</dc:creator>
  <cp:lastModifiedBy>Kurutz, Jeremy</cp:lastModifiedBy>
  <cp:revision>126</cp:revision>
  <dcterms:created xsi:type="dcterms:W3CDTF">2003-09-02T03:22:09Z</dcterms:created>
  <dcterms:modified xsi:type="dcterms:W3CDTF">2014-03-05T16:31:27Z</dcterms:modified>
</cp:coreProperties>
</file>