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9" r:id="rId3"/>
    <p:sldId id="290" r:id="rId4"/>
    <p:sldId id="291" r:id="rId5"/>
    <p:sldId id="256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99"/>
    <a:srgbClr val="33CC33"/>
    <a:srgbClr val="FF3300"/>
    <a:srgbClr val="FFFF66"/>
    <a:srgbClr val="CC00CC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>
        <p:scale>
          <a:sx n="80" d="100"/>
          <a:sy n="80" d="100"/>
        </p:scale>
        <p:origin x="-118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A365-EE3E-4B29-9246-6645FB6D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C5A1-3B44-4292-B69D-96E3DA854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103-7C17-4F9E-BC64-354CC0762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56E7-346D-4244-8564-1135147F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73F1-62D9-4596-8ED5-7C82AE4A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86CD-70B6-4ED4-92AC-5E130549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F5B1-2325-4651-B35C-F1928BA3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DCD-178C-408B-99DD-7E260A23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94D62-219C-4F01-8ED4-C1F256A7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2E2E-6BF5-4D42-9DD5-A2074EE69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22B0-C178-4745-A49A-FA1CC9F46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FFA559-EF1C-48DA-8EEC-6D8E911FD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504" y="0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000099"/>
                </a:solidFill>
                <a:latin typeface="Arial Black" pitchFamily="34" charset="0"/>
              </a:rPr>
              <a:t>Warm-up:</a:t>
            </a:r>
            <a:endParaRPr lang="en-US" sz="4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12929" y="6396037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Study for Trigonometric Graphing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9512" y="620688"/>
            <a:ext cx="856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the following equation, give the required values and graph.  For the shifts, give direction as well as units of translation.  If there is no shift, then state none.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47414"/>
              </p:ext>
            </p:extLst>
          </p:nvPr>
        </p:nvGraphicFramePr>
        <p:xfrm>
          <a:off x="3160713" y="1557338"/>
          <a:ext cx="3021012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1358640" imgH="431640" progId="Equation.DSMT4">
                  <p:embed/>
                </p:oleObj>
              </mc:Choice>
              <mc:Fallback>
                <p:oleObj name="Equation" r:id="rId3" imgW="135864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557338"/>
                        <a:ext cx="3021012" cy="947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41015" y="2132856"/>
            <a:ext cx="57505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max</a:t>
            </a:r>
            <a:r>
              <a:rPr lang="en-US" dirty="0"/>
              <a:t>__________				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min</a:t>
            </a:r>
            <a:r>
              <a:rPr lang="en-US" dirty="0"/>
              <a:t>__________</a:t>
            </a:r>
          </a:p>
          <a:p>
            <a:r>
              <a:rPr lang="en-US" dirty="0"/>
              <a:t>c. </a:t>
            </a:r>
            <a:r>
              <a:rPr lang="en-US" dirty="0" smtClean="0"/>
              <a:t>  amplitude</a:t>
            </a:r>
            <a:r>
              <a:rPr lang="en-US" dirty="0"/>
              <a:t>__________				</a:t>
            </a:r>
          </a:p>
          <a:p>
            <a:r>
              <a:rPr lang="en-US" dirty="0"/>
              <a:t>d. </a:t>
            </a:r>
            <a:r>
              <a:rPr lang="en-US" dirty="0" smtClean="0"/>
              <a:t>  fundamental </a:t>
            </a:r>
            <a:r>
              <a:rPr lang="en-US" dirty="0"/>
              <a:t>period__________		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smtClean="0"/>
              <a:t>  vertical </a:t>
            </a:r>
            <a:r>
              <a:rPr lang="en-US" dirty="0"/>
              <a:t>shift__________			</a:t>
            </a:r>
          </a:p>
          <a:p>
            <a:r>
              <a:rPr lang="en-US" dirty="0" smtClean="0"/>
              <a:t>f</a:t>
            </a:r>
            <a:r>
              <a:rPr lang="en-US" dirty="0"/>
              <a:t>.  </a:t>
            </a:r>
            <a:r>
              <a:rPr lang="en-US" dirty="0" smtClean="0"/>
              <a:t> horizontal </a:t>
            </a:r>
            <a:r>
              <a:rPr lang="en-US" dirty="0"/>
              <a:t>shift__________</a:t>
            </a: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99" y="4990032"/>
            <a:ext cx="687546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 flipV="1">
            <a:off x="4452206" y="4931331"/>
            <a:ext cx="0" cy="14208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 flipV="1">
            <a:off x="881918" y="5885732"/>
            <a:ext cx="7159625" cy="95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>
            <a:off x="5307868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6146068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6993793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7841518" y="580526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>
            <a:off x="106606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>
            <a:off x="1913793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>
            <a:off x="276151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>
            <a:off x="359971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>
            <a:off x="4374417" y="514776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>
            <a:off x="4374418" y="5641737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>
            <a:off x="4374418" y="616372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5992788" y="5852120"/>
            <a:ext cx="379412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536800" y="5842595"/>
            <a:ext cx="506413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AutoShape 33"/>
          <p:cNvCxnSpPr>
            <a:cxnSpLocks noChangeShapeType="1"/>
          </p:cNvCxnSpPr>
          <p:nvPr/>
        </p:nvCxnSpPr>
        <p:spPr bwMode="auto">
          <a:xfrm>
            <a:off x="4380898" y="5533049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34"/>
          <p:cNvCxnSpPr>
            <a:cxnSpLocks noChangeShapeType="1"/>
          </p:cNvCxnSpPr>
          <p:nvPr/>
        </p:nvCxnSpPr>
        <p:spPr bwMode="auto">
          <a:xfrm>
            <a:off x="4371242" y="530016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36"/>
          <p:cNvCxnSpPr>
            <a:cxnSpLocks noChangeShapeType="1"/>
          </p:cNvCxnSpPr>
          <p:nvPr/>
        </p:nvCxnSpPr>
        <p:spPr bwMode="auto">
          <a:xfrm>
            <a:off x="4375126" y="5795016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4371242" y="5387623"/>
            <a:ext cx="15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382356" y="6021288"/>
            <a:ext cx="15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32" y="0"/>
            <a:ext cx="8135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 smtClean="0"/>
              <a:t>HW Answers:  </a:t>
            </a:r>
            <a:r>
              <a:rPr lang="en-US" sz="1800" dirty="0" smtClean="0"/>
              <a:t>Practice Graphing Sine and Cosine Quiz!</a:t>
            </a:r>
            <a:endParaRPr lang="en-US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" y="385578"/>
            <a:ext cx="9023934" cy="570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7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" y="55"/>
            <a:ext cx="33147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4543"/>
            <a:ext cx="6698126" cy="321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3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" y="3836"/>
            <a:ext cx="33623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83195"/>
            <a:ext cx="6402288" cy="312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4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000099"/>
                </a:solidFill>
                <a:latin typeface="Arial Black" pitchFamily="34" charset="0"/>
              </a:rPr>
              <a:t>4.5 GRAPHS OF</a:t>
            </a:r>
            <a:r>
              <a:rPr lang="en-US" sz="40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1412875"/>
            <a:ext cx="8610600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1306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SINE AND COSINE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97200"/>
            <a:ext cx="8610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</a:t>
            </a:r>
            <a:r>
              <a:rPr lang="en-US" sz="3200" dirty="0" smtClean="0"/>
              <a:t>:</a:t>
            </a:r>
          </a:p>
          <a:p>
            <a:pPr>
              <a:defRPr/>
            </a:pPr>
            <a:r>
              <a:rPr lang="en-US" sz="3200" dirty="0" smtClean="0"/>
              <a:t>Review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Graph sine and cosine functions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Find the amplitude and period of the sine and cosine function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Translations of sine and cosine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536" y="1412875"/>
            <a:ext cx="828015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/>
              <a:t>Graph </a:t>
            </a:r>
            <a:r>
              <a:rPr lang="en-US" sz="3600" dirty="0" smtClean="0"/>
              <a:t>from -</a:t>
            </a:r>
            <a:r>
              <a:rPr lang="en-US" sz="3600" dirty="0"/>
              <a:t>2π to 2π.  Remember the rules of graphing.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887788" y="2289175"/>
            <a:ext cx="41040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y</a:t>
            </a:r>
            <a:r>
              <a:rPr lang="en-US" sz="3600" dirty="0" smtClean="0"/>
              <a:t> = </a:t>
            </a:r>
            <a:r>
              <a:rPr lang="en-US" sz="3600" dirty="0" smtClean="0"/>
              <a:t>-</a:t>
            </a:r>
            <a:r>
              <a:rPr lang="en-US" sz="3600" dirty="0" err="1" smtClean="0"/>
              <a:t>cos</a:t>
            </a:r>
            <a:r>
              <a:rPr lang="en-US" sz="3600" dirty="0" smtClean="0"/>
              <a:t>(x </a:t>
            </a:r>
            <a:r>
              <a:rPr lang="en-US" sz="3600" dirty="0"/>
              <a:t>+ </a:t>
            </a:r>
            <a:r>
              <a:rPr lang="el-GR" sz="3600" dirty="0" smtClean="0"/>
              <a:t>π/</a:t>
            </a:r>
            <a:r>
              <a:rPr lang="en-US" sz="3600" dirty="0" smtClean="0"/>
              <a:t>2</a:t>
            </a:r>
            <a:r>
              <a:rPr lang="el-GR" sz="3600" dirty="0" smtClean="0"/>
              <a:t>) </a:t>
            </a:r>
            <a:r>
              <a:rPr lang="en-US" sz="3600" dirty="0" smtClean="0"/>
              <a:t>– 1 </a:t>
            </a:r>
            <a:endParaRPr lang="el-GR" sz="3600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11188" y="188913"/>
            <a:ext cx="6553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/>
              <a:t>Sneedlegrit: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12929" y="6309320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Study for Trigonometric Graphing </a:t>
            </a:r>
            <a:r>
              <a:rPr lang="en-US" dirty="0" smtClean="0"/>
              <a:t>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123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Kurutz, Jeremy</cp:lastModifiedBy>
  <cp:revision>128</cp:revision>
  <dcterms:created xsi:type="dcterms:W3CDTF">2003-09-02T03:22:09Z</dcterms:created>
  <dcterms:modified xsi:type="dcterms:W3CDTF">2014-03-05T16:48:08Z</dcterms:modified>
</cp:coreProperties>
</file>