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5" r:id="rId2"/>
    <p:sldId id="256" r:id="rId3"/>
    <p:sldId id="258" r:id="rId4"/>
    <p:sldId id="259" r:id="rId5"/>
    <p:sldId id="260" r:id="rId6"/>
    <p:sldId id="261" r:id="rId7"/>
    <p:sldId id="266" r:id="rId8"/>
    <p:sldId id="264" r:id="rId9"/>
    <p:sldId id="265" r:id="rId10"/>
    <p:sldId id="272" r:id="rId11"/>
    <p:sldId id="274" r:id="rId12"/>
    <p:sldId id="297" r:id="rId13"/>
    <p:sldId id="298" r:id="rId14"/>
    <p:sldId id="304" r:id="rId15"/>
    <p:sldId id="305" r:id="rId16"/>
    <p:sldId id="306" r:id="rId17"/>
    <p:sldId id="311" r:id="rId18"/>
    <p:sldId id="31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6" d="100"/>
          <a:sy n="76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4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43BA475-B345-472C-B903-39185B15C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D326-17A7-4E89-9A66-7FDCA2ABE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5FA4-5D89-487E-A5B4-6AB95C16B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73D96-E05C-44A8-B83E-5162E630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27D34-8420-4756-B8E2-C9E949214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10A3-44F5-4F99-AC0A-93A78C56C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6A338-8175-494F-9F0B-2CE6C89A1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0886E-4A6D-4FDF-BAEA-21B868EBB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0F92D-6669-40E6-8A25-00D7A0C8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B89E8-5B25-4AEC-9972-810388CF5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84761-4D77-4C35-B81A-82E3A2E97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36526C4-B33C-4E56-980A-B9CCB6D59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0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Warm-up: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209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an equation of a line that passes through the point (3, -2) and is parallel to the line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78343" y="2622549"/>
          <a:ext cx="1670257" cy="95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5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343" y="2622549"/>
                        <a:ext cx="1670257" cy="95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83715" y="5562600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Pg</a:t>
            </a:r>
            <a:r>
              <a:rPr lang="en-US" sz="3200" b="1" dirty="0" smtClean="0"/>
              <a:t> </a:t>
            </a:r>
            <a:r>
              <a:rPr lang="en-US" sz="3200" b="1" dirty="0"/>
              <a:t>141: 1, 2, 5, 6, 9, 13-16, 25-26, 28, 35, 36, 41, 42, </a:t>
            </a:r>
            <a:r>
              <a:rPr lang="en-US" sz="3200" b="1" dirty="0" smtClean="0"/>
              <a:t>50, (51-59</a:t>
            </a:r>
            <a:r>
              <a:rPr lang="en-US" sz="3200" b="1" dirty="0"/>
              <a:t>) </a:t>
            </a:r>
            <a:r>
              <a:rPr lang="en-US" sz="3200" b="1" dirty="0" smtClean="0"/>
              <a:t>odd, 71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 3: Evaluating a Function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209007"/>
              </p:ext>
            </p:extLst>
          </p:nvPr>
        </p:nvGraphicFramePr>
        <p:xfrm>
          <a:off x="373063" y="2209800"/>
          <a:ext cx="856297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Equation" r:id="rId3" imgW="2349360" imgH="228600" progId="Equation.DSMT4">
                  <p:embed/>
                </p:oleObj>
              </mc:Choice>
              <mc:Fallback>
                <p:oleObj name="Equation" r:id="rId3" imgW="23493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209800"/>
                        <a:ext cx="8562975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811853"/>
              </p:ext>
            </p:extLst>
          </p:nvPr>
        </p:nvGraphicFramePr>
        <p:xfrm>
          <a:off x="2225675" y="3459163"/>
          <a:ext cx="37782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Equation" r:id="rId5" imgW="1218960" imgH="228600" progId="Equation.DSMT4">
                  <p:embed/>
                </p:oleObj>
              </mc:Choice>
              <mc:Fallback>
                <p:oleObj name="Equation" r:id="rId5" imgW="12189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3459163"/>
                        <a:ext cx="377825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90864"/>
              </p:ext>
            </p:extLst>
          </p:nvPr>
        </p:nvGraphicFramePr>
        <p:xfrm>
          <a:off x="2057400" y="4419600"/>
          <a:ext cx="524986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Equation" r:id="rId7" imgW="1574800" imgH="228600" progId="Equation.DSMT4">
                  <p:embed/>
                </p:oleObj>
              </mc:Choice>
              <mc:Fallback>
                <p:oleObj name="Equation" r:id="rId7" imgW="15748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19600"/>
                        <a:ext cx="5249863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74115"/>
              </p:ext>
            </p:extLst>
          </p:nvPr>
        </p:nvGraphicFramePr>
        <p:xfrm>
          <a:off x="2438400" y="5181600"/>
          <a:ext cx="35814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Equation" r:id="rId9" imgW="901309" imgH="177723" progId="Equation.DSMT4">
                  <p:embed/>
                </p:oleObj>
              </mc:Choice>
              <mc:Fallback>
                <p:oleObj name="Equation" r:id="rId9" imgW="901309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35814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83312"/>
              </p:ext>
            </p:extLst>
          </p:nvPr>
        </p:nvGraphicFramePr>
        <p:xfrm>
          <a:off x="2667000" y="4572000"/>
          <a:ext cx="457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name="Equation" r:id="rId11" imgW="190335" imgH="164957" progId="Equation.DSMT4">
                  <p:embed/>
                </p:oleObj>
              </mc:Choice>
              <mc:Fallback>
                <p:oleObj name="Equation" r:id="rId11" imgW="190335" imgH="164957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72000"/>
                        <a:ext cx="457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26908"/>
              </p:ext>
            </p:extLst>
          </p:nvPr>
        </p:nvGraphicFramePr>
        <p:xfrm>
          <a:off x="3962400" y="4572000"/>
          <a:ext cx="457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Equation" r:id="rId13" imgW="190335" imgH="164957" progId="Equation.DSMT4">
                  <p:embed/>
                </p:oleObj>
              </mc:Choice>
              <mc:Fallback>
                <p:oleObj name="Equation" r:id="rId13" imgW="190335" imgH="16495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72000"/>
                        <a:ext cx="457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924000"/>
              </p:ext>
            </p:extLst>
          </p:nvPr>
        </p:nvGraphicFramePr>
        <p:xfrm>
          <a:off x="5943600" y="4572000"/>
          <a:ext cx="457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Equation" r:id="rId15" imgW="190335" imgH="164957" progId="Equation.DSMT4">
                  <p:embed/>
                </p:oleObj>
              </mc:Choice>
              <mc:Fallback>
                <p:oleObj name="Equation" r:id="rId15" imgW="190335" imgH="164957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572000"/>
                        <a:ext cx="457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059030"/>
              </p:ext>
            </p:extLst>
          </p:nvPr>
        </p:nvGraphicFramePr>
        <p:xfrm>
          <a:off x="2438400" y="2057400"/>
          <a:ext cx="37782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Equation" r:id="rId3" imgW="1218960" imgH="228600" progId="Equation.DSMT4">
                  <p:embed/>
                </p:oleObj>
              </mc:Choice>
              <mc:Fallback>
                <p:oleObj name="Equation" r:id="rId3" imgW="12189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57400"/>
                        <a:ext cx="3778250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892397"/>
              </p:ext>
            </p:extLst>
          </p:nvPr>
        </p:nvGraphicFramePr>
        <p:xfrm>
          <a:off x="2141537" y="3048000"/>
          <a:ext cx="524986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Equation" r:id="rId5" imgW="1574640" imgH="228600" progId="Equation.DSMT4">
                  <p:embed/>
                </p:oleObj>
              </mc:Choice>
              <mc:Fallback>
                <p:oleObj name="Equation" r:id="rId5" imgW="15746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7" y="3048000"/>
                        <a:ext cx="5249863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793013"/>
              </p:ext>
            </p:extLst>
          </p:nvPr>
        </p:nvGraphicFramePr>
        <p:xfrm>
          <a:off x="1600200" y="4038600"/>
          <a:ext cx="74596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5" name="Equation" r:id="rId7" imgW="2184120" imgH="228600" progId="Equation.DSMT4">
                  <p:embed/>
                </p:oleObj>
              </mc:Choice>
              <mc:Fallback>
                <p:oleObj name="Equation" r:id="rId7" imgW="21841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7459663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317472"/>
              </p:ext>
            </p:extLst>
          </p:nvPr>
        </p:nvGraphicFramePr>
        <p:xfrm>
          <a:off x="2603500" y="3238500"/>
          <a:ext cx="8223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6" name="Equation" r:id="rId9" imgW="342720" imgH="177480" progId="Equation.DSMT4">
                  <p:embed/>
                </p:oleObj>
              </mc:Choice>
              <mc:Fallback>
                <p:oleObj name="Equation" r:id="rId9" imgW="34272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238500"/>
                        <a:ext cx="82232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49686"/>
              </p:ext>
            </p:extLst>
          </p:nvPr>
        </p:nvGraphicFramePr>
        <p:xfrm>
          <a:off x="3898900" y="3251200"/>
          <a:ext cx="82391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7" name="Equation" r:id="rId11" imgW="342720" imgH="177480" progId="Equation.DSMT4">
                  <p:embed/>
                </p:oleObj>
              </mc:Choice>
              <mc:Fallback>
                <p:oleObj name="Equation" r:id="rId11" imgW="34272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3251200"/>
                        <a:ext cx="823912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620151"/>
              </p:ext>
            </p:extLst>
          </p:nvPr>
        </p:nvGraphicFramePr>
        <p:xfrm>
          <a:off x="5803900" y="3251200"/>
          <a:ext cx="82391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" name="Equation" r:id="rId13" imgW="342720" imgH="177480" progId="Equation.DSMT4">
                  <p:embed/>
                </p:oleObj>
              </mc:Choice>
              <mc:Fallback>
                <p:oleObj name="Equation" r:id="rId13" imgW="3427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3251200"/>
                        <a:ext cx="823912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798672"/>
              </p:ext>
            </p:extLst>
          </p:nvPr>
        </p:nvGraphicFramePr>
        <p:xfrm>
          <a:off x="1676400" y="5029200"/>
          <a:ext cx="48133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Equation" r:id="rId15" imgW="1409400" imgH="228600" progId="Equation.DSMT4">
                  <p:embed/>
                </p:oleObj>
              </mc:Choice>
              <mc:Fallback>
                <p:oleObj name="Equation" r:id="rId15" imgW="14094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029200"/>
                        <a:ext cx="48133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448053"/>
              </p:ext>
            </p:extLst>
          </p:nvPr>
        </p:nvGraphicFramePr>
        <p:xfrm>
          <a:off x="8351" y="228600"/>
          <a:ext cx="9118601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Equation" r:id="rId17" imgW="2501640" imgH="228600" progId="Equation.DSMT4">
                  <p:embed/>
                </p:oleObj>
              </mc:Choice>
              <mc:Fallback>
                <p:oleObj name="Equation" r:id="rId17" imgW="25016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1" y="228600"/>
                        <a:ext cx="9118601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Piecewise Functions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914400" y="2362200"/>
          <a:ext cx="7543800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Equation" r:id="rId3" imgW="2260440" imgH="660240" progId="Equation.DSMT4">
                  <p:embed/>
                </p:oleObj>
              </mc:Choice>
              <mc:Fallback>
                <p:oleObj name="Equation" r:id="rId3" imgW="226044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7543800" cy="220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33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Ex4:  Evaluating a Piecewise 		   Function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666748"/>
              </p:ext>
            </p:extLst>
          </p:nvPr>
        </p:nvGraphicFramePr>
        <p:xfrm>
          <a:off x="914400" y="1862138"/>
          <a:ext cx="7696200" cy="417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Equation" r:id="rId3" imgW="2527200" imgH="1371600" progId="Equation.DSMT4">
                  <p:embed/>
                </p:oleObj>
              </mc:Choice>
              <mc:Fallback>
                <p:oleObj name="Equation" r:id="rId3" imgW="25272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62138"/>
                        <a:ext cx="7696200" cy="417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438951"/>
              </p:ext>
            </p:extLst>
          </p:nvPr>
        </p:nvGraphicFramePr>
        <p:xfrm>
          <a:off x="3200400" y="4724400"/>
          <a:ext cx="44958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8" name="Equation" r:id="rId5" imgW="1473200" imgH="203200" progId="Equation.DSMT4">
                  <p:embed/>
                </p:oleObj>
              </mc:Choice>
              <mc:Fallback>
                <p:oleObj name="Equation" r:id="rId5" imgW="14732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724400"/>
                        <a:ext cx="449580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495406"/>
              </p:ext>
            </p:extLst>
          </p:nvPr>
        </p:nvGraphicFramePr>
        <p:xfrm>
          <a:off x="3429000" y="5486400"/>
          <a:ext cx="356552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9" name="Equation" r:id="rId7" imgW="1167893" imgH="203112" progId="Equation.DSMT4">
                  <p:embed/>
                </p:oleObj>
              </mc:Choice>
              <mc:Fallback>
                <p:oleObj name="Equation" r:id="rId7" imgW="1167893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86400"/>
                        <a:ext cx="3565525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271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a Function’s Domain</a:t>
            </a:r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685800" y="2438400"/>
          <a:ext cx="8153400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Equation" r:id="rId3" imgW="2489040" imgH="888840" progId="Equation.DSMT4">
                  <p:embed/>
                </p:oleObj>
              </mc:Choice>
              <mc:Fallback>
                <p:oleObj name="Equation" r:id="rId3" imgW="248904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38400"/>
                        <a:ext cx="8153400" cy="291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7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a Function’s Domain</a:t>
            </a:r>
          </a:p>
        </p:txBody>
      </p:sp>
      <p:graphicFrame>
        <p:nvGraphicFramePr>
          <p:cNvPr id="317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88520"/>
              </p:ext>
            </p:extLst>
          </p:nvPr>
        </p:nvGraphicFramePr>
        <p:xfrm>
          <a:off x="304800" y="2438400"/>
          <a:ext cx="8612187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Equation" r:id="rId3" imgW="2628720" imgH="888840" progId="Equation.DSMT4">
                  <p:embed/>
                </p:oleObj>
              </mc:Choice>
              <mc:Fallback>
                <p:oleObj name="Equation" r:id="rId3" imgW="262872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8612187" cy="291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9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 5:  Find the domain of each 	    function</a:t>
            </a: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264022"/>
              </p:ext>
            </p:extLst>
          </p:nvPr>
        </p:nvGraphicFramePr>
        <p:xfrm>
          <a:off x="304800" y="1708150"/>
          <a:ext cx="525780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2" name="Equation" r:id="rId3" imgW="1346040" imgH="1143000" progId="Equation.DSMT4">
                  <p:embed/>
                </p:oleObj>
              </mc:Choice>
              <mc:Fallback>
                <p:oleObj name="Equation" r:id="rId3" imgW="134604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08150"/>
                        <a:ext cx="5257800" cy="446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042149"/>
              </p:ext>
            </p:extLst>
          </p:nvPr>
        </p:nvGraphicFramePr>
        <p:xfrm>
          <a:off x="1066800" y="2819400"/>
          <a:ext cx="50196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3" name="Equation" r:id="rId5" imgW="1650960" imgH="177480" progId="Equation.DSMT4">
                  <p:embed/>
                </p:oleObj>
              </mc:Choice>
              <mc:Fallback>
                <p:oleObj name="Equation" r:id="rId5" imgW="16509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50196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251015"/>
              </p:ext>
            </p:extLst>
          </p:nvPr>
        </p:nvGraphicFramePr>
        <p:xfrm>
          <a:off x="6477000" y="4038600"/>
          <a:ext cx="2163762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4" name="Equation" r:id="rId7" imgW="711000" imgH="203040" progId="Equation.DSMT4">
                  <p:embed/>
                </p:oleObj>
              </mc:Choice>
              <mc:Fallback>
                <p:oleObj name="Equation" r:id="rId7" imgW="7110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38600"/>
                        <a:ext cx="2163762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102843"/>
              </p:ext>
            </p:extLst>
          </p:nvPr>
        </p:nvGraphicFramePr>
        <p:xfrm>
          <a:off x="1524000" y="6096000"/>
          <a:ext cx="62166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5" name="Equation" r:id="rId9" imgW="2044440" imgH="203040" progId="Equation.DSMT4">
                  <p:embed/>
                </p:oleObj>
              </mc:Choice>
              <mc:Fallback>
                <p:oleObj name="Equation" r:id="rId9" imgW="20444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096000"/>
                        <a:ext cx="621665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597003"/>
              </p:ext>
            </p:extLst>
          </p:nvPr>
        </p:nvGraphicFramePr>
        <p:xfrm>
          <a:off x="4800600" y="5403850"/>
          <a:ext cx="16986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6" name="Equation" r:id="rId11" imgW="558720" imgH="177480" progId="Equation.DSMT4">
                  <p:embed/>
                </p:oleObj>
              </mc:Choice>
              <mc:Fallback>
                <p:oleObj name="Equation" r:id="rId11" imgW="5587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403850"/>
                        <a:ext cx="16986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432740"/>
              </p:ext>
            </p:extLst>
          </p:nvPr>
        </p:nvGraphicFramePr>
        <p:xfrm>
          <a:off x="4419600" y="4038600"/>
          <a:ext cx="17002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7"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038600"/>
                        <a:ext cx="170021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23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 smtClean="0"/>
              <a:t>Summary: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determine if a set of ordered pairs is a function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Use function </a:t>
            </a:r>
            <a:r>
              <a:rPr lang="en-US" sz="2800" dirty="0" smtClean="0"/>
              <a:t>notation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determine whether an equation represents y as a function of x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evaluate functions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Find the domain of a 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47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Sneedlegrit</a:t>
            </a:r>
            <a:r>
              <a:rPr lang="en-US" dirty="0" smtClean="0"/>
              <a:t>: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23183"/>
              </p:ext>
            </p:extLst>
          </p:nvPr>
        </p:nvGraphicFramePr>
        <p:xfrm>
          <a:off x="533400" y="2286000"/>
          <a:ext cx="8229600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5" name="Equation" r:id="rId3" imgW="2286000" imgH="914400" progId="Equation.DSMT4">
                  <p:embed/>
                </p:oleObj>
              </mc:Choice>
              <mc:Fallback>
                <p:oleObj name="Equation" r:id="rId3" imgW="22860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329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5638800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Pg</a:t>
            </a:r>
            <a:r>
              <a:rPr lang="en-US" sz="3200" b="1" dirty="0" smtClean="0"/>
              <a:t> </a:t>
            </a:r>
            <a:r>
              <a:rPr lang="en-US" sz="3200" b="1" dirty="0"/>
              <a:t>141: 1, 2, 5, 6, 9, 13-16, 25-26, 28, 35, 36, 41, 42, </a:t>
            </a:r>
            <a:r>
              <a:rPr lang="en-US" sz="3200" b="1" dirty="0" smtClean="0"/>
              <a:t>50, (51-59</a:t>
            </a:r>
            <a:r>
              <a:rPr lang="en-US" sz="3200" b="1" dirty="0"/>
              <a:t>) </a:t>
            </a:r>
            <a:r>
              <a:rPr lang="en-US" sz="3200" b="1" dirty="0" smtClean="0"/>
              <a:t>odd, 71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47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determine if a set of ordered pairs is a function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Use function </a:t>
            </a:r>
            <a:r>
              <a:rPr lang="en-US" sz="2800" dirty="0" smtClean="0"/>
              <a:t>notation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determine whether an equation represents y as a function of x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evaluate functions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Find the domain of a function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619" y="2362200"/>
            <a:ext cx="8910181" cy="1447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Domain</a:t>
            </a:r>
            <a:r>
              <a:rPr lang="en-US" dirty="0" err="1" smtClean="0">
                <a:sym typeface="Wingdings" pitchFamily="2" charset="2"/>
              </a:rPr>
              <a:t></a:t>
            </a:r>
            <a:r>
              <a:rPr lang="en-US" sz="3200" dirty="0" err="1" smtClean="0">
                <a:solidFill>
                  <a:schemeClr val="tx1"/>
                </a:solidFill>
                <a:sym typeface="Wingdings" pitchFamily="2" charset="2"/>
              </a:rPr>
              <a:t>set</a:t>
            </a:r>
            <a:r>
              <a:rPr lang="en-US" sz="3200" dirty="0" smtClean="0">
                <a:solidFill>
                  <a:schemeClr val="tx1"/>
                </a:solidFill>
                <a:sym typeface="Wingdings" pitchFamily="2" charset="2"/>
              </a:rPr>
              <a:t> of input values of the function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Range</a:t>
            </a:r>
            <a:r>
              <a:rPr lang="en-US" dirty="0" err="1" smtClean="0">
                <a:sym typeface="Wingdings" pitchFamily="2" charset="2"/>
              </a:rPr>
              <a:t></a:t>
            </a:r>
            <a:r>
              <a:rPr lang="en-US" sz="3200" dirty="0" err="1" smtClean="0">
                <a:solidFill>
                  <a:schemeClr val="tx1"/>
                </a:solidFill>
                <a:sym typeface="Wingdings" pitchFamily="2" charset="2"/>
              </a:rPr>
              <a:t>set</a:t>
            </a:r>
            <a:r>
              <a:rPr lang="en-US" sz="3200" dirty="0" smtClean="0">
                <a:solidFill>
                  <a:schemeClr val="tx1"/>
                </a:solidFill>
                <a:sym typeface="Wingdings" pitchFamily="2" charset="2"/>
              </a:rPr>
              <a:t> of output values of the function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3048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 err="1" smtClean="0"/>
              <a:t>Function</a:t>
            </a:r>
            <a:r>
              <a:rPr lang="en-US" dirty="0" err="1" smtClean="0">
                <a:sym typeface="Wingdings" pitchFamily="2" charset="2"/>
              </a:rPr>
              <a:t></a:t>
            </a:r>
            <a:r>
              <a:rPr lang="en-US" sz="3200" dirty="0" err="1" smtClean="0">
                <a:solidFill>
                  <a:schemeClr val="tx1"/>
                </a:solidFill>
                <a:sym typeface="Wingdings" pitchFamily="2" charset="2"/>
              </a:rPr>
              <a:t>each</a:t>
            </a:r>
            <a:r>
              <a:rPr lang="en-US" sz="3200" dirty="0" smtClean="0">
                <a:solidFill>
                  <a:schemeClr val="tx1"/>
                </a:solidFill>
                <a:sym typeface="Wingdings" pitchFamily="2" charset="2"/>
              </a:rPr>
              <a:t> value of the domain assigns </a:t>
            </a:r>
            <a:r>
              <a:rPr lang="en-US" sz="3200" b="1" dirty="0" smtClean="0">
                <a:solidFill>
                  <a:schemeClr val="tx1"/>
                </a:solidFill>
                <a:sym typeface="Wingdings" pitchFamily="2" charset="2"/>
              </a:rPr>
              <a:t>exactly</a:t>
            </a:r>
            <a:r>
              <a:rPr lang="en-US" sz="3200" dirty="0" smtClean="0">
                <a:solidFill>
                  <a:schemeClr val="tx1"/>
                </a:solidFill>
                <a:sym typeface="Wingdings" pitchFamily="2" charset="2"/>
              </a:rPr>
              <a:t> one element of the range.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 1: Determine whether each relation is a function.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457200" y="1974850"/>
          <a:ext cx="66294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" imgW="1726920" imgH="431640" progId="Equation.DSMT4">
                  <p:embed/>
                </p:oleObj>
              </mc:Choice>
              <mc:Fallback>
                <p:oleObj name="Equation" r:id="rId3" imgW="172692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74850"/>
                        <a:ext cx="6629400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886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3200" dirty="0" smtClean="0"/>
              <a:t>Domain:  4, 6, 8		Range:  5, 7, 8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46482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b. Domain</a:t>
            </a:r>
            <a:r>
              <a:rPr lang="en-US" sz="3200" dirty="0"/>
              <a:t>:  4, 5, 6		Range:  6,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for part (a)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57200" y="2514600"/>
            <a:ext cx="914400" cy="16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  <a:p>
            <a:pPr algn="ctr"/>
            <a:r>
              <a:rPr lang="en-US"/>
              <a:t>6</a:t>
            </a:r>
          </a:p>
          <a:p>
            <a:pPr algn="ctr"/>
            <a:r>
              <a:rPr lang="en-US"/>
              <a:t>8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981200" y="2514600"/>
            <a:ext cx="838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7</a:t>
            </a:r>
          </a:p>
          <a:p>
            <a:pPr algn="ctr"/>
            <a:r>
              <a:rPr lang="en-US"/>
              <a:t>8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066800" y="29718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990600" y="3276600"/>
            <a:ext cx="12192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066800" y="36576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685800" y="2057400"/>
          <a:ext cx="4572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3" imgW="177480" imgH="164880" progId="Equation.DSMT4">
                  <p:embed/>
                </p:oleObj>
              </mc:Choice>
              <mc:Fallback>
                <p:oleObj name="Equation" r:id="rId3" imgW="177480" imgH="164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45720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209800" y="1981200"/>
          <a:ext cx="452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4524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0" y="4114800"/>
          <a:ext cx="29718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7" imgW="1079280" imgH="203040" progId="Equation.DSMT4">
                  <p:embed/>
                </p:oleObj>
              </mc:Choice>
              <mc:Fallback>
                <p:oleObj name="Equation" r:id="rId7" imgW="107928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14800"/>
                        <a:ext cx="297180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072929"/>
              </p:ext>
            </p:extLst>
          </p:nvPr>
        </p:nvGraphicFramePr>
        <p:xfrm>
          <a:off x="3330575" y="2259013"/>
          <a:ext cx="5607050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9" imgW="1803240" imgH="685800" progId="Equation.DSMT4">
                  <p:embed/>
                </p:oleObj>
              </mc:Choice>
              <mc:Fallback>
                <p:oleObj name="Equation" r:id="rId9" imgW="1803240" imgH="685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2259013"/>
                        <a:ext cx="5607050" cy="213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553662"/>
              </p:ext>
            </p:extLst>
          </p:nvPr>
        </p:nvGraphicFramePr>
        <p:xfrm>
          <a:off x="3473450" y="4953000"/>
          <a:ext cx="4501726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11" imgW="838080" imgH="177480" progId="Equation.DSMT4">
                  <p:embed/>
                </p:oleObj>
              </mc:Choice>
              <mc:Fallback>
                <p:oleObj name="Equation" r:id="rId11" imgW="83808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4953000"/>
                        <a:ext cx="4501726" cy="954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733859"/>
              </p:ext>
            </p:extLst>
          </p:nvPr>
        </p:nvGraphicFramePr>
        <p:xfrm>
          <a:off x="1066800" y="228600"/>
          <a:ext cx="51181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3" imgW="1333440" imgH="203040" progId="Equation.DSMT4">
                  <p:embed/>
                </p:oleObj>
              </mc:Choice>
              <mc:Fallback>
                <p:oleObj name="Equation" r:id="rId13" imgW="13334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"/>
                        <a:ext cx="51181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  <p:bldP spid="7172" grpId="0" animBg="1" autoUpdateAnimBg="0"/>
      <p:bldP spid="7173" grpId="0" animBg="1"/>
      <p:bldP spid="7174" grpId="0" animBg="1"/>
      <p:bldP spid="71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for part (b)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457200" y="2514600"/>
            <a:ext cx="914400" cy="16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6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981200" y="2514600"/>
            <a:ext cx="838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  <a:p>
            <a:pPr algn="ctr"/>
            <a:endParaRPr lang="en-US"/>
          </a:p>
          <a:p>
            <a:pPr algn="ctr"/>
            <a:r>
              <a:rPr lang="en-US"/>
              <a:t>7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066800" y="36576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685800" y="2057400"/>
          <a:ext cx="4572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3" imgW="177480" imgH="164880" progId="Equation.DSMT4">
                  <p:embed/>
                </p:oleObj>
              </mc:Choice>
              <mc:Fallback>
                <p:oleObj name="Equation" r:id="rId3" imgW="177480" imgH="164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45720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2209800" y="1981200"/>
          <a:ext cx="452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4524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0" y="4114800"/>
          <a:ext cx="29718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7" imgW="1079280" imgH="203040" progId="Equation.DSMT4">
                  <p:embed/>
                </p:oleObj>
              </mc:Choice>
              <mc:Fallback>
                <p:oleObj name="Equation" r:id="rId7" imgW="107928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14800"/>
                        <a:ext cx="297180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403678"/>
              </p:ext>
            </p:extLst>
          </p:nvPr>
        </p:nvGraphicFramePr>
        <p:xfrm>
          <a:off x="3390900" y="2652713"/>
          <a:ext cx="5487988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9" imgW="1765080" imgH="431640" progId="Equation.DSMT4">
                  <p:embed/>
                </p:oleObj>
              </mc:Choice>
              <mc:Fallback>
                <p:oleObj name="Equation" r:id="rId9" imgW="176508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2652713"/>
                        <a:ext cx="5487988" cy="1343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88534"/>
              </p:ext>
            </p:extLst>
          </p:nvPr>
        </p:nvGraphicFramePr>
        <p:xfrm>
          <a:off x="3733800" y="4724400"/>
          <a:ext cx="39396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1" imgW="965160" imgH="177480" progId="Equation.DSMT4">
                  <p:embed/>
                </p:oleObj>
              </mc:Choice>
              <mc:Fallback>
                <p:oleObj name="Equation" r:id="rId11" imgW="96516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724400"/>
                        <a:ext cx="3939675" cy="725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066800" y="2971800"/>
            <a:ext cx="1143000" cy="5334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1066800" y="3048000"/>
            <a:ext cx="1066800" cy="6096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1066800" y="2971800"/>
            <a:ext cx="1066800" cy="3810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174363"/>
              </p:ext>
            </p:extLst>
          </p:nvPr>
        </p:nvGraphicFramePr>
        <p:xfrm>
          <a:off x="685800" y="228600"/>
          <a:ext cx="6629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3" imgW="1726920" imgH="203040" progId="Equation.DSMT4">
                  <p:embed/>
                </p:oleObj>
              </mc:Choice>
              <mc:Fallback>
                <p:oleObj name="Equation" r:id="rId13" imgW="17269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"/>
                        <a:ext cx="66294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  <p:bldP spid="8196" grpId="0" animBg="1" autoUpdateAnimBg="0"/>
      <p:bldP spid="8199" grpId="0" animBg="1"/>
      <p:bldP spid="8206" grpId="0" animBg="1"/>
      <p:bldP spid="8207" grpId="0" animBg="1"/>
      <p:bldP spid="82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Ex 2: Determine whether each equation defines </a:t>
            </a:r>
            <a:r>
              <a:rPr lang="en-US" sz="3600" i="1" dirty="0" smtClean="0"/>
              <a:t>y</a:t>
            </a:r>
            <a:r>
              <a:rPr lang="en-US" sz="3600" dirty="0" smtClean="0"/>
              <a:t> as a function of </a:t>
            </a:r>
            <a:r>
              <a:rPr lang="en-US" sz="3600" i="1" dirty="0" smtClean="0"/>
              <a:t>x</a:t>
            </a:r>
            <a:r>
              <a:rPr lang="en-US" sz="3600" dirty="0" smtClean="0"/>
              <a:t>.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643709"/>
              </p:ext>
            </p:extLst>
          </p:nvPr>
        </p:nvGraphicFramePr>
        <p:xfrm>
          <a:off x="381000" y="2209800"/>
          <a:ext cx="8123238" cy="91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3" imgW="2031840" imgH="228600" progId="Equation.DSMT4">
                  <p:embed/>
                </p:oleObj>
              </mc:Choice>
              <mc:Fallback>
                <p:oleObj name="Equation" r:id="rId3" imgW="20318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8123238" cy="914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495816"/>
              </p:ext>
            </p:extLst>
          </p:nvPr>
        </p:nvGraphicFramePr>
        <p:xfrm>
          <a:off x="1447800" y="3276600"/>
          <a:ext cx="25146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2514600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715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Is a function!</a:t>
            </a:r>
            <a:endParaRPr lang="en-US" sz="4000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264036"/>
              </p:ext>
            </p:extLst>
          </p:nvPr>
        </p:nvGraphicFramePr>
        <p:xfrm>
          <a:off x="5410200" y="2971800"/>
          <a:ext cx="27273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7" imgW="761760" imgH="228600" progId="Equation.DSMT4">
                  <p:embed/>
                </p:oleObj>
              </mc:Choice>
              <mc:Fallback>
                <p:oleObj name="Equation" r:id="rId7" imgW="761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971800"/>
                        <a:ext cx="272732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142248"/>
              </p:ext>
            </p:extLst>
          </p:nvPr>
        </p:nvGraphicFramePr>
        <p:xfrm>
          <a:off x="5410200" y="3581400"/>
          <a:ext cx="3319462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9" imgW="927000" imgH="266400" progId="Equation.DSMT4">
                  <p:embed/>
                </p:oleObj>
              </mc:Choice>
              <mc:Fallback>
                <p:oleObj name="Equation" r:id="rId9" imgW="927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581400"/>
                        <a:ext cx="3319462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080513"/>
              </p:ext>
            </p:extLst>
          </p:nvPr>
        </p:nvGraphicFramePr>
        <p:xfrm>
          <a:off x="4800600" y="4521200"/>
          <a:ext cx="410845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11" imgW="1904760" imgH="660240" progId="Equation.DSMT4">
                  <p:embed/>
                </p:oleObj>
              </mc:Choice>
              <mc:Fallback>
                <p:oleObj name="Equation" r:id="rId11" imgW="19047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521200"/>
                        <a:ext cx="4108450" cy="1422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53000" y="5937337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Not a function!</a:t>
            </a:r>
            <a:endParaRPr lang="en-US" sz="4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598749"/>
              </p:ext>
            </p:extLst>
          </p:nvPr>
        </p:nvGraphicFramePr>
        <p:xfrm>
          <a:off x="581025" y="4191000"/>
          <a:ext cx="3533775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13" imgW="1638000" imgH="660240" progId="Equation.DSMT4">
                  <p:embed/>
                </p:oleObj>
              </mc:Choice>
              <mc:Fallback>
                <p:oleObj name="Equation" r:id="rId13" imgW="1638000" imgH="660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4191000"/>
                        <a:ext cx="3533775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Notation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262817"/>
              </p:ext>
            </p:extLst>
          </p:nvPr>
        </p:nvGraphicFramePr>
        <p:xfrm>
          <a:off x="1009650" y="2241550"/>
          <a:ext cx="712470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2489040" imgH="1346040" progId="Equation.DSMT4">
                  <p:embed/>
                </p:oleObj>
              </mc:Choice>
              <mc:Fallback>
                <p:oleObj name="Equation" r:id="rId3" imgW="2489040" imgH="1346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2241550"/>
                        <a:ext cx="7124700" cy="385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Notation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685800" y="2271713"/>
          <a:ext cx="8001000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3" imgW="2412720" imgH="1117440" progId="Equation.DSMT4">
                  <p:embed/>
                </p:oleObj>
              </mc:Choice>
              <mc:Fallback>
                <p:oleObj name="Equation" r:id="rId3" imgW="2412720" imgH="1117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71713"/>
                        <a:ext cx="8001000" cy="370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493</TotalTime>
  <Words>295</Words>
  <Application>Microsoft Office PowerPoint</Application>
  <PresentationFormat>On-screen Show (4:3)</PresentationFormat>
  <Paragraphs>47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Blends</vt:lpstr>
      <vt:lpstr>Equation</vt:lpstr>
      <vt:lpstr>PowerPoint Presentation</vt:lpstr>
      <vt:lpstr>Objective:</vt:lpstr>
      <vt:lpstr>Domainset of input values of the function Rangeset of output values of the function</vt:lpstr>
      <vt:lpstr>Ex 1: Determine whether each relation is a function.</vt:lpstr>
      <vt:lpstr>Solution for part (a)</vt:lpstr>
      <vt:lpstr>Solution for part (b)</vt:lpstr>
      <vt:lpstr>Ex 2: Determine whether each equation defines y as a function of x.</vt:lpstr>
      <vt:lpstr>Function Notation</vt:lpstr>
      <vt:lpstr>Function Notation</vt:lpstr>
      <vt:lpstr>Ex 3: Evaluating a Function</vt:lpstr>
      <vt:lpstr>PowerPoint Presentation</vt:lpstr>
      <vt:lpstr>Piecewise Functions</vt:lpstr>
      <vt:lpstr>Ex4:  Evaluating a Piecewise      Function</vt:lpstr>
      <vt:lpstr>Finding a Function’s Domain</vt:lpstr>
      <vt:lpstr>Finding a Function’s Domain</vt:lpstr>
      <vt:lpstr>Ex 5:  Find the domain of each      function</vt:lpstr>
      <vt:lpstr>PowerPoint Presentation</vt:lpstr>
      <vt:lpstr>Sneedlegrit:</vt:lpstr>
    </vt:vector>
  </TitlesOfParts>
  <Company>Chesapeake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Introduction to Functions</dc:title>
  <dc:creator>Kamal Hennayake</dc:creator>
  <cp:lastModifiedBy>Kurutz, Jeremy</cp:lastModifiedBy>
  <cp:revision>30</cp:revision>
  <dcterms:created xsi:type="dcterms:W3CDTF">2003-06-25T03:12:01Z</dcterms:created>
  <dcterms:modified xsi:type="dcterms:W3CDTF">2013-10-22T18:34:39Z</dcterms:modified>
</cp:coreProperties>
</file>