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73" r:id="rId2"/>
    <p:sldId id="274" r:id="rId3"/>
    <p:sldId id="275" r:id="rId4"/>
    <p:sldId id="256" r:id="rId5"/>
    <p:sldId id="279" r:id="rId6"/>
    <p:sldId id="280" r:id="rId7"/>
    <p:sldId id="258" r:id="rId8"/>
    <p:sldId id="278" r:id="rId9"/>
    <p:sldId id="259" r:id="rId10"/>
    <p:sldId id="264" r:id="rId11"/>
    <p:sldId id="265" r:id="rId12"/>
    <p:sldId id="266" r:id="rId13"/>
    <p:sldId id="267" r:id="rId14"/>
    <p:sldId id="268" r:id="rId15"/>
    <p:sldId id="260" r:id="rId16"/>
    <p:sldId id="269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80" d="100"/>
          <a:sy n="80" d="100"/>
        </p:scale>
        <p:origin x="-11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3" Type="http://schemas.openxmlformats.org/officeDocument/2006/relationships/image" Target="../media/image35.emf"/><Relationship Id="rId7" Type="http://schemas.openxmlformats.org/officeDocument/2006/relationships/image" Target="../media/image39.emf"/><Relationship Id="rId2" Type="http://schemas.openxmlformats.org/officeDocument/2006/relationships/image" Target="../media/image34.emf"/><Relationship Id="rId1" Type="http://schemas.openxmlformats.org/officeDocument/2006/relationships/image" Target="../media/image33.emf"/><Relationship Id="rId6" Type="http://schemas.openxmlformats.org/officeDocument/2006/relationships/image" Target="../media/image38.emf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90F32-C8ED-4CB3-9E17-A970DC12786B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9C9E3-6940-4340-ADFA-355C7AEE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34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A553C2F7-577A-4E3B-B901-1E06AAB15444}" type="slidenum">
              <a:rPr lang="en-GB" sz="1200"/>
              <a:pPr eaLnBrk="1" hangingPunct="1"/>
              <a:t>13</a:t>
            </a:fld>
            <a:endParaRPr lang="en-GB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548F9735-BD6B-442F-9CDF-959F289B62A0}" type="slidenum">
              <a:rPr lang="en-GB" sz="1200"/>
              <a:pPr eaLnBrk="1" hangingPunct="1"/>
              <a:t>14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5FF89-D922-43EE-A73A-1F529BBC9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2468A-CC29-45C2-8EA7-0D3FBC749BDA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E4CCE-FDB0-4D32-AC3E-06AF35281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8B71B-943D-4B8F-9E0D-417851F09027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A9A53-238B-431D-AE60-30300E79E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4C664-97DC-4750-BB7E-9547FFB62F55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7D2B1-EC72-4A8A-A1E9-F345D04AB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D461-3255-4073-892F-608DD5FEE5A2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8D2F1-CAF8-476D-8A6A-C1CB2D135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08DBA-9FC0-48D0-BC6D-95EBEACAE504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7C8E0-D442-4876-B452-AE8CEFF80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E0A26-B2A4-41B2-BE01-03DB79FD1127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F304D-ABFF-4D22-B508-BA20AC70F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A0647-25F3-4011-9E84-BA45CDFBE19E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A7043-775E-4DA7-B03D-12D650AF1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4C9EF-AA88-49D2-959A-52E3F14F21A7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C2722-4D83-4AC1-B295-ACD7BB255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C7D1F-E01C-4109-8077-FC545000C79E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09D4F-3432-464F-A71A-18759780D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81121-7AB1-4712-896A-C50DCAE69C9A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6DBD6-4BFA-43DB-B38E-141D4566C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DCD42-2D1C-498D-9E64-418EE9976487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C48E6D2-D930-46D4-BB42-305465352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47D1B18C-AE00-40D1-9FA5-4F12FC877CE1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3" r:id="rId3"/>
    <p:sldLayoutId id="2147483752" r:id="rId4"/>
    <p:sldLayoutId id="2147483751" r:id="rId5"/>
    <p:sldLayoutId id="2147483750" r:id="rId6"/>
    <p:sldLayoutId id="2147483749" r:id="rId7"/>
    <p:sldLayoutId id="2147483748" r:id="rId8"/>
    <p:sldLayoutId id="2147483747" r:id="rId9"/>
    <p:sldLayoutId id="2147483746" r:id="rId10"/>
    <p:sldLayoutId id="214748374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13" Type="http://schemas.openxmlformats.org/officeDocument/2006/relationships/image" Target="../media/image29.e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6.emf"/><Relationship Id="rId11" Type="http://schemas.openxmlformats.org/officeDocument/2006/relationships/image" Target="../media/image32.png"/><Relationship Id="rId5" Type="http://schemas.openxmlformats.org/officeDocument/2006/relationships/oleObject" Target="../embeddings/oleObject1.bin"/><Relationship Id="rId15" Type="http://schemas.openxmlformats.org/officeDocument/2006/relationships/image" Target="../media/image30.emf"/><Relationship Id="rId10" Type="http://schemas.openxmlformats.org/officeDocument/2006/relationships/image" Target="../media/image28.emf"/><Relationship Id="rId4" Type="http://schemas.openxmlformats.org/officeDocument/2006/relationships/image" Target="../media/image31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39.e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7.bin"/><Relationship Id="rId12" Type="http://schemas.openxmlformats.org/officeDocument/2006/relationships/image" Target="../media/image36.e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8.emf"/><Relationship Id="rId20" Type="http://schemas.openxmlformats.org/officeDocument/2006/relationships/image" Target="../media/image40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3.e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35.e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32.png"/><Relationship Id="rId9" Type="http://schemas.openxmlformats.org/officeDocument/2006/relationships/oleObject" Target="../embeddings/oleObject8.bin"/><Relationship Id="rId14" Type="http://schemas.openxmlformats.org/officeDocument/2006/relationships/image" Target="../media/image3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4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4.wmf"/><Relationship Id="rId7" Type="http://schemas.openxmlformats.org/officeDocument/2006/relationships/image" Target="../media/image19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425440"/>
                <a:ext cx="7848600" cy="3468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Warm-up:</a:t>
                </a:r>
              </a:p>
              <a:p>
                <a:r>
                  <a:rPr lang="en-US" sz="3600" dirty="0" smtClean="0"/>
                  <a:t> </a:t>
                </a:r>
              </a:p>
              <a:p>
                <a:r>
                  <a:rPr lang="en-US" sz="3600" dirty="0" smtClean="0"/>
                  <a:t>Given:</a:t>
                </a:r>
              </a:p>
              <a:p>
                <a:r>
                  <a:rPr lang="en-US" sz="3600" dirty="0" smtClean="0"/>
                  <a:t> f(x) = 3x</a:t>
                </a:r>
                <a:r>
                  <a:rPr lang="en-US" sz="3600" baseline="30000" dirty="0" smtClean="0"/>
                  <a:t>4</a:t>
                </a:r>
                <a:r>
                  <a:rPr lang="en-US" sz="3600" dirty="0" smtClean="0"/>
                  <a:t> + 5 and g(x)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/>
                          </a:rPr>
                          <m:t>−1</m:t>
                        </m:r>
                      </m:e>
                    </m:rad>
                  </m:oMath>
                </a14:m>
                <a:endParaRPr lang="en-US" sz="3600" dirty="0" smtClean="0"/>
              </a:p>
              <a:p>
                <a:endParaRPr lang="en-US" sz="3600" dirty="0"/>
              </a:p>
              <a:p>
                <a:r>
                  <a:rPr lang="en-US" sz="3600" dirty="0" smtClean="0"/>
                  <a:t>Find: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𝑓</m:t>
                    </m:r>
                    <m:r>
                      <a:rPr lang="en-US" sz="3600" b="0" i="1" smtClean="0">
                        <a:latin typeface="Cambria Math"/>
                      </a:rPr>
                      <m:t> </m:t>
                    </m:r>
                    <m:r>
                      <a:rPr lang="en-US" sz="3600" b="0" i="1" smtClean="0">
                        <a:latin typeface="Cambria Math"/>
                      </a:rPr>
                      <m:t>𝑜</m:t>
                    </m:r>
                    <m:r>
                      <a:rPr lang="en-US" sz="3600" b="0" i="1" smtClean="0">
                        <a:latin typeface="Cambria Math"/>
                      </a:rPr>
                      <m:t> </m:t>
                    </m:r>
                    <m:r>
                      <a:rPr lang="en-US" sz="3600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sz="3600" dirty="0" smtClean="0"/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25440"/>
                <a:ext cx="7848600" cy="3468578"/>
              </a:xfrm>
              <a:prstGeom prst="rect">
                <a:avLst/>
              </a:prstGeom>
              <a:blipFill rotWithShape="1">
                <a:blip r:embed="rId2"/>
                <a:stretch>
                  <a:fillRect l="-2329" t="-2636" b="-56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52400" y="5486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HW:  </a:t>
            </a:r>
            <a:r>
              <a:rPr lang="en-US" sz="2400" b="1" dirty="0"/>
              <a:t>Page 181 </a:t>
            </a:r>
            <a:r>
              <a:rPr lang="en-US" sz="2400" b="1" dirty="0" smtClean="0"/>
              <a:t>(6, 7</a:t>
            </a:r>
            <a:r>
              <a:rPr lang="en-US" sz="2400" b="1" dirty="0"/>
              <a:t>, 9, 13,14, 21-26 all, 31-32, 33 – 35 all, </a:t>
            </a:r>
            <a:r>
              <a:rPr lang="en-US" sz="2400" b="1" dirty="0" smtClean="0"/>
              <a:t>45 – 48 all)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42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077200" cy="7159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7620000" cy="5715000"/>
              </a:xfrm>
            </p:spPr>
            <p:txBody>
              <a:bodyPr rtlCol="0">
                <a:normAutofit fontScale="62500" lnSpcReduction="20000"/>
              </a:bodyPr>
              <a:lstStyle/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sz="3200" b="1" dirty="0" smtClean="0"/>
                  <a:t>Verify that ƒ(x) = 2x</a:t>
                </a:r>
                <a:r>
                  <a:rPr lang="en-US" sz="3200" b="1" baseline="30000" dirty="0" smtClean="0"/>
                  <a:t>3</a:t>
                </a:r>
                <a:r>
                  <a:rPr lang="en-US" sz="3200" b="1" dirty="0" smtClean="0"/>
                  <a:t>—1 and g(x)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3200" b="1" i="1" dirty="0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200" b="1" i="1" dirty="0" smtClean="0">
                            <a:latin typeface="Cambria Math"/>
                          </a:rPr>
                          <m:t>𝟑</m:t>
                        </m:r>
                      </m:deg>
                      <m:e>
                        <m:f>
                          <m:fPr>
                            <m:ctrlPr>
                              <a:rPr lang="en-US" sz="3200" b="1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1" i="1" dirty="0" smtClean="0">
                                <a:latin typeface="Cambria Math"/>
                              </a:rPr>
                              <m:t>𝒙</m:t>
                            </m:r>
                            <m:r>
                              <a:rPr lang="en-US" sz="3200" b="1" i="1" dirty="0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200" b="1" i="1" dirty="0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200" b="1" i="1" dirty="0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rad>
                    <m:r>
                      <a:rPr lang="en-US" sz="3200" b="1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3200" b="1" dirty="0" smtClean="0"/>
                  <a:t>are inverse functions</a:t>
                </a:r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endParaRPr lang="en-US" sz="3200" b="1" dirty="0" smtClean="0">
                  <a:solidFill>
                    <a:srgbClr val="FF0000"/>
                  </a:solidFill>
                </a:endParaRPr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sz="3200" b="1" dirty="0" smtClean="0">
                    <a:solidFill>
                      <a:srgbClr val="FF0000"/>
                    </a:solidFill>
                  </a:rPr>
                  <a:t>Using ƒ(g(x)) = x </a:t>
                </a:r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sz="3200" b="1" dirty="0" smtClean="0"/>
                  <a:t>		ƒ(g(x</a:t>
                </a:r>
                <a:r>
                  <a:rPr lang="en-US" sz="3200" b="1" dirty="0"/>
                  <a:t>)) = </a:t>
                </a:r>
                <a:r>
                  <a:rPr lang="en-US" sz="3200" b="1" dirty="0" smtClean="0"/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1" i="1" dirty="0">
                                <a:latin typeface="Cambria Math"/>
                              </a:rPr>
                            </m:ctrlPr>
                          </m:dPr>
                          <m:e>
                            <m:rad>
                              <m:radPr>
                                <m:ctrlPr>
                                  <a:rPr lang="en-US" sz="3200" b="1" i="1" dirty="0">
                                    <a:latin typeface="Cambria Math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sz="3200" b="1" i="1" dirty="0">
                                    <a:latin typeface="Cambria Math"/>
                                  </a:rPr>
                                  <m:t>𝟑</m:t>
                                </m:r>
                              </m:deg>
                              <m:e>
                                <m:f>
                                  <m:fPr>
                                    <m:ctrlPr>
                                      <a:rPr lang="en-US" sz="3200" b="1" i="1" dirty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1" i="1" dirty="0">
                                        <a:latin typeface="Cambria Math"/>
                                      </a:rPr>
                                      <m:t>𝒙</m:t>
                                    </m:r>
                                    <m:r>
                                      <a:rPr lang="en-US" sz="3200" b="1" i="1" dirty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3200" b="1" i="1" dirty="0"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3200" b="1" i="1" dirty="0">
                                        <a:latin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rad>
                          </m:e>
                        </m:d>
                      </m:e>
                      <m:sup>
                        <m:r>
                          <a:rPr lang="en-US" sz="3200" b="1" i="1" dirty="0" smtClean="0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3200" b="1" i="1" dirty="0" smtClean="0">
                        <a:latin typeface="Cambria Math"/>
                      </a:rPr>
                      <m:t>−</m:t>
                    </m:r>
                    <m:r>
                      <a:rPr lang="en-US" sz="3200" b="1" i="1" dirty="0" smtClean="0">
                        <a:latin typeface="Cambria Math"/>
                      </a:rPr>
                      <m:t>𝟏</m:t>
                    </m:r>
                  </m:oMath>
                </a14:m>
                <a:endParaRPr lang="en-US" sz="3200" b="1" dirty="0" smtClean="0"/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sz="3200" b="1" dirty="0" smtClean="0"/>
                  <a:t>	</a:t>
                </a:r>
                <a:r>
                  <a:rPr lang="en-US" sz="3200" b="1" dirty="0"/>
                  <a:t>	 </a:t>
                </a:r>
                <a:r>
                  <a:rPr lang="en-US" sz="3200" b="1" dirty="0" smtClean="0"/>
                  <a:t>          = 2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2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latin typeface="Cambria Math"/>
                              </a:rPr>
                              <m:t>𝒙</m:t>
                            </m:r>
                            <m:r>
                              <a:rPr lang="en-US" sz="32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200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200" b="1" i="1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en-US" sz="3200" b="1" i="1" smtClean="0">
                        <a:latin typeface="Cambria Math"/>
                      </a:rPr>
                      <m:t>−</m:t>
                    </m:r>
                    <m:r>
                      <a:rPr lang="en-US" sz="3200" b="1" i="1" smtClean="0">
                        <a:latin typeface="Cambria Math"/>
                      </a:rPr>
                      <m:t>𝟏</m:t>
                    </m:r>
                  </m:oMath>
                </a14:m>
                <a:r>
                  <a:rPr lang="en-US" sz="3200" b="1" dirty="0" smtClean="0"/>
                  <a:t> </a:t>
                </a:r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sz="3200" b="1" dirty="0" smtClean="0"/>
                  <a:t>		           = x + 1 – 1 </a:t>
                </a:r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sz="3200" b="1" dirty="0"/>
                  <a:t>	</a:t>
                </a:r>
                <a:r>
                  <a:rPr lang="en-US" sz="3200" b="1" dirty="0" smtClean="0"/>
                  <a:t>	           = </a:t>
                </a:r>
                <a:r>
                  <a:rPr lang="en-US" sz="3200" b="1" dirty="0"/>
                  <a:t>x </a:t>
                </a:r>
                <a:endParaRPr lang="en-US" sz="3200" b="1" dirty="0" smtClean="0"/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endParaRPr lang="en-US" sz="3200" b="1" dirty="0"/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sz="3200" b="1" dirty="0" smtClean="0">
                    <a:solidFill>
                      <a:srgbClr val="FF0000"/>
                    </a:solidFill>
                  </a:rPr>
                  <a:t>Using g(ƒ(x)) = x</a:t>
                </a:r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sz="3200" b="1" dirty="0" smtClean="0"/>
                  <a:t>	</a:t>
                </a:r>
                <a:r>
                  <a:rPr lang="en-US" sz="3200" b="1" dirty="0"/>
                  <a:t>	</a:t>
                </a:r>
                <a:r>
                  <a:rPr lang="en-US" sz="3200" b="1" dirty="0" smtClean="0"/>
                  <a:t>g(ƒ(x</a:t>
                </a:r>
                <a:r>
                  <a:rPr lang="en-US" sz="3200" b="1" dirty="0"/>
                  <a:t>)) </a:t>
                </a:r>
                <a:r>
                  <a:rPr lang="en-US" sz="3200" b="1" dirty="0" smtClean="0"/>
                  <a:t>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200" b="1" i="1" smtClean="0">
                            <a:latin typeface="Cambria Math"/>
                          </a:rPr>
                          <m:t>𝟑</m:t>
                        </m:r>
                      </m:deg>
                      <m:e>
                        <m:f>
                          <m:fPr>
                            <m:ctrlPr>
                              <a:rPr lang="en-US" sz="3200" b="1" i="1" smtClean="0">
                                <a:latin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3200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32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en-US" sz="3200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3200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  <m:r>
                                  <a:rPr lang="en-US" sz="32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32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d>
                            <m:r>
                              <a:rPr lang="en-US" sz="32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200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200" b="1" i="1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rad>
                  </m:oMath>
                </a14:m>
                <a:endParaRPr lang="en-US" sz="3200" b="1" dirty="0" smtClean="0"/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sz="3200" b="1" dirty="0" smtClean="0"/>
                  <a:t>		           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200" b="1" i="1" smtClean="0">
                            <a:latin typeface="Cambria Math"/>
                          </a:rPr>
                          <m:t>𝟑</m:t>
                        </m:r>
                      </m:deg>
                      <m:e>
                        <m:f>
                          <m:fPr>
                            <m:ctrlPr>
                              <a:rPr lang="en-US" sz="3200" b="1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32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 smtClean="0"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3200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3200" b="1" i="1" smtClean="0">
                                    <a:latin typeface="Cambria Math"/>
                                  </a:rPr>
                                  <m:t>𝟑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3200" b="1" i="1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rad>
                  </m:oMath>
                </a14:m>
                <a:endParaRPr lang="en-US" sz="3200" b="1" dirty="0" smtClean="0"/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sz="3200" b="1" dirty="0" smtClean="0"/>
                  <a:t>		           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200" b="1" i="1" smtClean="0">
                            <a:latin typeface="Cambria Math"/>
                          </a:rPr>
                          <m:t>𝟑</m:t>
                        </m:r>
                      </m:deg>
                      <m:e>
                        <m:sSup>
                          <m:sSupPr>
                            <m:ctrlPr>
                              <a:rPr lang="en-US" sz="32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e>
                    </m:rad>
                  </m:oMath>
                </a14:m>
                <a:endParaRPr lang="en-US" sz="3200" b="1" dirty="0" smtClean="0"/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sz="3200" b="1" dirty="0"/>
                  <a:t>	</a:t>
                </a:r>
                <a:r>
                  <a:rPr lang="en-US" sz="3200" b="1" dirty="0" smtClean="0"/>
                  <a:t>	            = x	</a:t>
                </a:r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endParaRPr lang="en-US" baseline="3000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7620000" cy="5715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13544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>
              <a:defRPr/>
            </a:pPr>
            <a:r>
              <a:rPr lang="en-US" sz="3600" b="1" i="1" u="sng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Horizontal Line Test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229600" cy="5135563"/>
          </a:xfrm>
        </p:spPr>
        <p:txBody>
          <a:bodyPr/>
          <a:lstStyle/>
          <a:p>
            <a:pPr marL="114300" indent="0">
              <a:lnSpc>
                <a:spcPct val="90000"/>
              </a:lnSpc>
              <a:buNone/>
            </a:pPr>
            <a:endParaRPr lang="en-US" b="1" i="1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If the original function </a:t>
            </a:r>
            <a:r>
              <a:rPr lang="en-US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passes</a:t>
            </a:r>
            <a:r>
              <a:rPr lang="en-US" dirty="0" smtClean="0"/>
              <a:t> the horizontal line test, then its </a:t>
            </a:r>
            <a:r>
              <a:rPr lang="en-US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inverse is a function</a:t>
            </a:r>
            <a:r>
              <a:rPr lang="en-US" dirty="0" smtClean="0"/>
              <a:t>.</a:t>
            </a:r>
          </a:p>
          <a:p>
            <a:pPr marL="114300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If the original function </a:t>
            </a:r>
            <a:r>
              <a:rPr lang="en-US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does not pass</a:t>
            </a:r>
            <a:r>
              <a:rPr lang="en-US" dirty="0" smtClean="0"/>
              <a:t> the horizontal line test, then its </a:t>
            </a:r>
            <a:r>
              <a:rPr lang="en-US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inverse is not a function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008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53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24200"/>
            <a:ext cx="283845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04800" y="685800"/>
            <a:ext cx="8153400" cy="1200329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dirty="0">
                <a:solidFill>
                  <a:srgbClr val="FFCCFF"/>
                </a:solidFill>
                <a:latin typeface="Arial Black" charset="0"/>
              </a:rPr>
              <a:t>If a horizontal line intersects the graph of an equation more than one time, the equation graphed </a:t>
            </a:r>
            <a:r>
              <a:rPr lang="en-US" dirty="0" smtClean="0">
                <a:solidFill>
                  <a:srgbClr val="FFCCFF"/>
                </a:solidFill>
                <a:latin typeface="Arial Black" charset="0"/>
              </a:rPr>
              <a:t>will </a:t>
            </a:r>
            <a:r>
              <a:rPr lang="en-US" dirty="0">
                <a:solidFill>
                  <a:srgbClr val="FFCCFF"/>
                </a:solidFill>
                <a:latin typeface="Arial Black" charset="0"/>
              </a:rPr>
              <a:t>NOT have an inverse function.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00400"/>
            <a:ext cx="2457450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124200"/>
            <a:ext cx="2552700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5410200"/>
            <a:ext cx="3124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A50021"/>
                </a:solidFill>
                <a:latin typeface="Arial Black" charset="0"/>
              </a:rPr>
              <a:t>Will have an inverse function</a:t>
            </a:r>
            <a:endParaRPr lang="en-US" dirty="0">
              <a:solidFill>
                <a:srgbClr val="A50021"/>
              </a:solidFill>
              <a:latin typeface="Arial Black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124200" y="5105400"/>
            <a:ext cx="2895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A50021"/>
                </a:solidFill>
                <a:latin typeface="Arial Black" charset="0"/>
              </a:rPr>
              <a:t>Will NOT have an inverse function</a:t>
            </a:r>
            <a:endParaRPr lang="en-US" dirty="0">
              <a:solidFill>
                <a:srgbClr val="A50021"/>
              </a:solidFill>
              <a:latin typeface="Arial Black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019800" y="5334000"/>
            <a:ext cx="3124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A50021"/>
                </a:solidFill>
                <a:latin typeface="Arial Black" charset="0"/>
              </a:rPr>
              <a:t>Will Not have an inverse function</a:t>
            </a:r>
            <a:endParaRPr lang="en-US" dirty="0">
              <a:solidFill>
                <a:srgbClr val="A50021"/>
              </a:solidFill>
              <a:latin typeface="Arial Black" charset="0"/>
            </a:endParaRP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1066800" y="4724400"/>
            <a:ext cx="1752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1500188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H="1">
            <a:off x="457200" y="3962400"/>
            <a:ext cx="2362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Oval 21"/>
          <p:cNvSpPr>
            <a:spLocks noChangeArrowheads="1"/>
          </p:cNvSpPr>
          <p:nvPr/>
        </p:nvSpPr>
        <p:spPr bwMode="auto">
          <a:xfrm>
            <a:off x="1752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rot="5400000">
            <a:off x="1828800" y="2514600"/>
            <a:ext cx="0" cy="2133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Oval 24"/>
          <p:cNvSpPr>
            <a:spLocks noChangeArrowheads="1"/>
          </p:cNvSpPr>
          <p:nvPr/>
        </p:nvSpPr>
        <p:spPr bwMode="auto">
          <a:xfrm rot="5400000">
            <a:off x="1643063" y="3505200"/>
            <a:ext cx="153988" cy="153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 rot="16205478" flipV="1">
            <a:off x="4722019" y="2437607"/>
            <a:ext cx="1587" cy="259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Oval 27"/>
          <p:cNvSpPr>
            <a:spLocks noChangeArrowheads="1"/>
          </p:cNvSpPr>
          <p:nvPr/>
        </p:nvSpPr>
        <p:spPr bwMode="auto">
          <a:xfrm rot="-5394522">
            <a:off x="5610225" y="366236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Oval 28"/>
          <p:cNvSpPr>
            <a:spLocks noChangeArrowheads="1"/>
          </p:cNvSpPr>
          <p:nvPr/>
        </p:nvSpPr>
        <p:spPr bwMode="auto">
          <a:xfrm rot="-5394522">
            <a:off x="3548063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6248400" y="3962400"/>
            <a:ext cx="2514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Oval 31"/>
          <p:cNvSpPr>
            <a:spLocks noChangeArrowheads="1"/>
          </p:cNvSpPr>
          <p:nvPr/>
        </p:nvSpPr>
        <p:spPr bwMode="auto">
          <a:xfrm>
            <a:off x="69342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4" name="Oval 42"/>
          <p:cNvSpPr>
            <a:spLocks noChangeArrowheads="1"/>
          </p:cNvSpPr>
          <p:nvPr/>
        </p:nvSpPr>
        <p:spPr bwMode="auto">
          <a:xfrm>
            <a:off x="79248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9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utoUpdateAnimBg="0"/>
      <p:bldP spid="13320" grpId="0" autoUpdateAnimBg="0"/>
      <p:bldP spid="13321" grpId="0" autoUpdateAnimBg="0"/>
      <p:bldP spid="13323" grpId="0" animBg="1"/>
      <p:bldP spid="13324" grpId="0" animBg="1"/>
      <p:bldP spid="13332" grpId="0" animBg="1"/>
      <p:bldP spid="13333" grpId="0" animBg="1"/>
      <p:bldP spid="13335" grpId="0" animBg="1"/>
      <p:bldP spid="13336" grpId="0" animBg="1"/>
      <p:bldP spid="13338" grpId="0" animBg="1"/>
      <p:bldP spid="13339" grpId="0" animBg="1"/>
      <p:bldP spid="13340" grpId="0" animBg="1"/>
      <p:bldP spid="13342" grpId="0" animBg="1"/>
      <p:bldP spid="13343" grpId="0" animBg="1"/>
      <p:bldP spid="133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284413" y="1284288"/>
            <a:ext cx="4570412" cy="3217862"/>
            <a:chOff x="1439" y="921"/>
            <a:chExt cx="2879" cy="2027"/>
          </a:xfrm>
        </p:grpSpPr>
        <p:pic>
          <p:nvPicPr>
            <p:cNvPr id="30734" name="Picture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9" y="921"/>
              <a:ext cx="2879" cy="202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30726" name="Object 12"/>
            <p:cNvGraphicFramePr>
              <a:graphicFrameLocks noChangeAspect="1"/>
            </p:cNvGraphicFramePr>
            <p:nvPr/>
          </p:nvGraphicFramePr>
          <p:xfrm>
            <a:off x="1629" y="1118"/>
            <a:ext cx="1016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" name="Equation" r:id="rId5" imgW="698400" imgH="203040" progId="Equation.3">
                    <p:embed/>
                  </p:oleObj>
                </mc:Choice>
                <mc:Fallback>
                  <p:oleObj name="Equation" r:id="rId5" imgW="6984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9" y="1118"/>
                          <a:ext cx="1016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30200" y="647700"/>
            <a:ext cx="7535863" cy="482600"/>
            <a:chOff x="208" y="520"/>
            <a:chExt cx="4747" cy="304"/>
          </a:xfrm>
        </p:grpSpPr>
        <p:sp>
          <p:nvSpPr>
            <p:cNvPr id="30733" name="Rectangle 4"/>
            <p:cNvSpPr>
              <a:spLocks noChangeArrowheads="1"/>
            </p:cNvSpPr>
            <p:nvPr/>
          </p:nvSpPr>
          <p:spPr bwMode="auto">
            <a:xfrm>
              <a:off x="208" y="520"/>
              <a:ext cx="3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>
                <a:buFont typeface="Symbol" charset="2"/>
                <a:buNone/>
                <a:tabLst>
                  <a:tab pos="681038" algn="l"/>
                  <a:tab pos="2520950" algn="l"/>
                </a:tabLst>
              </a:pPr>
              <a:r>
                <a:rPr lang="en-US" b="1"/>
                <a:t>Consider the graph of the function</a:t>
              </a:r>
            </a:p>
          </p:txBody>
        </p:sp>
        <p:graphicFrame>
          <p:nvGraphicFramePr>
            <p:cNvPr id="30725" name="Object 5"/>
            <p:cNvGraphicFramePr>
              <a:graphicFrameLocks noChangeAspect="1"/>
            </p:cNvGraphicFramePr>
            <p:nvPr/>
          </p:nvGraphicFramePr>
          <p:xfrm>
            <a:off x="3607" y="526"/>
            <a:ext cx="1348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" name="Equation" r:id="rId7" imgW="927000" imgH="203040" progId="Equation.3">
                    <p:embed/>
                  </p:oleObj>
                </mc:Choice>
                <mc:Fallback>
                  <p:oleObj name="Equation" r:id="rId7" imgW="9270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7" y="526"/>
                          <a:ext cx="1348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82600" y="4549775"/>
            <a:ext cx="5984875" cy="917575"/>
            <a:chOff x="352" y="3106"/>
            <a:chExt cx="3770" cy="578"/>
          </a:xfrm>
        </p:grpSpPr>
        <p:sp>
          <p:nvSpPr>
            <p:cNvPr id="30732" name="Rectangle 6"/>
            <p:cNvSpPr>
              <a:spLocks noChangeArrowheads="1"/>
            </p:cNvSpPr>
            <p:nvPr/>
          </p:nvSpPr>
          <p:spPr bwMode="auto">
            <a:xfrm>
              <a:off x="352" y="3232"/>
              <a:ext cx="24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>
                <a:buFont typeface="Symbol" charset="2"/>
                <a:buNone/>
                <a:tabLst>
                  <a:tab pos="681038" algn="l"/>
                  <a:tab pos="2520950" algn="l"/>
                </a:tabLst>
              </a:pPr>
              <a:r>
                <a:rPr lang="en-US" b="1"/>
                <a:t>The inverse function is</a:t>
              </a:r>
            </a:p>
          </p:txBody>
        </p:sp>
        <p:graphicFrame>
          <p:nvGraphicFramePr>
            <p:cNvPr id="30724" name="Object 9"/>
            <p:cNvGraphicFramePr>
              <a:graphicFrameLocks noChangeAspect="1"/>
            </p:cNvGraphicFramePr>
            <p:nvPr/>
          </p:nvGraphicFramePr>
          <p:xfrm>
            <a:off x="2681" y="3106"/>
            <a:ext cx="1441" cy="5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" name="Equation" r:id="rId9" imgW="990360" imgH="393480" progId="Equation.3">
                    <p:embed/>
                  </p:oleObj>
                </mc:Choice>
                <mc:Fallback>
                  <p:oleObj name="Equation" r:id="rId9" imgW="9903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1" y="3106"/>
                          <a:ext cx="1441" cy="5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2286000" y="1285875"/>
            <a:ext cx="4572000" cy="3219450"/>
            <a:chOff x="1440" y="810"/>
            <a:chExt cx="2880" cy="2028"/>
          </a:xfrm>
        </p:grpSpPr>
        <p:pic>
          <p:nvPicPr>
            <p:cNvPr id="30731" name="Picture 10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810"/>
              <a:ext cx="2880" cy="2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30722" name="Object 20"/>
            <p:cNvGraphicFramePr>
              <a:graphicFrameLocks noChangeAspect="1"/>
            </p:cNvGraphicFramePr>
            <p:nvPr/>
          </p:nvGraphicFramePr>
          <p:xfrm>
            <a:off x="1629" y="1006"/>
            <a:ext cx="1016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9" name="Equation" r:id="rId12" imgW="698400" imgH="203040" progId="Equation.3">
                    <p:embed/>
                  </p:oleObj>
                </mc:Choice>
                <mc:Fallback>
                  <p:oleObj name="Equation" r:id="rId12" imgW="6984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9" y="1006"/>
                          <a:ext cx="1016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23" name="Object 13"/>
            <p:cNvGraphicFramePr>
              <a:graphicFrameLocks noChangeAspect="1"/>
            </p:cNvGraphicFramePr>
            <p:nvPr/>
          </p:nvGraphicFramePr>
          <p:xfrm>
            <a:off x="3362" y="1794"/>
            <a:ext cx="942" cy="5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0" name="Equation" r:id="rId14" imgW="647640" imgH="393480" progId="Equation.3">
                    <p:embed/>
                  </p:oleObj>
                </mc:Choice>
                <mc:Fallback>
                  <p:oleObj name="Equation" r:id="rId14" imgW="64764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2" y="1794"/>
                          <a:ext cx="942" cy="5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6402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8" name="Group 37"/>
          <p:cNvGrpSpPr>
            <a:grpSpLocks/>
          </p:cNvGrpSpPr>
          <p:nvPr/>
        </p:nvGrpSpPr>
        <p:grpSpPr bwMode="auto">
          <a:xfrm>
            <a:off x="2286000" y="1285875"/>
            <a:ext cx="4572000" cy="3219450"/>
            <a:chOff x="1440" y="810"/>
            <a:chExt cx="2880" cy="2028"/>
          </a:xfrm>
        </p:grpSpPr>
        <p:pic>
          <p:nvPicPr>
            <p:cNvPr id="32793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810"/>
              <a:ext cx="2880" cy="20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32776" name="Object 14"/>
            <p:cNvGraphicFramePr>
              <a:graphicFrameLocks noChangeAspect="1"/>
            </p:cNvGraphicFramePr>
            <p:nvPr/>
          </p:nvGraphicFramePr>
          <p:xfrm>
            <a:off x="1629" y="1006"/>
            <a:ext cx="1016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4" name="Equation" r:id="rId5" imgW="698400" imgH="203040" progId="Equation.3">
                    <p:embed/>
                  </p:oleObj>
                </mc:Choice>
                <mc:Fallback>
                  <p:oleObj name="Equation" r:id="rId5" imgW="6984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9" y="1006"/>
                          <a:ext cx="1016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77" name="Object 13"/>
            <p:cNvGraphicFramePr>
              <a:graphicFrameLocks noChangeAspect="1"/>
            </p:cNvGraphicFramePr>
            <p:nvPr/>
          </p:nvGraphicFramePr>
          <p:xfrm>
            <a:off x="3362" y="1794"/>
            <a:ext cx="942" cy="5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5" name="Equation" r:id="rId7" imgW="647640" imgH="393480" progId="Equation.3">
                    <p:embed/>
                  </p:oleObj>
                </mc:Choice>
                <mc:Fallback>
                  <p:oleObj name="Equation" r:id="rId7" imgW="64764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2" y="1794"/>
                          <a:ext cx="942" cy="5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779" name="Group 5"/>
          <p:cNvGrpSpPr>
            <a:grpSpLocks/>
          </p:cNvGrpSpPr>
          <p:nvPr/>
        </p:nvGrpSpPr>
        <p:grpSpPr bwMode="auto">
          <a:xfrm>
            <a:off x="330200" y="647700"/>
            <a:ext cx="7535863" cy="482600"/>
            <a:chOff x="208" y="520"/>
            <a:chExt cx="4747" cy="304"/>
          </a:xfrm>
        </p:grpSpPr>
        <p:sp>
          <p:nvSpPr>
            <p:cNvPr id="32792" name="Rectangle 6"/>
            <p:cNvSpPr>
              <a:spLocks noChangeArrowheads="1"/>
            </p:cNvSpPr>
            <p:nvPr/>
          </p:nvSpPr>
          <p:spPr bwMode="auto">
            <a:xfrm>
              <a:off x="208" y="520"/>
              <a:ext cx="3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>
                <a:buFont typeface="Symbol" charset="2"/>
                <a:buNone/>
                <a:tabLst>
                  <a:tab pos="681038" algn="l"/>
                  <a:tab pos="2520950" algn="l"/>
                </a:tabLst>
              </a:pPr>
              <a:r>
                <a:rPr lang="en-US" b="1"/>
                <a:t>Consider the graph of the function</a:t>
              </a:r>
            </a:p>
          </p:txBody>
        </p:sp>
        <p:graphicFrame>
          <p:nvGraphicFramePr>
            <p:cNvPr id="32775" name="Object 7"/>
            <p:cNvGraphicFramePr>
              <a:graphicFrameLocks noChangeAspect="1"/>
            </p:cNvGraphicFramePr>
            <p:nvPr/>
          </p:nvGraphicFramePr>
          <p:xfrm>
            <a:off x="3607" y="526"/>
            <a:ext cx="1348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6" name="Equation" r:id="rId9" imgW="927000" imgH="203040" progId="Equation.3">
                    <p:embed/>
                  </p:oleObj>
                </mc:Choice>
                <mc:Fallback>
                  <p:oleObj name="Equation" r:id="rId9" imgW="9270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7" y="526"/>
                          <a:ext cx="1348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780" name="Group 8"/>
          <p:cNvGrpSpPr>
            <a:grpSpLocks/>
          </p:cNvGrpSpPr>
          <p:nvPr/>
        </p:nvGrpSpPr>
        <p:grpSpPr bwMode="auto">
          <a:xfrm>
            <a:off x="482600" y="4549775"/>
            <a:ext cx="5984875" cy="917575"/>
            <a:chOff x="352" y="3106"/>
            <a:chExt cx="3770" cy="578"/>
          </a:xfrm>
        </p:grpSpPr>
        <p:sp>
          <p:nvSpPr>
            <p:cNvPr id="32791" name="Rectangle 9"/>
            <p:cNvSpPr>
              <a:spLocks noChangeArrowheads="1"/>
            </p:cNvSpPr>
            <p:nvPr/>
          </p:nvSpPr>
          <p:spPr bwMode="auto">
            <a:xfrm>
              <a:off x="352" y="3232"/>
              <a:ext cx="24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>
                <a:buFont typeface="Symbol" charset="2"/>
                <a:buNone/>
                <a:tabLst>
                  <a:tab pos="681038" algn="l"/>
                  <a:tab pos="2520950" algn="l"/>
                </a:tabLst>
              </a:pPr>
              <a:r>
                <a:rPr lang="en-US" b="1"/>
                <a:t>The inverse function is</a:t>
              </a:r>
            </a:p>
          </p:txBody>
        </p:sp>
        <p:graphicFrame>
          <p:nvGraphicFramePr>
            <p:cNvPr id="32774" name="Object 10"/>
            <p:cNvGraphicFramePr>
              <a:graphicFrameLocks noChangeAspect="1"/>
            </p:cNvGraphicFramePr>
            <p:nvPr/>
          </p:nvGraphicFramePr>
          <p:xfrm>
            <a:off x="2681" y="3106"/>
            <a:ext cx="1441" cy="5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7" name="Equation" r:id="rId11" imgW="990360" imgH="393480" progId="Equation.3">
                    <p:embed/>
                  </p:oleObj>
                </mc:Choice>
                <mc:Fallback>
                  <p:oleObj name="Equation" r:id="rId11" imgW="9903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1" y="3106"/>
                          <a:ext cx="1441" cy="5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781" name="Rectangle 15"/>
          <p:cNvSpPr>
            <a:spLocks noChangeArrowheads="1"/>
          </p:cNvSpPr>
          <p:nvPr/>
        </p:nvSpPr>
        <p:spPr bwMode="auto">
          <a:xfrm>
            <a:off x="482600" y="5284788"/>
            <a:ext cx="8331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Symbol" charset="2"/>
              <a:buNone/>
              <a:tabLst>
                <a:tab pos="681038" algn="l"/>
                <a:tab pos="2520950" algn="l"/>
              </a:tabLst>
            </a:pPr>
            <a:r>
              <a:rPr lang="en-US" b="1"/>
              <a:t>An inverse function is just a rearrangement with </a:t>
            </a:r>
            <a:r>
              <a:rPr lang="en-US" sz="2600" b="1" i="1"/>
              <a:t>x</a:t>
            </a:r>
            <a:r>
              <a:rPr lang="en-US" b="1"/>
              <a:t> and </a:t>
            </a:r>
            <a:r>
              <a:rPr lang="en-US" sz="2600" b="1" i="1"/>
              <a:t>y</a:t>
            </a:r>
            <a:r>
              <a:rPr lang="en-US" b="1"/>
              <a:t> swapped.</a:t>
            </a:r>
          </a:p>
        </p:txBody>
      </p:sp>
      <p:sp>
        <p:nvSpPr>
          <p:cNvPr id="190480" name="Rectangle 16"/>
          <p:cNvSpPr>
            <a:spLocks noChangeArrowheads="1"/>
          </p:cNvSpPr>
          <p:nvPr/>
        </p:nvSpPr>
        <p:spPr bwMode="auto">
          <a:xfrm>
            <a:off x="1676400" y="6067425"/>
            <a:ext cx="5384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Symbol" charset="2"/>
              <a:buNone/>
              <a:tabLst>
                <a:tab pos="681038" algn="l"/>
                <a:tab pos="2520950" algn="l"/>
              </a:tabLst>
            </a:pPr>
            <a:r>
              <a:rPr lang="en-US" b="1"/>
              <a:t>So the graphs just swap </a:t>
            </a:r>
            <a:r>
              <a:rPr lang="en-US" sz="2600" b="1" i="1"/>
              <a:t>x</a:t>
            </a:r>
            <a:r>
              <a:rPr lang="en-US" b="1"/>
              <a:t> and </a:t>
            </a:r>
            <a:r>
              <a:rPr lang="en-US" sz="2600" b="1" i="1"/>
              <a:t>y</a:t>
            </a:r>
            <a:r>
              <a:rPr lang="en-US" b="1"/>
              <a:t>!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4394200" y="1673225"/>
            <a:ext cx="1060450" cy="473075"/>
            <a:chOff x="2768" y="1054"/>
            <a:chExt cx="668" cy="298"/>
          </a:xfrm>
        </p:grpSpPr>
        <p:graphicFrame>
          <p:nvGraphicFramePr>
            <p:cNvPr id="32773" name="Object 19"/>
            <p:cNvGraphicFramePr>
              <a:graphicFrameLocks noChangeAspect="1"/>
            </p:cNvGraphicFramePr>
            <p:nvPr/>
          </p:nvGraphicFramePr>
          <p:xfrm>
            <a:off x="2919" y="1054"/>
            <a:ext cx="517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8" name="Equation" r:id="rId13" imgW="355320" imgH="203040" progId="Equation.3">
                    <p:embed/>
                  </p:oleObj>
                </mc:Choice>
                <mc:Fallback>
                  <p:oleObj name="Equation" r:id="rId13" imgW="3553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9" y="1054"/>
                          <a:ext cx="517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90" name="Rectangle 22"/>
            <p:cNvSpPr>
              <a:spLocks noChangeArrowheads="1"/>
            </p:cNvSpPr>
            <p:nvPr/>
          </p:nvSpPr>
          <p:spPr bwMode="auto">
            <a:xfrm>
              <a:off x="2768" y="1067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>
                <a:buFont typeface="Symbol" charset="2"/>
                <a:buNone/>
                <a:tabLst>
                  <a:tab pos="681038" algn="l"/>
                  <a:tab pos="2520950" algn="l"/>
                </a:tabLst>
              </a:pPr>
              <a:r>
                <a:rPr lang="en-US" sz="2000" b="1"/>
                <a:t>x</a:t>
              </a:r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5751513" y="2359025"/>
            <a:ext cx="820737" cy="696913"/>
            <a:chOff x="3623" y="1486"/>
            <a:chExt cx="517" cy="439"/>
          </a:xfrm>
        </p:grpSpPr>
        <p:graphicFrame>
          <p:nvGraphicFramePr>
            <p:cNvPr id="32772" name="Object 20"/>
            <p:cNvGraphicFramePr>
              <a:graphicFrameLocks noChangeAspect="1"/>
            </p:cNvGraphicFramePr>
            <p:nvPr/>
          </p:nvGraphicFramePr>
          <p:xfrm>
            <a:off x="3623" y="1486"/>
            <a:ext cx="517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9" name="Equation" r:id="rId15" imgW="355320" imgH="203040" progId="Equation.3">
                    <p:embed/>
                  </p:oleObj>
                </mc:Choice>
                <mc:Fallback>
                  <p:oleObj name="Equation" r:id="rId15" imgW="3553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3" y="1486"/>
                          <a:ext cx="517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89" name="Rectangle 23"/>
            <p:cNvSpPr>
              <a:spLocks noChangeArrowheads="1"/>
            </p:cNvSpPr>
            <p:nvPr/>
          </p:nvSpPr>
          <p:spPr bwMode="auto">
            <a:xfrm>
              <a:off x="3680" y="1675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>
                <a:buFont typeface="Symbol" charset="2"/>
                <a:buNone/>
                <a:tabLst>
                  <a:tab pos="681038" algn="l"/>
                  <a:tab pos="2520950" algn="l"/>
                </a:tabLst>
              </a:pPr>
              <a:r>
                <a:rPr lang="en-US" sz="2000" b="1"/>
                <a:t>x</a:t>
              </a: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2190750" y="3019425"/>
            <a:ext cx="1517650" cy="544513"/>
            <a:chOff x="1380" y="1886"/>
            <a:chExt cx="956" cy="343"/>
          </a:xfrm>
        </p:grpSpPr>
        <p:graphicFrame>
          <p:nvGraphicFramePr>
            <p:cNvPr id="32771" name="Object 24"/>
            <p:cNvGraphicFramePr>
              <a:graphicFrameLocks noChangeAspect="1"/>
            </p:cNvGraphicFramePr>
            <p:nvPr/>
          </p:nvGraphicFramePr>
          <p:xfrm>
            <a:off x="1380" y="1886"/>
            <a:ext cx="812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0" name="Equation" r:id="rId17" imgW="558720" imgH="203040" progId="Equation.3">
                    <p:embed/>
                  </p:oleObj>
                </mc:Choice>
                <mc:Fallback>
                  <p:oleObj name="Equation" r:id="rId17" imgW="5587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0" y="1886"/>
                          <a:ext cx="812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88" name="Rectangle 26"/>
            <p:cNvSpPr>
              <a:spLocks noChangeArrowheads="1"/>
            </p:cNvSpPr>
            <p:nvPr/>
          </p:nvSpPr>
          <p:spPr bwMode="auto">
            <a:xfrm>
              <a:off x="2096" y="1979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>
                <a:buFont typeface="Symbol" charset="2"/>
                <a:buNone/>
                <a:tabLst>
                  <a:tab pos="681038" algn="l"/>
                  <a:tab pos="2520950" algn="l"/>
                </a:tabLst>
              </a:pPr>
              <a:r>
                <a:rPr lang="en-US" sz="2000" b="1"/>
                <a:t>x</a:t>
              </a:r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3205163" y="3395663"/>
            <a:ext cx="1290637" cy="731837"/>
            <a:chOff x="2019" y="2123"/>
            <a:chExt cx="813" cy="461"/>
          </a:xfrm>
        </p:grpSpPr>
        <p:graphicFrame>
          <p:nvGraphicFramePr>
            <p:cNvPr id="32770" name="Object 25"/>
            <p:cNvGraphicFramePr>
              <a:graphicFrameLocks noChangeAspect="1"/>
            </p:cNvGraphicFramePr>
            <p:nvPr/>
          </p:nvGraphicFramePr>
          <p:xfrm>
            <a:off x="2019" y="2286"/>
            <a:ext cx="813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1" name="Equation" r:id="rId19" imgW="558720" imgH="203040" progId="Equation.3">
                    <p:embed/>
                  </p:oleObj>
                </mc:Choice>
                <mc:Fallback>
                  <p:oleObj name="Equation" r:id="rId19" imgW="5587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9" y="2286"/>
                          <a:ext cx="813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87" name="Rectangle 27"/>
            <p:cNvSpPr>
              <a:spLocks noChangeArrowheads="1"/>
            </p:cNvSpPr>
            <p:nvPr/>
          </p:nvSpPr>
          <p:spPr bwMode="auto">
            <a:xfrm>
              <a:off x="2336" y="2123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>
                <a:buFont typeface="Symbol" charset="2"/>
                <a:buNone/>
                <a:tabLst>
                  <a:tab pos="681038" algn="l"/>
                  <a:tab pos="2520950" algn="l"/>
                </a:tabLst>
              </a:pPr>
              <a:r>
                <a:rPr lang="en-US" sz="2000" b="1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417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8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Input/output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</a:t>
            </a:r>
            <a:r>
              <a:rPr lang="en-US" b="1" dirty="0" smtClean="0"/>
              <a:t>DOMAIN</a:t>
            </a:r>
            <a:r>
              <a:rPr lang="en-US" dirty="0" smtClean="0"/>
              <a:t> of the </a:t>
            </a:r>
            <a:r>
              <a:rPr lang="en-US" u="sng" dirty="0" smtClean="0"/>
              <a:t>inverse relation </a:t>
            </a:r>
            <a:r>
              <a:rPr lang="en-US" dirty="0" smtClean="0"/>
              <a:t>is the </a:t>
            </a:r>
            <a:r>
              <a:rPr lang="en-US" b="1" dirty="0" smtClean="0"/>
              <a:t>RANGE</a:t>
            </a:r>
            <a:r>
              <a:rPr lang="en-US" dirty="0" smtClean="0"/>
              <a:t> of the </a:t>
            </a:r>
            <a:r>
              <a:rPr lang="en-US" u="sng" dirty="0" smtClean="0"/>
              <a:t>original relation</a:t>
            </a:r>
            <a:r>
              <a:rPr lang="en-US" dirty="0" smtClean="0"/>
              <a:t>. 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</a:t>
            </a:r>
            <a:r>
              <a:rPr lang="en-US" b="1" dirty="0" smtClean="0"/>
              <a:t>RANGE</a:t>
            </a:r>
            <a:r>
              <a:rPr lang="en-US" dirty="0" smtClean="0"/>
              <a:t> of the </a:t>
            </a:r>
            <a:r>
              <a:rPr lang="en-US" u="sng" dirty="0" smtClean="0"/>
              <a:t>inverse relation</a:t>
            </a:r>
            <a:r>
              <a:rPr lang="en-US" dirty="0" smtClean="0"/>
              <a:t> is the </a:t>
            </a:r>
            <a:r>
              <a:rPr lang="en-US" b="1" dirty="0" smtClean="0"/>
              <a:t>DOMAIN</a:t>
            </a:r>
            <a:r>
              <a:rPr lang="en-US" dirty="0" smtClean="0"/>
              <a:t> of the </a:t>
            </a:r>
            <a:r>
              <a:rPr lang="en-US" u="sng" dirty="0" smtClean="0"/>
              <a:t>original relation</a:t>
            </a:r>
            <a:r>
              <a:rPr lang="en-US" dirty="0" smtClean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706630"/>
              </p:ext>
            </p:extLst>
          </p:nvPr>
        </p:nvGraphicFramePr>
        <p:xfrm>
          <a:off x="762000" y="4038600"/>
          <a:ext cx="3048000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688634"/>
              </p:ext>
            </p:extLst>
          </p:nvPr>
        </p:nvGraphicFramePr>
        <p:xfrm>
          <a:off x="4953000" y="4038600"/>
          <a:ext cx="3124200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886200" y="41910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886200" y="41910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304800" y="3810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Let’s consider the function                      and compute some values and graph them.                   </a:t>
            </a: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4572000" y="276225"/>
          <a:ext cx="14478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3" imgW="609480" imgH="228600" progId="Equation.3">
                  <p:embed/>
                </p:oleObj>
              </mc:Choice>
              <mc:Fallback>
                <p:oleObj name="Equation" r:id="rId3" imgW="609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6225"/>
                        <a:ext cx="14478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533400" y="18288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1295400" y="14478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838200" y="13716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 i="1"/>
              <a:t>x      f </a:t>
            </a:r>
            <a:r>
              <a:rPr lang="en-US" b="1"/>
              <a:t>(</a:t>
            </a:r>
            <a:r>
              <a:rPr lang="en-US" b="1" i="1"/>
              <a:t>x</a:t>
            </a:r>
            <a:r>
              <a:rPr lang="en-US" b="1"/>
              <a:t>)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85800" y="1905000"/>
            <a:ext cx="1524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/>
              <a:t>-2       -8</a:t>
            </a:r>
            <a:br>
              <a:rPr lang="en-US"/>
            </a:br>
            <a:r>
              <a:rPr lang="en-US"/>
              <a:t>-1       -1</a:t>
            </a:r>
            <a:br>
              <a:rPr lang="en-US"/>
            </a:br>
            <a:r>
              <a:rPr lang="en-US"/>
              <a:t> 0         0</a:t>
            </a:r>
            <a:br>
              <a:rPr lang="en-US"/>
            </a:br>
            <a:r>
              <a:rPr lang="en-US"/>
              <a:t> 1        	1</a:t>
            </a:r>
            <a:br>
              <a:rPr lang="en-US"/>
            </a:br>
            <a:r>
              <a:rPr lang="en-US"/>
              <a:t> 2         8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486275" y="3200400"/>
            <a:ext cx="4114800" cy="990600"/>
            <a:chOff x="432" y="2880"/>
            <a:chExt cx="2592" cy="624"/>
          </a:xfrm>
        </p:grpSpPr>
        <p:sp>
          <p:nvSpPr>
            <p:cNvPr id="37983" name="Text Box 10"/>
            <p:cNvSpPr txBox="1">
              <a:spLocks noChangeArrowheads="1"/>
            </p:cNvSpPr>
            <p:nvPr/>
          </p:nvSpPr>
          <p:spPr bwMode="auto">
            <a:xfrm>
              <a:off x="1872" y="3024"/>
              <a:ext cx="24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l" eaLnBrk="1" hangingPunct="1"/>
              <a:r>
                <a:rPr lang="en-US" sz="2000">
                  <a:solidFill>
                    <a:srgbClr val="000000"/>
                  </a:solidFill>
                  <a:latin typeface="Arial" charset="0"/>
                  <a:cs typeface="Arial" charset="0"/>
                </a:rPr>
                <a:t> </a:t>
              </a:r>
              <a:endParaRPr lang="en-US" sz="1200">
                <a:cs typeface="Times New Roman" charset="0"/>
              </a:endParaRPr>
            </a:p>
            <a:p>
              <a:pPr algn="l"/>
              <a:endParaRPr lang="en-US">
                <a:cs typeface="Times New Roman" charset="0"/>
              </a:endParaRPr>
            </a:p>
          </p:txBody>
        </p:sp>
        <p:grpSp>
          <p:nvGrpSpPr>
            <p:cNvPr id="37984" name="Group 11"/>
            <p:cNvGrpSpPr>
              <a:grpSpLocks/>
            </p:cNvGrpSpPr>
            <p:nvPr/>
          </p:nvGrpSpPr>
          <p:grpSpPr bwMode="auto">
            <a:xfrm>
              <a:off x="432" y="2880"/>
              <a:ext cx="2592" cy="624"/>
              <a:chOff x="432" y="2400"/>
              <a:chExt cx="2592" cy="624"/>
            </a:xfrm>
          </p:grpSpPr>
          <p:grpSp>
            <p:nvGrpSpPr>
              <p:cNvPr id="37985" name="Group 12"/>
              <p:cNvGrpSpPr>
                <a:grpSpLocks/>
              </p:cNvGrpSpPr>
              <p:nvPr/>
            </p:nvGrpSpPr>
            <p:grpSpPr bwMode="auto">
              <a:xfrm>
                <a:off x="432" y="2400"/>
                <a:ext cx="2592" cy="624"/>
                <a:chOff x="240" y="1536"/>
                <a:chExt cx="2592" cy="624"/>
              </a:xfrm>
            </p:grpSpPr>
            <p:grpSp>
              <p:nvGrpSpPr>
                <p:cNvPr id="37990" name="Group 13"/>
                <p:cNvGrpSpPr>
                  <a:grpSpLocks/>
                </p:cNvGrpSpPr>
                <p:nvPr/>
              </p:nvGrpSpPr>
              <p:grpSpPr bwMode="auto">
                <a:xfrm>
                  <a:off x="240" y="1536"/>
                  <a:ext cx="2592" cy="192"/>
                  <a:chOff x="240" y="1536"/>
                  <a:chExt cx="2592" cy="192"/>
                </a:xfrm>
              </p:grpSpPr>
              <p:sp>
                <p:nvSpPr>
                  <p:cNvPr id="38003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40" y="1632"/>
                    <a:ext cx="25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38004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480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38020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38028" name="Group 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38032" name="Line 1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8033" name="Line 1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38029" name="Group 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38030" name="Line 2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8031" name="Line 2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38021" name="Group 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38022" name="Group 2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38026" name="Line 2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8027" name="Line 2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38023" name="Group 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38024" name="Line 2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8025" name="Line 2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  <p:grpSp>
                <p:nvGrpSpPr>
                  <p:cNvPr id="38005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1632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38006" name="Group 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38014" name="Group 3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38018" name="Line 3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8019" name="Line 3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38015" name="Group 3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38016" name="Line 3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8017" name="Line 3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38007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38008" name="Group 3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38012" name="Line 4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8013" name="Line 4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38009" name="Group 4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38010" name="Line 4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8011" name="Line 4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  <p:sp>
              <p:nvSpPr>
                <p:cNvPr id="37991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36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algn="l" eaLnBrk="1" hangingPunct="1"/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 </a:t>
                  </a:r>
                  <a:endParaRPr lang="en-US" sz="1200">
                    <a:cs typeface="Times New Roman" charset="0"/>
                  </a:endParaRPr>
                </a:p>
                <a:p>
                  <a:pPr algn="l"/>
                  <a:endParaRPr lang="en-US">
                    <a:cs typeface="Times New Roman" charset="0"/>
                  </a:endParaRPr>
                </a:p>
              </p:txBody>
            </p:sp>
            <p:grpSp>
              <p:nvGrpSpPr>
                <p:cNvPr id="37992" name="Group 46"/>
                <p:cNvGrpSpPr>
                  <a:grpSpLocks/>
                </p:cNvGrpSpPr>
                <p:nvPr/>
              </p:nvGrpSpPr>
              <p:grpSpPr bwMode="auto">
                <a:xfrm>
                  <a:off x="480" y="1680"/>
                  <a:ext cx="672" cy="480"/>
                  <a:chOff x="480" y="1728"/>
                  <a:chExt cx="672" cy="480"/>
                </a:xfrm>
              </p:grpSpPr>
              <p:sp>
                <p:nvSpPr>
                  <p:cNvPr id="37999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" y="1728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9pPr>
                  </a:lstStyle>
                  <a:p>
                    <a:pPr algn="l" eaLnBrk="1" hangingPunct="1"/>
                    <a:r>
                      <a:rPr lang="en-US" sz="200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 </a:t>
                    </a:r>
                    <a:endParaRPr lang="en-US" sz="1200">
                      <a:cs typeface="Times New Roman" charset="0"/>
                    </a:endParaRPr>
                  </a:p>
                  <a:p>
                    <a:pPr algn="l"/>
                    <a:endParaRPr lang="en-US">
                      <a:cs typeface="Times New Roman" charset="0"/>
                    </a:endParaRPr>
                  </a:p>
                </p:txBody>
              </p:sp>
              <p:sp>
                <p:nvSpPr>
                  <p:cNvPr id="38000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4" y="1728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9pPr>
                  </a:lstStyle>
                  <a:p>
                    <a:pPr algn="l" eaLnBrk="1" hangingPunct="1"/>
                    <a:r>
                      <a:rPr lang="en-US" sz="200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 </a:t>
                    </a:r>
                    <a:endParaRPr lang="en-US" sz="1200">
                      <a:cs typeface="Times New Roman" charset="0"/>
                    </a:endParaRPr>
                  </a:p>
                  <a:p>
                    <a:pPr algn="l"/>
                    <a:endParaRPr lang="en-US">
                      <a:cs typeface="Times New Roman" charset="0"/>
                    </a:endParaRPr>
                  </a:p>
                </p:txBody>
              </p:sp>
              <p:sp>
                <p:nvSpPr>
                  <p:cNvPr id="38001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8" y="1728"/>
                    <a:ext cx="240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9pPr>
                  </a:lstStyle>
                  <a:p>
                    <a:pPr algn="l" eaLnBrk="1" hangingPunct="1"/>
                    <a:endParaRPr lang="en-US" sz="1200">
                      <a:cs typeface="Times New Roman" charset="0"/>
                    </a:endParaRPr>
                  </a:p>
                  <a:p>
                    <a:pPr algn="l"/>
                    <a:endParaRPr lang="en-US">
                      <a:cs typeface="Times New Roman" charset="0"/>
                    </a:endParaRPr>
                  </a:p>
                </p:txBody>
              </p:sp>
              <p:sp>
                <p:nvSpPr>
                  <p:cNvPr id="38002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2" y="1728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9pPr>
                  </a:lstStyle>
                  <a:p>
                    <a:pPr algn="l" eaLnBrk="1" hangingPunct="1"/>
                    <a:r>
                      <a:rPr lang="en-US" sz="200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 </a:t>
                    </a:r>
                    <a:endParaRPr lang="en-US" sz="1200">
                      <a:cs typeface="Times New Roman" charset="0"/>
                    </a:endParaRPr>
                  </a:p>
                  <a:p>
                    <a:pPr algn="l"/>
                    <a:endParaRPr lang="en-US">
                      <a:cs typeface="Times New Roman" charset="0"/>
                    </a:endParaRPr>
                  </a:p>
                </p:txBody>
              </p:sp>
            </p:grpSp>
            <p:sp>
              <p:nvSpPr>
                <p:cNvPr id="37993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1056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algn="l" eaLnBrk="1" hangingPunct="1"/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 </a:t>
                  </a:r>
                  <a:endParaRPr lang="en-US" sz="1200">
                    <a:cs typeface="Times New Roman" charset="0"/>
                  </a:endParaRPr>
                </a:p>
                <a:p>
                  <a:pPr algn="l"/>
                  <a:endParaRPr lang="en-US">
                    <a:cs typeface="Times New Roman" charset="0"/>
                  </a:endParaRPr>
                </a:p>
              </p:txBody>
            </p:sp>
            <p:sp>
              <p:nvSpPr>
                <p:cNvPr id="37994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1248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algn="l" eaLnBrk="1" hangingPunct="1"/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 </a:t>
                  </a:r>
                  <a:endParaRPr lang="en-US" sz="1200">
                    <a:cs typeface="Times New Roman" charset="0"/>
                  </a:endParaRPr>
                </a:p>
                <a:p>
                  <a:pPr algn="l"/>
                  <a:endParaRPr lang="en-US">
                    <a:cs typeface="Times New Roman" charset="0"/>
                  </a:endParaRPr>
                </a:p>
              </p:txBody>
            </p:sp>
            <p:sp>
              <p:nvSpPr>
                <p:cNvPr id="37995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1536" y="1680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algn="l" eaLnBrk="1" hangingPunct="1"/>
                  <a:endParaRPr lang="en-AU"/>
                </a:p>
              </p:txBody>
            </p:sp>
            <p:sp>
              <p:nvSpPr>
                <p:cNvPr id="37996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112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algn="l" eaLnBrk="1" hangingPunct="1"/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 </a:t>
                  </a:r>
                  <a:endParaRPr lang="en-US" sz="1200">
                    <a:cs typeface="Times New Roman" charset="0"/>
                  </a:endParaRPr>
                </a:p>
                <a:p>
                  <a:pPr algn="l"/>
                  <a:endParaRPr lang="en-US">
                    <a:cs typeface="Times New Roman" charset="0"/>
                  </a:endParaRPr>
                </a:p>
              </p:txBody>
            </p:sp>
            <p:sp>
              <p:nvSpPr>
                <p:cNvPr id="37997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2400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algn="l" eaLnBrk="1" hangingPunct="1"/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 </a:t>
                  </a:r>
                  <a:endParaRPr lang="en-US" sz="1200">
                    <a:cs typeface="Times New Roman" charset="0"/>
                  </a:endParaRPr>
                </a:p>
                <a:p>
                  <a:pPr algn="l"/>
                  <a:endParaRPr lang="en-US">
                    <a:cs typeface="Times New Roman" charset="0"/>
                  </a:endParaRPr>
                </a:p>
              </p:txBody>
            </p:sp>
            <p:sp>
              <p:nvSpPr>
                <p:cNvPr id="37998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1824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algn="l" eaLnBrk="1" hangingPunct="1"/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 </a:t>
                  </a:r>
                  <a:endParaRPr lang="en-US" sz="1200">
                    <a:cs typeface="Times New Roman" charset="0"/>
                  </a:endParaRPr>
                </a:p>
                <a:p>
                  <a:pPr algn="l"/>
                  <a:endParaRPr lang="en-US">
                    <a:cs typeface="Times New Roman" charset="0"/>
                  </a:endParaRPr>
                </a:p>
              </p:txBody>
            </p:sp>
          </p:grpSp>
          <p:sp>
            <p:nvSpPr>
              <p:cNvPr id="37986" name="Text Box 57"/>
              <p:cNvSpPr txBox="1">
                <a:spLocks noChangeArrowheads="1"/>
              </p:cNvSpPr>
              <p:nvPr/>
            </p:nvSpPr>
            <p:spPr bwMode="auto">
              <a:xfrm>
                <a:off x="1536" y="2544"/>
                <a:ext cx="336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l" eaLnBrk="1" hangingPunct="1"/>
                <a:r>
                  <a:rPr 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 </a:t>
                </a:r>
                <a:endParaRPr lang="en-US" sz="1200">
                  <a:cs typeface="Times New Roman" charset="0"/>
                </a:endParaRPr>
              </a:p>
              <a:p>
                <a:pPr algn="l"/>
                <a:endParaRPr lang="en-US">
                  <a:cs typeface="Times New Roman" charset="0"/>
                </a:endParaRPr>
              </a:p>
            </p:txBody>
          </p:sp>
          <p:sp>
            <p:nvSpPr>
              <p:cNvPr id="37987" name="Text Box 58"/>
              <p:cNvSpPr txBox="1">
                <a:spLocks noChangeArrowheads="1"/>
              </p:cNvSpPr>
              <p:nvPr/>
            </p:nvSpPr>
            <p:spPr bwMode="auto">
              <a:xfrm>
                <a:off x="2160" y="2544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l" eaLnBrk="1" hangingPunct="1"/>
                <a:r>
                  <a:rPr 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 </a:t>
                </a:r>
                <a:endParaRPr lang="en-US" sz="1200">
                  <a:cs typeface="Times New Roman" charset="0"/>
                </a:endParaRPr>
              </a:p>
              <a:p>
                <a:pPr algn="l"/>
                <a:endParaRPr lang="en-US">
                  <a:cs typeface="Times New Roman" charset="0"/>
                </a:endParaRPr>
              </a:p>
            </p:txBody>
          </p:sp>
          <p:sp>
            <p:nvSpPr>
              <p:cNvPr id="37988" name="Text Box 59"/>
              <p:cNvSpPr txBox="1">
                <a:spLocks noChangeArrowheads="1"/>
              </p:cNvSpPr>
              <p:nvPr/>
            </p:nvSpPr>
            <p:spPr bwMode="auto">
              <a:xfrm>
                <a:off x="2448" y="2544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l" eaLnBrk="1" hangingPunct="1"/>
                <a:r>
                  <a:rPr 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 </a:t>
                </a:r>
                <a:endParaRPr lang="en-US" sz="1200">
                  <a:cs typeface="Times New Roman" charset="0"/>
                </a:endParaRPr>
              </a:p>
              <a:p>
                <a:pPr algn="l"/>
                <a:endParaRPr lang="en-US">
                  <a:cs typeface="Times New Roman" charset="0"/>
                </a:endParaRPr>
              </a:p>
            </p:txBody>
          </p:sp>
          <p:sp>
            <p:nvSpPr>
              <p:cNvPr id="37989" name="Text Box 60"/>
              <p:cNvSpPr txBox="1">
                <a:spLocks noChangeArrowheads="1"/>
              </p:cNvSpPr>
              <p:nvPr/>
            </p:nvSpPr>
            <p:spPr bwMode="auto">
              <a:xfrm>
                <a:off x="2736" y="2544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l" eaLnBrk="1" hangingPunct="1"/>
                <a:r>
                  <a:rPr 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 </a:t>
                </a:r>
                <a:endParaRPr lang="en-US" sz="1200">
                  <a:cs typeface="Times New Roman" charset="0"/>
                </a:endParaRPr>
              </a:p>
              <a:p>
                <a:pPr algn="l"/>
                <a:endParaRPr lang="en-US">
                  <a:cs typeface="Times New Roman" charset="0"/>
                </a:endParaRPr>
              </a:p>
            </p:txBody>
          </p:sp>
        </p:grpSp>
      </p:grpSp>
      <p:grpSp>
        <p:nvGrpSpPr>
          <p:cNvPr id="21" name="Group 61"/>
          <p:cNvGrpSpPr>
            <a:grpSpLocks/>
          </p:cNvGrpSpPr>
          <p:nvPr/>
        </p:nvGrpSpPr>
        <p:grpSpPr bwMode="auto">
          <a:xfrm rot="5400000">
            <a:off x="4079082" y="2702718"/>
            <a:ext cx="4114800" cy="995363"/>
            <a:chOff x="315" y="2763"/>
            <a:chExt cx="2592" cy="627"/>
          </a:xfrm>
        </p:grpSpPr>
        <p:sp>
          <p:nvSpPr>
            <p:cNvPr id="37932" name="Text Box 62"/>
            <p:cNvSpPr txBox="1">
              <a:spLocks noChangeArrowheads="1"/>
            </p:cNvSpPr>
            <p:nvPr/>
          </p:nvSpPr>
          <p:spPr bwMode="auto">
            <a:xfrm>
              <a:off x="1751" y="2910"/>
              <a:ext cx="3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l" eaLnBrk="1" hangingPunct="1"/>
              <a:endParaRPr lang="en-AU"/>
            </a:p>
          </p:txBody>
        </p:sp>
        <p:grpSp>
          <p:nvGrpSpPr>
            <p:cNvPr id="37933" name="Group 63"/>
            <p:cNvGrpSpPr>
              <a:grpSpLocks/>
            </p:cNvGrpSpPr>
            <p:nvPr/>
          </p:nvGrpSpPr>
          <p:grpSpPr bwMode="auto">
            <a:xfrm>
              <a:off x="315" y="2763"/>
              <a:ext cx="2592" cy="627"/>
              <a:chOff x="432" y="2400"/>
              <a:chExt cx="2592" cy="627"/>
            </a:xfrm>
          </p:grpSpPr>
          <p:grpSp>
            <p:nvGrpSpPr>
              <p:cNvPr id="37934" name="Group 64"/>
              <p:cNvGrpSpPr>
                <a:grpSpLocks/>
              </p:cNvGrpSpPr>
              <p:nvPr/>
            </p:nvGrpSpPr>
            <p:grpSpPr bwMode="auto">
              <a:xfrm>
                <a:off x="432" y="2400"/>
                <a:ext cx="2592" cy="627"/>
                <a:chOff x="240" y="1536"/>
                <a:chExt cx="2592" cy="627"/>
              </a:xfrm>
            </p:grpSpPr>
            <p:grpSp>
              <p:nvGrpSpPr>
                <p:cNvPr id="37939" name="Group 65"/>
                <p:cNvGrpSpPr>
                  <a:grpSpLocks/>
                </p:cNvGrpSpPr>
                <p:nvPr/>
              </p:nvGrpSpPr>
              <p:grpSpPr bwMode="auto">
                <a:xfrm>
                  <a:off x="240" y="1536"/>
                  <a:ext cx="2592" cy="192"/>
                  <a:chOff x="240" y="1536"/>
                  <a:chExt cx="2592" cy="192"/>
                </a:xfrm>
              </p:grpSpPr>
              <p:sp>
                <p:nvSpPr>
                  <p:cNvPr id="37952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40" y="1632"/>
                    <a:ext cx="25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37953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480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37969" name="Group 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37977" name="Group 6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37981" name="Line 7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7982" name="Line 7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37978" name="Group 7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37979" name="Line 7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7980" name="Line 7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37970" name="Group 7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37971" name="Group 7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37975" name="Line 7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7976" name="Line 7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37972" name="Group 7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37973" name="Line 8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7974" name="Line 8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  <p:grpSp>
                <p:nvGrpSpPr>
                  <p:cNvPr id="37954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1632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37955" name="Group 8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37963" name="Group 8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37967" name="Line 8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7968" name="Line 8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37964" name="Group 8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37965" name="Line 8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7966" name="Line 8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37956" name="Group 9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37957" name="Group 9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37961" name="Line 9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7962" name="Line 9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37958" name="Group 9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37959" name="Line 9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7960" name="Line 9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  <p:sp>
              <p:nvSpPr>
                <p:cNvPr id="37940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334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algn="l" eaLnBrk="1" hangingPunct="1"/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 </a:t>
                  </a:r>
                  <a:endParaRPr lang="en-US" sz="1200">
                    <a:cs typeface="Times New Roman" charset="0"/>
                  </a:endParaRPr>
                </a:p>
                <a:p>
                  <a:pPr algn="l"/>
                  <a:endParaRPr lang="en-US">
                    <a:cs typeface="Times New Roman" charset="0"/>
                  </a:endParaRPr>
                </a:p>
              </p:txBody>
            </p:sp>
            <p:grpSp>
              <p:nvGrpSpPr>
                <p:cNvPr id="37941" name="Group 98"/>
                <p:cNvGrpSpPr>
                  <a:grpSpLocks/>
                </p:cNvGrpSpPr>
                <p:nvPr/>
              </p:nvGrpSpPr>
              <p:grpSpPr bwMode="auto">
                <a:xfrm>
                  <a:off x="477" y="1683"/>
                  <a:ext cx="672" cy="480"/>
                  <a:chOff x="477" y="1731"/>
                  <a:chExt cx="672" cy="480"/>
                </a:xfrm>
              </p:grpSpPr>
              <p:sp>
                <p:nvSpPr>
                  <p:cNvPr id="37948" name="Text Box 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7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9pPr>
                  </a:lstStyle>
                  <a:p>
                    <a:pPr algn="l" eaLnBrk="1" hangingPunct="1"/>
                    <a:r>
                      <a:rPr lang="en-US" sz="200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 </a:t>
                    </a:r>
                    <a:endParaRPr lang="en-US" sz="1200">
                      <a:cs typeface="Times New Roman" charset="0"/>
                    </a:endParaRPr>
                  </a:p>
                  <a:p>
                    <a:pPr algn="l"/>
                    <a:endParaRPr lang="en-US">
                      <a:cs typeface="Times New Roman" charset="0"/>
                    </a:endParaRPr>
                  </a:p>
                </p:txBody>
              </p:sp>
              <p:sp>
                <p:nvSpPr>
                  <p:cNvPr id="37949" name="Text 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1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9pPr>
                  </a:lstStyle>
                  <a:p>
                    <a:pPr algn="l" eaLnBrk="1" hangingPunct="1"/>
                    <a:r>
                      <a:rPr lang="en-US" sz="200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 </a:t>
                    </a:r>
                    <a:endParaRPr lang="en-US" sz="1200">
                      <a:cs typeface="Times New Roman" charset="0"/>
                    </a:endParaRPr>
                  </a:p>
                  <a:p>
                    <a:pPr algn="l"/>
                    <a:endParaRPr lang="en-US">
                      <a:cs typeface="Times New Roman" charset="0"/>
                    </a:endParaRPr>
                  </a:p>
                </p:txBody>
              </p:sp>
              <p:sp>
                <p:nvSpPr>
                  <p:cNvPr id="37950" name="Text 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5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9pPr>
                  </a:lstStyle>
                  <a:p>
                    <a:pPr algn="l" eaLnBrk="1" hangingPunct="1"/>
                    <a:r>
                      <a:rPr lang="en-US" sz="200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 </a:t>
                    </a:r>
                    <a:endParaRPr lang="en-US" sz="1200">
                      <a:cs typeface="Times New Roman" charset="0"/>
                    </a:endParaRPr>
                  </a:p>
                  <a:p>
                    <a:pPr algn="l"/>
                    <a:endParaRPr lang="en-US">
                      <a:cs typeface="Times New Roman" charset="0"/>
                    </a:endParaRPr>
                  </a:p>
                </p:txBody>
              </p:sp>
              <p:sp>
                <p:nvSpPr>
                  <p:cNvPr id="37951" name="Text Box 10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9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</a:defRPr>
                    </a:lvl9pPr>
                  </a:lstStyle>
                  <a:p>
                    <a:pPr algn="l" eaLnBrk="1" hangingPunct="1"/>
                    <a:r>
                      <a:rPr lang="en-US" sz="200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 </a:t>
                    </a:r>
                    <a:endParaRPr lang="en-US" sz="1200">
                      <a:cs typeface="Times New Roman" charset="0"/>
                    </a:endParaRPr>
                  </a:p>
                  <a:p>
                    <a:pPr algn="l"/>
                    <a:endParaRPr lang="en-US">
                      <a:cs typeface="Times New Roman" charset="0"/>
                    </a:endParaRPr>
                  </a:p>
                </p:txBody>
              </p:sp>
            </p:grpSp>
            <p:sp>
              <p:nvSpPr>
                <p:cNvPr id="37942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1054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algn="r" eaLnBrk="1" hangingPunct="1"/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 </a:t>
                  </a:r>
                  <a:endParaRPr lang="en-US" sz="1200">
                    <a:cs typeface="Times New Roman" charset="0"/>
                  </a:endParaRPr>
                </a:p>
                <a:p>
                  <a:pPr algn="l"/>
                  <a:endParaRPr lang="en-US">
                    <a:cs typeface="Times New Roman" charset="0"/>
                  </a:endParaRPr>
                </a:p>
              </p:txBody>
            </p:sp>
            <p:sp>
              <p:nvSpPr>
                <p:cNvPr id="37943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246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algn="l" eaLnBrk="1" hangingPunct="1"/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 </a:t>
                  </a:r>
                  <a:endParaRPr lang="en-US" sz="1200">
                    <a:cs typeface="Times New Roman" charset="0"/>
                  </a:endParaRPr>
                </a:p>
                <a:p>
                  <a:pPr algn="l"/>
                  <a:endParaRPr lang="en-US">
                    <a:cs typeface="Times New Roman" charset="0"/>
                  </a:endParaRPr>
                </a:p>
              </p:txBody>
            </p:sp>
            <p:sp>
              <p:nvSpPr>
                <p:cNvPr id="37944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1534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algn="l" eaLnBrk="1" hangingPunct="1"/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 </a:t>
                  </a:r>
                  <a:endParaRPr lang="en-US" sz="1200">
                    <a:cs typeface="Times New Roman" charset="0"/>
                  </a:endParaRPr>
                </a:p>
                <a:p>
                  <a:pPr algn="l"/>
                  <a:endParaRPr lang="en-US">
                    <a:cs typeface="Times New Roman" charset="0"/>
                  </a:endParaRPr>
                </a:p>
              </p:txBody>
            </p:sp>
            <p:sp>
              <p:nvSpPr>
                <p:cNvPr id="37945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2110" y="1681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algn="l" eaLnBrk="1" hangingPunct="1"/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 </a:t>
                  </a:r>
                  <a:endParaRPr lang="en-US" sz="1200">
                    <a:cs typeface="Times New Roman" charset="0"/>
                  </a:endParaRPr>
                </a:p>
                <a:p>
                  <a:pPr algn="l"/>
                  <a:endParaRPr lang="en-US">
                    <a:cs typeface="Times New Roman" charset="0"/>
                  </a:endParaRPr>
                </a:p>
              </p:txBody>
            </p:sp>
            <p:sp>
              <p:nvSpPr>
                <p:cNvPr id="37946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398" y="1681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algn="l" eaLnBrk="1" hangingPunct="1"/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 </a:t>
                  </a:r>
                  <a:endParaRPr lang="en-US" sz="1200">
                    <a:cs typeface="Times New Roman" charset="0"/>
                  </a:endParaRPr>
                </a:p>
                <a:p>
                  <a:pPr algn="l"/>
                  <a:endParaRPr lang="en-US">
                    <a:cs typeface="Times New Roman" charset="0"/>
                  </a:endParaRPr>
                </a:p>
              </p:txBody>
            </p:sp>
            <p:sp>
              <p:nvSpPr>
                <p:cNvPr id="37947" name="Text Box 108"/>
                <p:cNvSpPr txBox="1">
                  <a:spLocks noChangeArrowheads="1"/>
                </p:cNvSpPr>
                <p:nvPr/>
              </p:nvSpPr>
              <p:spPr bwMode="auto">
                <a:xfrm>
                  <a:off x="1821" y="1683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algn="l" eaLnBrk="1" hangingPunct="1"/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 </a:t>
                  </a:r>
                  <a:endParaRPr lang="en-US" sz="1200">
                    <a:cs typeface="Times New Roman" charset="0"/>
                  </a:endParaRPr>
                </a:p>
                <a:p>
                  <a:pPr algn="l"/>
                  <a:endParaRPr lang="en-US">
                    <a:cs typeface="Times New Roman" charset="0"/>
                  </a:endParaRPr>
                </a:p>
              </p:txBody>
            </p:sp>
          </p:grpSp>
          <p:sp>
            <p:nvSpPr>
              <p:cNvPr id="37935" name="Text Box 109"/>
              <p:cNvSpPr txBox="1">
                <a:spLocks noChangeArrowheads="1"/>
              </p:cNvSpPr>
              <p:nvPr/>
            </p:nvSpPr>
            <p:spPr bwMode="auto">
              <a:xfrm>
                <a:off x="1534" y="2546"/>
                <a:ext cx="336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l" eaLnBrk="1" hangingPunct="1"/>
                <a:r>
                  <a:rPr 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 </a:t>
                </a:r>
                <a:endParaRPr lang="en-US" sz="1200">
                  <a:cs typeface="Times New Roman" charset="0"/>
                </a:endParaRPr>
              </a:p>
              <a:p>
                <a:pPr algn="l"/>
                <a:endParaRPr lang="en-US">
                  <a:cs typeface="Times New Roman" charset="0"/>
                </a:endParaRPr>
              </a:p>
            </p:txBody>
          </p:sp>
          <p:sp>
            <p:nvSpPr>
              <p:cNvPr id="37936" name="Text Box 110"/>
              <p:cNvSpPr txBox="1">
                <a:spLocks noChangeArrowheads="1"/>
              </p:cNvSpPr>
              <p:nvPr/>
            </p:nvSpPr>
            <p:spPr bwMode="auto">
              <a:xfrm>
                <a:off x="2158" y="2546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l" eaLnBrk="1" hangingPunct="1"/>
                <a:r>
                  <a:rPr 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 </a:t>
                </a:r>
                <a:endParaRPr lang="en-US" sz="1200">
                  <a:cs typeface="Times New Roman" charset="0"/>
                </a:endParaRPr>
              </a:p>
              <a:p>
                <a:pPr algn="l"/>
                <a:endParaRPr lang="en-US">
                  <a:cs typeface="Times New Roman" charset="0"/>
                </a:endParaRPr>
              </a:p>
            </p:txBody>
          </p:sp>
          <p:sp>
            <p:nvSpPr>
              <p:cNvPr id="37937" name="Text Box 111"/>
              <p:cNvSpPr txBox="1">
                <a:spLocks noChangeArrowheads="1"/>
              </p:cNvSpPr>
              <p:nvPr/>
            </p:nvSpPr>
            <p:spPr bwMode="auto">
              <a:xfrm>
                <a:off x="2446" y="2545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l" eaLnBrk="1" hangingPunct="1"/>
                <a:r>
                  <a:rPr 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 </a:t>
                </a:r>
                <a:endParaRPr lang="en-US" sz="1200">
                  <a:cs typeface="Times New Roman" charset="0"/>
                </a:endParaRPr>
              </a:p>
              <a:p>
                <a:pPr algn="l"/>
                <a:endParaRPr lang="en-US">
                  <a:cs typeface="Times New Roman" charset="0"/>
                </a:endParaRPr>
              </a:p>
            </p:txBody>
          </p:sp>
          <p:sp>
            <p:nvSpPr>
              <p:cNvPr id="37938" name="Text Box 112"/>
              <p:cNvSpPr txBox="1">
                <a:spLocks noChangeArrowheads="1"/>
              </p:cNvSpPr>
              <p:nvPr/>
            </p:nvSpPr>
            <p:spPr bwMode="auto">
              <a:xfrm>
                <a:off x="2734" y="2545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l" eaLnBrk="1" hangingPunct="1"/>
                <a:r>
                  <a:rPr 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 </a:t>
                </a:r>
                <a:endParaRPr lang="en-US" sz="1200">
                  <a:cs typeface="Times New Roman" charset="0"/>
                </a:endParaRPr>
              </a:p>
              <a:p>
                <a:pPr algn="l"/>
                <a:endParaRPr lang="en-US">
                  <a:cs typeface="Times New Roman" charset="0"/>
                </a:endParaRPr>
              </a:p>
            </p:txBody>
          </p:sp>
        </p:grpSp>
      </p:grpSp>
      <p:sp>
        <p:nvSpPr>
          <p:cNvPr id="16505" name="Freeform 121"/>
          <p:cNvSpPr>
            <a:spLocks/>
          </p:cNvSpPr>
          <p:nvPr/>
        </p:nvSpPr>
        <p:spPr bwMode="auto">
          <a:xfrm>
            <a:off x="6019800" y="1206500"/>
            <a:ext cx="990600" cy="4432300"/>
          </a:xfrm>
          <a:custGeom>
            <a:avLst/>
            <a:gdLst>
              <a:gd name="T0" fmla="*/ 0 w 624"/>
              <a:gd name="T1" fmla="*/ 4432300 h 2792"/>
              <a:gd name="T2" fmla="*/ 76200 w 624"/>
              <a:gd name="T3" fmla="*/ 3898900 h 2792"/>
              <a:gd name="T4" fmla="*/ 228600 w 624"/>
              <a:gd name="T5" fmla="*/ 2374900 h 2792"/>
              <a:gd name="T6" fmla="*/ 533400 w 624"/>
              <a:gd name="T7" fmla="*/ 2146300 h 2792"/>
              <a:gd name="T8" fmla="*/ 685800 w 624"/>
              <a:gd name="T9" fmla="*/ 1917700 h 2792"/>
              <a:gd name="T10" fmla="*/ 914400 w 624"/>
              <a:gd name="T11" fmla="*/ 317500 h 2792"/>
              <a:gd name="T12" fmla="*/ 990600 w 624"/>
              <a:gd name="T13" fmla="*/ 12700 h 27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24"/>
              <a:gd name="T22" fmla="*/ 0 h 2792"/>
              <a:gd name="T23" fmla="*/ 624 w 624"/>
              <a:gd name="T24" fmla="*/ 2792 h 27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24" h="2792">
                <a:moveTo>
                  <a:pt x="0" y="2792"/>
                </a:moveTo>
                <a:cubicBezTo>
                  <a:pt x="12" y="2732"/>
                  <a:pt x="24" y="2672"/>
                  <a:pt x="48" y="2456"/>
                </a:cubicBezTo>
                <a:cubicBezTo>
                  <a:pt x="72" y="2240"/>
                  <a:pt x="96" y="1680"/>
                  <a:pt x="144" y="1496"/>
                </a:cubicBezTo>
                <a:cubicBezTo>
                  <a:pt x="192" y="1312"/>
                  <a:pt x="288" y="1400"/>
                  <a:pt x="336" y="1352"/>
                </a:cubicBezTo>
                <a:cubicBezTo>
                  <a:pt x="384" y="1304"/>
                  <a:pt x="392" y="1400"/>
                  <a:pt x="432" y="1208"/>
                </a:cubicBezTo>
                <a:cubicBezTo>
                  <a:pt x="472" y="1016"/>
                  <a:pt x="544" y="400"/>
                  <a:pt x="576" y="200"/>
                </a:cubicBezTo>
                <a:cubicBezTo>
                  <a:pt x="608" y="0"/>
                  <a:pt x="616" y="4"/>
                  <a:pt x="624" y="8"/>
                </a:cubicBezTo>
              </a:path>
            </a:pathLst>
          </a:custGeom>
          <a:noFill/>
          <a:ln w="38100">
            <a:solidFill>
              <a:srgbClr val="00339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1" name="Oval 117"/>
          <p:cNvSpPr>
            <a:spLocks noChangeArrowheads="1"/>
          </p:cNvSpPr>
          <p:nvPr/>
        </p:nvSpPr>
        <p:spPr bwMode="auto">
          <a:xfrm>
            <a:off x="6019800" y="502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00" name="Oval 116"/>
          <p:cNvSpPr>
            <a:spLocks noChangeArrowheads="1"/>
          </p:cNvSpPr>
          <p:nvPr/>
        </p:nvSpPr>
        <p:spPr bwMode="auto">
          <a:xfrm>
            <a:off x="61722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97" name="Oval 113"/>
          <p:cNvSpPr>
            <a:spLocks noChangeArrowheads="1"/>
          </p:cNvSpPr>
          <p:nvPr/>
        </p:nvSpPr>
        <p:spPr bwMode="auto">
          <a:xfrm>
            <a:off x="6400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98" name="Oval 114"/>
          <p:cNvSpPr>
            <a:spLocks noChangeArrowheads="1"/>
          </p:cNvSpPr>
          <p:nvPr/>
        </p:nvSpPr>
        <p:spPr bwMode="auto">
          <a:xfrm>
            <a:off x="66294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99" name="Oval 115"/>
          <p:cNvSpPr>
            <a:spLocks noChangeArrowheads="1"/>
          </p:cNvSpPr>
          <p:nvPr/>
        </p:nvSpPr>
        <p:spPr bwMode="auto">
          <a:xfrm>
            <a:off x="6858000" y="144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06" name="Text Box 122"/>
          <p:cNvSpPr txBox="1">
            <a:spLocks noChangeArrowheads="1"/>
          </p:cNvSpPr>
          <p:nvPr/>
        </p:nvSpPr>
        <p:spPr bwMode="auto">
          <a:xfrm>
            <a:off x="101311" y="6187292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003399"/>
                </a:solidFill>
                <a:latin typeface="Arial" charset="0"/>
              </a:rPr>
              <a:t>Will this have an inverse function?</a:t>
            </a:r>
            <a:endParaRPr lang="en-US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16507" name="Text Box 123"/>
          <p:cNvSpPr txBox="1">
            <a:spLocks noChangeArrowheads="1"/>
          </p:cNvSpPr>
          <p:nvPr/>
        </p:nvSpPr>
        <p:spPr bwMode="auto">
          <a:xfrm>
            <a:off x="5491163" y="6199167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Yes</a:t>
            </a:r>
          </a:p>
        </p:txBody>
      </p:sp>
      <p:graphicFrame>
        <p:nvGraphicFramePr>
          <p:cNvPr id="16510" name="Object 3"/>
          <p:cNvGraphicFramePr>
            <a:graphicFrameLocks noChangeAspect="1"/>
          </p:cNvGraphicFramePr>
          <p:nvPr/>
        </p:nvGraphicFramePr>
        <p:xfrm>
          <a:off x="2590800" y="1981200"/>
          <a:ext cx="203358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5" imgW="774360" imgH="241200" progId="Equation.3">
                  <p:embed/>
                </p:oleObj>
              </mc:Choice>
              <mc:Fallback>
                <p:oleObj name="Equation" r:id="rId5" imgW="774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81200"/>
                        <a:ext cx="2033588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14" name="Text Box 130"/>
          <p:cNvSpPr txBox="1">
            <a:spLocks noChangeArrowheads="1"/>
          </p:cNvSpPr>
          <p:nvPr/>
        </p:nvSpPr>
        <p:spPr bwMode="auto">
          <a:xfrm>
            <a:off x="2667000" y="27432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 i="1"/>
              <a:t>x      f </a:t>
            </a:r>
            <a:r>
              <a:rPr lang="en-US" b="1" baseline="30000"/>
              <a:t>-1</a:t>
            </a:r>
            <a:r>
              <a:rPr lang="en-US" b="1"/>
              <a:t>(</a:t>
            </a:r>
            <a:r>
              <a:rPr lang="en-US" b="1" i="1"/>
              <a:t>x</a:t>
            </a:r>
            <a:r>
              <a:rPr lang="en-US" b="1"/>
              <a:t>)</a:t>
            </a:r>
          </a:p>
        </p:txBody>
      </p:sp>
      <p:sp>
        <p:nvSpPr>
          <p:cNvPr id="16515" name="Text Box 131"/>
          <p:cNvSpPr txBox="1">
            <a:spLocks noChangeArrowheads="1"/>
          </p:cNvSpPr>
          <p:nvPr/>
        </p:nvSpPr>
        <p:spPr bwMode="auto">
          <a:xfrm>
            <a:off x="2514600" y="3276600"/>
            <a:ext cx="1524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/>
              <a:t>-8       -2</a:t>
            </a:r>
            <a:br>
              <a:rPr lang="en-US"/>
            </a:br>
            <a:r>
              <a:rPr lang="en-US"/>
              <a:t>-1       -1</a:t>
            </a:r>
            <a:br>
              <a:rPr lang="en-US"/>
            </a:br>
            <a:r>
              <a:rPr lang="en-US"/>
              <a:t> 0         0</a:t>
            </a:r>
            <a:br>
              <a:rPr lang="en-US"/>
            </a:br>
            <a:r>
              <a:rPr lang="en-US"/>
              <a:t> 1        	1</a:t>
            </a:r>
            <a:br>
              <a:rPr lang="en-US"/>
            </a:br>
            <a:r>
              <a:rPr lang="en-US"/>
              <a:t> 8         2</a:t>
            </a:r>
          </a:p>
        </p:txBody>
      </p:sp>
      <p:sp>
        <p:nvSpPr>
          <p:cNvPr id="16516" name="Line 132"/>
          <p:cNvSpPr>
            <a:spLocks noChangeShapeType="1"/>
          </p:cNvSpPr>
          <p:nvPr/>
        </p:nvSpPr>
        <p:spPr bwMode="auto">
          <a:xfrm>
            <a:off x="2362200" y="32766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7" name="Line 133"/>
          <p:cNvSpPr>
            <a:spLocks noChangeShapeType="1"/>
          </p:cNvSpPr>
          <p:nvPr/>
        </p:nvSpPr>
        <p:spPr bwMode="auto">
          <a:xfrm>
            <a:off x="3124200" y="28956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5" name="Freeform 141"/>
          <p:cNvSpPr>
            <a:spLocks/>
          </p:cNvSpPr>
          <p:nvPr/>
        </p:nvSpPr>
        <p:spPr bwMode="auto">
          <a:xfrm>
            <a:off x="3962400" y="2819400"/>
            <a:ext cx="4953000" cy="1066800"/>
          </a:xfrm>
          <a:custGeom>
            <a:avLst/>
            <a:gdLst>
              <a:gd name="T0" fmla="*/ 0 w 3120"/>
              <a:gd name="T1" fmla="*/ 1066800 h 672"/>
              <a:gd name="T2" fmla="*/ 762000 w 3120"/>
              <a:gd name="T3" fmla="*/ 990600 h 672"/>
              <a:gd name="T4" fmla="*/ 2286000 w 3120"/>
              <a:gd name="T5" fmla="*/ 762000 h 672"/>
              <a:gd name="T6" fmla="*/ 2514600 w 3120"/>
              <a:gd name="T7" fmla="*/ 533400 h 672"/>
              <a:gd name="T8" fmla="*/ 2743200 w 3120"/>
              <a:gd name="T9" fmla="*/ 304800 h 672"/>
              <a:gd name="T10" fmla="*/ 4343400 w 3120"/>
              <a:gd name="T11" fmla="*/ 76200 h 672"/>
              <a:gd name="T12" fmla="*/ 4953000 w 3120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20"/>
              <a:gd name="T22" fmla="*/ 0 h 672"/>
              <a:gd name="T23" fmla="*/ 3120 w 3120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20" h="672">
                <a:moveTo>
                  <a:pt x="0" y="672"/>
                </a:moveTo>
                <a:cubicBezTo>
                  <a:pt x="120" y="664"/>
                  <a:pt x="240" y="656"/>
                  <a:pt x="480" y="624"/>
                </a:cubicBezTo>
                <a:cubicBezTo>
                  <a:pt x="720" y="592"/>
                  <a:pt x="1256" y="528"/>
                  <a:pt x="1440" y="480"/>
                </a:cubicBezTo>
                <a:cubicBezTo>
                  <a:pt x="1624" y="432"/>
                  <a:pt x="1536" y="384"/>
                  <a:pt x="1584" y="336"/>
                </a:cubicBezTo>
                <a:cubicBezTo>
                  <a:pt x="1632" y="288"/>
                  <a:pt x="1536" y="240"/>
                  <a:pt x="1728" y="192"/>
                </a:cubicBezTo>
                <a:cubicBezTo>
                  <a:pt x="1920" y="144"/>
                  <a:pt x="2504" y="80"/>
                  <a:pt x="2736" y="48"/>
                </a:cubicBezTo>
                <a:cubicBezTo>
                  <a:pt x="2968" y="16"/>
                  <a:pt x="3044" y="8"/>
                  <a:pt x="3120" y="0"/>
                </a:cubicBezTo>
              </a:path>
            </a:pathLst>
          </a:custGeom>
          <a:noFill/>
          <a:ln w="38100">
            <a:solidFill>
              <a:srgbClr val="D60093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1" name="Oval 137"/>
          <p:cNvSpPr>
            <a:spLocks noChangeArrowheads="1"/>
          </p:cNvSpPr>
          <p:nvPr/>
        </p:nvSpPr>
        <p:spPr bwMode="auto">
          <a:xfrm>
            <a:off x="4572000" y="3733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19" name="Oval 135"/>
          <p:cNvSpPr>
            <a:spLocks noChangeArrowheads="1"/>
          </p:cNvSpPr>
          <p:nvPr/>
        </p:nvSpPr>
        <p:spPr bwMode="auto">
          <a:xfrm>
            <a:off x="6172200" y="3505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22" name="Oval 138"/>
          <p:cNvSpPr>
            <a:spLocks noChangeArrowheads="1"/>
          </p:cNvSpPr>
          <p:nvPr/>
        </p:nvSpPr>
        <p:spPr bwMode="auto">
          <a:xfrm>
            <a:off x="6400800" y="3276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23" name="Oval 139"/>
          <p:cNvSpPr>
            <a:spLocks noChangeArrowheads="1"/>
          </p:cNvSpPr>
          <p:nvPr/>
        </p:nvSpPr>
        <p:spPr bwMode="auto">
          <a:xfrm>
            <a:off x="6629400" y="3048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24" name="Oval 140"/>
          <p:cNvSpPr>
            <a:spLocks noChangeArrowheads="1"/>
          </p:cNvSpPr>
          <p:nvPr/>
        </p:nvSpPr>
        <p:spPr bwMode="auto">
          <a:xfrm>
            <a:off x="8229600" y="2819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26" name="Text Box 142"/>
          <p:cNvSpPr txBox="1">
            <a:spLocks noChangeArrowheads="1"/>
          </p:cNvSpPr>
          <p:nvPr/>
        </p:nvSpPr>
        <p:spPr bwMode="auto">
          <a:xfrm>
            <a:off x="0" y="19050"/>
            <a:ext cx="4495800" cy="1187450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CCFFFF"/>
                </a:solidFill>
                <a:latin typeface="Arial" charset="0"/>
              </a:rPr>
              <a:t>Notice that the </a:t>
            </a:r>
            <a:r>
              <a:rPr lang="en-US" b="1" i="1" dirty="0">
                <a:solidFill>
                  <a:srgbClr val="CCFFFF"/>
                </a:solidFill>
                <a:latin typeface="Arial" charset="0"/>
              </a:rPr>
              <a:t>x</a:t>
            </a:r>
            <a:r>
              <a:rPr lang="en-US" b="1" dirty="0">
                <a:solidFill>
                  <a:srgbClr val="CCFFFF"/>
                </a:solidFill>
                <a:latin typeface="Arial" charset="0"/>
              </a:rPr>
              <a:t> and </a:t>
            </a:r>
            <a:r>
              <a:rPr lang="en-US" b="1" i="1" dirty="0">
                <a:solidFill>
                  <a:srgbClr val="CCFFFF"/>
                </a:solidFill>
                <a:latin typeface="Arial" charset="0"/>
              </a:rPr>
              <a:t>y</a:t>
            </a:r>
            <a:r>
              <a:rPr lang="en-US" b="1" dirty="0">
                <a:solidFill>
                  <a:srgbClr val="CCFFFF"/>
                </a:solidFill>
                <a:latin typeface="Arial" charset="0"/>
              </a:rPr>
              <a:t> values traded places for the function and its inverse.</a:t>
            </a:r>
          </a:p>
        </p:txBody>
      </p:sp>
      <p:sp>
        <p:nvSpPr>
          <p:cNvPr id="16527" name="Text Box 143"/>
          <p:cNvSpPr txBox="1">
            <a:spLocks noChangeArrowheads="1"/>
          </p:cNvSpPr>
          <p:nvPr/>
        </p:nvSpPr>
        <p:spPr bwMode="auto">
          <a:xfrm>
            <a:off x="4829175" y="18802"/>
            <a:ext cx="3581400" cy="1096963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b="1" dirty="0">
                <a:solidFill>
                  <a:srgbClr val="CCFFFF"/>
                </a:solidFill>
                <a:latin typeface="Arial" charset="0"/>
              </a:rPr>
              <a:t>These functions are reflections of each other about the line </a:t>
            </a:r>
            <a:r>
              <a:rPr lang="en-US" sz="2200" b="1" i="1" dirty="0">
                <a:solidFill>
                  <a:srgbClr val="CCFFFF"/>
                </a:solidFill>
                <a:latin typeface="Arial" charset="0"/>
              </a:rPr>
              <a:t>y</a:t>
            </a:r>
            <a:r>
              <a:rPr lang="en-US" sz="2200" b="1" dirty="0">
                <a:solidFill>
                  <a:srgbClr val="CCFFFF"/>
                </a:solidFill>
                <a:latin typeface="Arial" charset="0"/>
              </a:rPr>
              <a:t> = </a:t>
            </a:r>
            <a:r>
              <a:rPr lang="en-US" sz="2200" b="1" i="1" dirty="0">
                <a:solidFill>
                  <a:srgbClr val="CCFFFF"/>
                </a:solidFill>
                <a:latin typeface="Arial" charset="0"/>
              </a:rPr>
              <a:t>x</a:t>
            </a:r>
          </a:p>
        </p:txBody>
      </p:sp>
      <p:graphicFrame>
        <p:nvGraphicFramePr>
          <p:cNvPr id="16528" name="Object 4"/>
          <p:cNvGraphicFramePr>
            <a:graphicFrameLocks noChangeAspect="1"/>
          </p:cNvGraphicFramePr>
          <p:nvPr/>
        </p:nvGraphicFramePr>
        <p:xfrm>
          <a:off x="5562600" y="1676400"/>
          <a:ext cx="1219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7" imgW="609480" imgH="228600" progId="Equation.3">
                  <p:embed/>
                </p:oleObj>
              </mc:Choice>
              <mc:Fallback>
                <p:oleObj name="Equation" r:id="rId7" imgW="609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676400"/>
                        <a:ext cx="1219200" cy="5286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29" name="Object 5"/>
          <p:cNvGraphicFramePr>
            <a:graphicFrameLocks noChangeAspect="1"/>
          </p:cNvGraphicFramePr>
          <p:nvPr/>
        </p:nvGraphicFramePr>
        <p:xfrm>
          <a:off x="7162800" y="3200400"/>
          <a:ext cx="16525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8" imgW="774360" imgH="241200" progId="Equation.3">
                  <p:embed/>
                </p:oleObj>
              </mc:Choice>
              <mc:Fallback>
                <p:oleObj name="Equation" r:id="rId8" imgW="774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200400"/>
                        <a:ext cx="1652588" cy="5143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30" name="Line 146"/>
          <p:cNvSpPr>
            <a:spLocks noChangeShapeType="1"/>
          </p:cNvSpPr>
          <p:nvPr/>
        </p:nvSpPr>
        <p:spPr bwMode="auto">
          <a:xfrm flipV="1">
            <a:off x="4067175" y="1555750"/>
            <a:ext cx="4419600" cy="3913188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1" name="Text Box 147"/>
          <p:cNvSpPr txBox="1">
            <a:spLocks noChangeArrowheads="1"/>
          </p:cNvSpPr>
          <p:nvPr/>
        </p:nvSpPr>
        <p:spPr bwMode="auto">
          <a:xfrm>
            <a:off x="6934200" y="13716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(2,8)</a:t>
            </a:r>
          </a:p>
        </p:txBody>
      </p:sp>
      <p:sp>
        <p:nvSpPr>
          <p:cNvPr id="16532" name="Text Box 148"/>
          <p:cNvSpPr txBox="1">
            <a:spLocks noChangeArrowheads="1"/>
          </p:cNvSpPr>
          <p:nvPr/>
        </p:nvSpPr>
        <p:spPr bwMode="auto">
          <a:xfrm>
            <a:off x="8001000" y="2362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(8,2)</a:t>
            </a:r>
          </a:p>
        </p:txBody>
      </p:sp>
      <p:sp>
        <p:nvSpPr>
          <p:cNvPr id="16533" name="Text Box 149"/>
          <p:cNvSpPr txBox="1">
            <a:spLocks noChangeArrowheads="1"/>
          </p:cNvSpPr>
          <p:nvPr/>
        </p:nvSpPr>
        <p:spPr bwMode="auto">
          <a:xfrm>
            <a:off x="4038600" y="3962400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(-8,-2)</a:t>
            </a:r>
          </a:p>
        </p:txBody>
      </p:sp>
      <p:sp>
        <p:nvSpPr>
          <p:cNvPr id="16534" name="Text Box 150"/>
          <p:cNvSpPr txBox="1">
            <a:spLocks noChangeArrowheads="1"/>
          </p:cNvSpPr>
          <p:nvPr/>
        </p:nvSpPr>
        <p:spPr bwMode="auto">
          <a:xfrm>
            <a:off x="5029200" y="4953000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(-2,-8)</a:t>
            </a:r>
          </a:p>
        </p:txBody>
      </p:sp>
    </p:spTree>
    <p:extLst>
      <p:ext uri="{BB962C8B-B14F-4D97-AF65-F5344CB8AC3E}">
        <p14:creationId xmlns:p14="http://schemas.microsoft.com/office/powerpoint/2010/main" val="304064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6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6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6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6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6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6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6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1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6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16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6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6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6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0" grpId="0" animBg="1"/>
      <p:bldP spid="16391" grpId="0" autoUpdateAnimBg="0"/>
      <p:bldP spid="16392" grpId="0" autoUpdateAnimBg="0"/>
      <p:bldP spid="16505" grpId="0" animBg="1"/>
      <p:bldP spid="16501" grpId="0" animBg="1"/>
      <p:bldP spid="16500" grpId="0" animBg="1"/>
      <p:bldP spid="16497" grpId="0" animBg="1"/>
      <p:bldP spid="16498" grpId="0" animBg="1"/>
      <p:bldP spid="16499" grpId="0" animBg="1"/>
      <p:bldP spid="16506" grpId="0" autoUpdateAnimBg="0"/>
      <p:bldP spid="16507" grpId="0" autoUpdateAnimBg="0"/>
      <p:bldP spid="16514" grpId="0" autoUpdateAnimBg="0"/>
      <p:bldP spid="16515" grpId="0" autoUpdateAnimBg="0"/>
      <p:bldP spid="16516" grpId="0" animBg="1"/>
      <p:bldP spid="16517" grpId="0" animBg="1"/>
      <p:bldP spid="16525" grpId="0" animBg="1"/>
      <p:bldP spid="16521" grpId="0" animBg="1"/>
      <p:bldP spid="16519" grpId="0" animBg="1"/>
      <p:bldP spid="16522" grpId="0" animBg="1"/>
      <p:bldP spid="16523" grpId="0" animBg="1"/>
      <p:bldP spid="16524" grpId="0" animBg="1"/>
      <p:bldP spid="16526" grpId="0" animBg="1" autoUpdateAnimBg="0"/>
      <p:bldP spid="16527" grpId="0" animBg="1" autoUpdateAnimBg="0"/>
      <p:bldP spid="16530" grpId="0" animBg="1"/>
      <p:bldP spid="16531" grpId="0" autoUpdateAnimBg="0"/>
      <p:bldP spid="16532" grpId="0" autoUpdateAnimBg="0"/>
      <p:bldP spid="16533" grpId="0" autoUpdateAnimBg="0"/>
      <p:bldP spid="1653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25440"/>
            <a:ext cx="701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Summary:</a:t>
            </a:r>
          </a:p>
          <a:p>
            <a:endParaRPr lang="en-US" sz="3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Find the inverse of a function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Verify functions are inverses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Use the horizontal line test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Graph the inverse of a function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811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425440"/>
                <a:ext cx="7010400" cy="2032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Sneedlegrit:</a:t>
                </a:r>
              </a:p>
              <a:p>
                <a:endParaRPr lang="en-US" sz="3600" dirty="0" smtClean="0"/>
              </a:p>
              <a:p>
                <a:r>
                  <a:rPr lang="en-US" sz="3600" dirty="0" smtClean="0"/>
                  <a:t>Find the inverse of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5−3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25440"/>
                <a:ext cx="7010400" cy="2032801"/>
              </a:xfrm>
              <a:prstGeom prst="rect">
                <a:avLst/>
              </a:prstGeom>
              <a:blipFill rotWithShape="1">
                <a:blip r:embed="rId2"/>
                <a:stretch>
                  <a:fillRect l="-2609" t="-4505" b="-2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6200" y="54864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HW:  </a:t>
            </a:r>
            <a:r>
              <a:rPr lang="en-US" sz="2400" b="1" dirty="0"/>
              <a:t>Page 181 </a:t>
            </a:r>
            <a:r>
              <a:rPr lang="en-US" sz="2400" b="1" dirty="0" smtClean="0"/>
              <a:t>(6, 7</a:t>
            </a:r>
            <a:r>
              <a:rPr lang="en-US" sz="2400" b="1" dirty="0"/>
              <a:t>, 9, 13,14, 21-26 all, 31-32, 33 – 35 all, </a:t>
            </a:r>
            <a:r>
              <a:rPr lang="en-US" sz="2400" b="1" dirty="0" smtClean="0"/>
              <a:t>45 – 48 all)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160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782" y="0"/>
            <a:ext cx="8686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HW Answers: 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p. 168-171 (5 skip e, 7-11 all, 15, 19-25 odd, 29, 33, 35, 56, 57, 62, 63, 64)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200" y="381000"/>
                <a:ext cx="8382000" cy="5143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5) </a:t>
                </a:r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pPr marL="457200" indent="-457200">
                  <a:buAutoNum type="arabicParenR" startAt="7"/>
                </a:pPr>
                <a:r>
                  <a:rPr lang="en-US" sz="2000" dirty="0" smtClean="0"/>
                  <a:t>a.  Y = x</a:t>
                </a:r>
                <a:r>
                  <a:rPr lang="en-US" sz="2000" baseline="30000" dirty="0" smtClean="0"/>
                  <a:t>2</a:t>
                </a:r>
                <a:r>
                  <a:rPr lang="en-US" sz="2000" dirty="0" smtClean="0"/>
                  <a:t> – 1     b.  Y = 1 – (x + 1)</a:t>
                </a:r>
                <a:r>
                  <a:rPr lang="en-US" sz="2000" baseline="30000" dirty="0" smtClean="0"/>
                  <a:t>2</a:t>
                </a:r>
                <a:r>
                  <a:rPr lang="en-US" sz="2000" dirty="0" smtClean="0"/>
                  <a:t> </a:t>
                </a:r>
              </a:p>
              <a:p>
                <a:pPr marL="457200" indent="-457200">
                  <a:buAutoNum type="arabicParenR" startAt="7"/>
                </a:pPr>
                <a:r>
                  <a:rPr lang="en-US" sz="2000" dirty="0" smtClean="0"/>
                  <a:t>a.  Y = 1 – x</a:t>
                </a:r>
                <a:r>
                  <a:rPr lang="en-US" sz="2000" baseline="30000" dirty="0" smtClean="0"/>
                  <a:t>3</a:t>
                </a:r>
                <a:r>
                  <a:rPr lang="en-US" sz="2000" dirty="0" smtClean="0"/>
                  <a:t>     b.  Y = (x – 1)</a:t>
                </a:r>
                <a:r>
                  <a:rPr lang="en-US" sz="2000" baseline="30000" dirty="0" smtClean="0"/>
                  <a:t>3</a:t>
                </a:r>
                <a:r>
                  <a:rPr lang="en-US" sz="2000" dirty="0" smtClean="0"/>
                  <a:t> + 1 </a:t>
                </a:r>
              </a:p>
              <a:p>
                <a:pPr marL="457200" indent="-457200">
                  <a:buAutoNum type="arabicParenR" startAt="7"/>
                </a:pPr>
                <a:r>
                  <a:rPr lang="en-US" sz="2000" dirty="0" smtClean="0"/>
                  <a:t>Horizontal shift of y = x</a:t>
                </a:r>
                <a:r>
                  <a:rPr lang="en-US" sz="2000" baseline="30000" dirty="0" smtClean="0"/>
                  <a:t>3</a:t>
                </a:r>
                <a:r>
                  <a:rPr lang="en-US" sz="2000" dirty="0" smtClean="0"/>
                  <a:t>, y = (x – 2)</a:t>
                </a:r>
                <a:r>
                  <a:rPr lang="en-US" sz="2000" baseline="30000" dirty="0" smtClean="0"/>
                  <a:t>3</a:t>
                </a:r>
                <a:r>
                  <a:rPr lang="en-US" sz="2000" dirty="0" smtClean="0"/>
                  <a:t> </a:t>
                </a:r>
              </a:p>
              <a:p>
                <a:pPr marL="457200" indent="-457200">
                  <a:buAutoNum type="arabicParenR" startAt="7"/>
                </a:pPr>
                <a:r>
                  <a:rPr lang="en-US" sz="2000" dirty="0" smtClean="0"/>
                  <a:t> Vertical shrink of y = x,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2000" dirty="0" smtClean="0"/>
              </a:p>
              <a:p>
                <a:pPr marL="457200" indent="-457200">
                  <a:buAutoNum type="arabicParenR" startAt="7"/>
                </a:pPr>
                <a:r>
                  <a:rPr lang="en-US" sz="2000" dirty="0" smtClean="0"/>
                  <a:t>X-axis reflection of y = x</a:t>
                </a:r>
                <a:r>
                  <a:rPr lang="en-US" sz="2000" baseline="30000" dirty="0" smtClean="0"/>
                  <a:t>2</a:t>
                </a:r>
                <a:r>
                  <a:rPr lang="en-US" sz="2000" dirty="0" smtClean="0"/>
                  <a:t> , y = -x</a:t>
                </a:r>
                <a:r>
                  <a:rPr lang="en-US" sz="2000" baseline="30000" dirty="0" smtClean="0"/>
                  <a:t>2</a:t>
                </a:r>
                <a:r>
                  <a:rPr lang="en-US" sz="2000" dirty="0" smtClean="0"/>
                  <a:t> </a:t>
                </a:r>
              </a:p>
              <a:p>
                <a:r>
                  <a:rPr lang="en-US" sz="2000" dirty="0" smtClean="0"/>
                  <a:t>15) 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81000"/>
                <a:ext cx="8382000" cy="5143588"/>
              </a:xfrm>
              <a:prstGeom prst="rect">
                <a:avLst/>
              </a:prstGeom>
              <a:blipFill rotWithShape="1">
                <a:blip r:embed="rId2"/>
                <a:stretch>
                  <a:fillRect l="-800" t="-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991100"/>
            <a:ext cx="1575141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2225799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09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200" y="381000"/>
                <a:ext cx="8382000" cy="4742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19) a. 2x     b. 2     c. x</a:t>
                </a:r>
                <a:r>
                  <a:rPr lang="en-US" sz="2000" baseline="30000" dirty="0"/>
                  <a:t>2</a:t>
                </a:r>
                <a:r>
                  <a:rPr lang="en-US" sz="2000" dirty="0"/>
                  <a:t> – 1      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+1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endParaRPr lang="en-US" sz="2000" dirty="0">
                  <a:ea typeface="Cambria Math"/>
                </a:endParaRPr>
              </a:p>
              <a:p>
                <a:r>
                  <a:rPr lang="en-US" sz="2000" dirty="0"/>
                  <a:t>21) a. x</a:t>
                </a:r>
                <a:r>
                  <a:rPr lang="en-US" sz="2000" baseline="30000" dirty="0"/>
                  <a:t>2</a:t>
                </a:r>
                <a:r>
                  <a:rPr lang="en-US" sz="2000" dirty="0"/>
                  <a:t> – x + 1     b. x</a:t>
                </a:r>
                <a:r>
                  <a:rPr lang="en-US" sz="2000" baseline="30000" dirty="0"/>
                  <a:t>2</a:t>
                </a:r>
                <a:r>
                  <a:rPr lang="en-US" sz="2000" dirty="0"/>
                  <a:t> + x – 1     c. x</a:t>
                </a:r>
                <a:r>
                  <a:rPr lang="en-US" sz="2000" baseline="30000" dirty="0"/>
                  <a:t>2</a:t>
                </a:r>
                <a:r>
                  <a:rPr lang="en-US" sz="2000" dirty="0"/>
                  <a:t> – x</a:t>
                </a:r>
                <a:r>
                  <a:rPr lang="en-US" sz="2000" baseline="30000" dirty="0"/>
                  <a:t>3</a:t>
                </a:r>
                <a:r>
                  <a:rPr lang="en-US" sz="2000" dirty="0"/>
                  <a:t>      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1−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endParaRPr lang="en-US" sz="2000" dirty="0">
                  <a:ea typeface="Cambria Math"/>
                </a:endParaRPr>
              </a:p>
              <a:p>
                <a:r>
                  <a:rPr lang="en-US" sz="2000" dirty="0">
                    <a:ea typeface="Cambria Math"/>
                  </a:rPr>
                  <a:t>23) a. x</a:t>
                </a:r>
                <a:r>
                  <a:rPr lang="en-US" sz="2000" baseline="30000" dirty="0">
                    <a:ea typeface="Cambria Math"/>
                  </a:rPr>
                  <a:t>2</a:t>
                </a:r>
                <a:r>
                  <a:rPr lang="en-US" sz="2000" dirty="0">
                    <a:ea typeface="Cambria Math"/>
                  </a:rPr>
                  <a:t> + 5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1−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000" dirty="0">
                    <a:ea typeface="Cambria Math"/>
                  </a:rPr>
                  <a:t>     b. x</a:t>
                </a:r>
                <a:r>
                  <a:rPr lang="en-US" sz="2000" baseline="30000" dirty="0">
                    <a:ea typeface="Cambria Math"/>
                  </a:rPr>
                  <a:t>2</a:t>
                </a:r>
                <a:r>
                  <a:rPr lang="en-US" sz="2000" dirty="0">
                    <a:ea typeface="Cambria Math"/>
                  </a:rPr>
                  <a:t> + 5 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1−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000" dirty="0">
                    <a:ea typeface="Cambria Math"/>
                  </a:rPr>
                  <a:t>     c. (x</a:t>
                </a:r>
                <a:r>
                  <a:rPr lang="en-US" sz="2000" baseline="30000" dirty="0">
                    <a:ea typeface="Cambria Math"/>
                  </a:rPr>
                  <a:t>2</a:t>
                </a:r>
                <a:r>
                  <a:rPr lang="en-US" sz="2000" dirty="0">
                    <a:ea typeface="Cambria Math"/>
                  </a:rPr>
                  <a:t> + 5)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1−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sz="2000" dirty="0">
                  <a:ea typeface="Cambria Math"/>
                </a:endParaRPr>
              </a:p>
              <a:p>
                <a:r>
                  <a:rPr lang="en-US" sz="2000" dirty="0">
                    <a:ea typeface="Cambria Math"/>
                  </a:rPr>
                  <a:t>      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+5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1−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rad>
                      </m:den>
                    </m:f>
                    <m:r>
                      <a:rPr lang="en-US" sz="2000" i="1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&lt;1</m:t>
                    </m:r>
                  </m:oMath>
                </a14:m>
                <a:endParaRPr lang="en-US" sz="2000" dirty="0">
                  <a:ea typeface="Cambria Math"/>
                </a:endParaRPr>
              </a:p>
              <a:p>
                <a:r>
                  <a:rPr lang="en-US" sz="2000" dirty="0">
                    <a:ea typeface="Cambria Math"/>
                  </a:rPr>
                  <a:t>25) 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+1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>
                    <a:ea typeface="Cambria Math"/>
                  </a:rPr>
                  <a:t>     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>
                    <a:ea typeface="Cambria Math"/>
                  </a:rPr>
                  <a:t>     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>
                    <a:ea typeface="Cambria Math"/>
                  </a:rPr>
                  <a:t>      d. x, x ≠ 0</a:t>
                </a:r>
              </a:p>
              <a:p>
                <a:r>
                  <a:rPr lang="en-US" sz="2000" dirty="0">
                    <a:ea typeface="Cambria Math"/>
                  </a:rPr>
                  <a:t>29) 5</a:t>
                </a:r>
              </a:p>
              <a:p>
                <a:r>
                  <a:rPr lang="en-US" sz="2000" dirty="0">
                    <a:ea typeface="Cambria Math"/>
                  </a:rPr>
                  <a:t>33) 0</a:t>
                </a:r>
              </a:p>
              <a:p>
                <a:r>
                  <a:rPr lang="en-US" sz="2000" dirty="0">
                    <a:ea typeface="Cambria Math"/>
                  </a:rPr>
                  <a:t>35) 26</a:t>
                </a:r>
              </a:p>
              <a:p>
                <a:r>
                  <a:rPr lang="en-US" sz="2000" dirty="0">
                    <a:ea typeface="Cambria Math"/>
                  </a:rPr>
                  <a:t>56) a. x     b. x</a:t>
                </a:r>
              </a:p>
              <a:p>
                <a:r>
                  <a:rPr lang="en-US" sz="2000" dirty="0">
                    <a:ea typeface="Cambria Math"/>
                  </a:rPr>
                  <a:t>57) a. x – 8/3     b. x – 8</a:t>
                </a:r>
              </a:p>
              <a:p>
                <a:r>
                  <a:rPr lang="en-US" sz="2000" dirty="0">
                    <a:ea typeface="Cambria Math"/>
                  </a:rPr>
                  <a:t>62) a. x</a:t>
                </a:r>
                <a:r>
                  <a:rPr lang="en-US" sz="2000" baseline="30000" dirty="0">
                    <a:ea typeface="Cambria Math"/>
                  </a:rPr>
                  <a:t>4</a:t>
                </a:r>
                <a:r>
                  <a:rPr lang="en-US" sz="2000" dirty="0">
                    <a:ea typeface="Cambria Math"/>
                  </a:rPr>
                  <a:t>      b. x</a:t>
                </a:r>
                <a:r>
                  <a:rPr lang="en-US" sz="2000" baseline="30000" dirty="0">
                    <a:ea typeface="Cambria Math"/>
                  </a:rPr>
                  <a:t>4</a:t>
                </a:r>
                <a:r>
                  <a:rPr lang="en-US" sz="2000" dirty="0">
                    <a:ea typeface="Cambria Math"/>
                  </a:rPr>
                  <a:t> </a:t>
                </a:r>
              </a:p>
              <a:p>
                <a:r>
                  <a:rPr lang="en-US" sz="2000" dirty="0" smtClean="0"/>
                  <a:t>63) a. 3    b. 0</a:t>
                </a:r>
              </a:p>
              <a:p>
                <a:r>
                  <a:rPr lang="en-US" sz="2000" dirty="0" smtClean="0"/>
                  <a:t>64) a. -1   b. 0</a:t>
                </a:r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81000"/>
                <a:ext cx="8382000" cy="4742132"/>
              </a:xfrm>
              <a:prstGeom prst="rect">
                <a:avLst/>
              </a:prstGeom>
              <a:blipFill rotWithShape="1">
                <a:blip r:embed="rId2"/>
                <a:stretch>
                  <a:fillRect l="-800" b="-14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782" y="0"/>
            <a:ext cx="8686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HW Answers: 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p. 168-171 (5 skip e, 7-11 all, 15, 19-25 odd, 29, 33, 35, 56, 57, 62, 63, 64)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28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7543800" cy="1222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Inverse Functions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133600"/>
            <a:ext cx="701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Objective:</a:t>
            </a:r>
          </a:p>
          <a:p>
            <a:endParaRPr lang="en-US" sz="3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Find the inverse of a function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Verify functions are inverses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Use the horizontal line test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Graph the inverse of a function</a:t>
            </a:r>
            <a:endParaRPr lang="en-US" sz="3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7" t="6033" r="1012" b="1265"/>
          <a:stretch>
            <a:fillRect/>
          </a:stretch>
        </p:blipFill>
        <p:spPr bwMode="auto">
          <a:xfrm>
            <a:off x="3090863" y="4879975"/>
            <a:ext cx="3378200" cy="16875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37102" y="1219200"/>
            <a:ext cx="7620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itchFamily="18" charset="0"/>
              </a:rPr>
              <a:t>Imagine functions are like the dye you use to color eggs.  The white egg (x) is put in the function blue dye B(x) and the result is a blue egg (y).</a:t>
            </a:r>
            <a:endParaRPr lang="en-US" altLang="en-US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itchFamily="18" charset="0"/>
            </a:endParaRP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 rot="2647355">
            <a:off x="2308225" y="3586163"/>
            <a:ext cx="6096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 rot="2647355">
            <a:off x="2479675" y="3652838"/>
            <a:ext cx="6096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 rot="2647355">
            <a:off x="2590800" y="3735388"/>
            <a:ext cx="6096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 rot="2647355">
            <a:off x="2743200" y="3797300"/>
            <a:ext cx="6096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 rot="2647355">
            <a:off x="2895600" y="3879850"/>
            <a:ext cx="6096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 rot="2647355">
            <a:off x="3048000" y="3941763"/>
            <a:ext cx="6096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 rot="2647355">
            <a:off x="3200400" y="4044950"/>
            <a:ext cx="6096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4115" name="Oval 19"/>
          <p:cNvSpPr>
            <a:spLocks noChangeArrowheads="1"/>
          </p:cNvSpPr>
          <p:nvPr/>
        </p:nvSpPr>
        <p:spPr bwMode="auto">
          <a:xfrm rot="2647355">
            <a:off x="3352800" y="4197350"/>
            <a:ext cx="6096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 rot="2647355">
            <a:off x="3505200" y="4349750"/>
            <a:ext cx="6096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 rot="2647355">
            <a:off x="3657600" y="4502150"/>
            <a:ext cx="6096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FFFFFF"/>
              </a:solidFill>
              <a:latin typeface="Times" pitchFamily="18" charset="0"/>
            </a:endParaRPr>
          </a:p>
        </p:txBody>
      </p:sp>
      <p:pic>
        <p:nvPicPr>
          <p:cNvPr id="4118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756150"/>
            <a:ext cx="7874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9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800" y="4959350"/>
            <a:ext cx="73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264150"/>
            <a:ext cx="533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6" name="Picture 4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264150"/>
            <a:ext cx="5715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7" name="Picture 4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959350"/>
            <a:ext cx="774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8" name="Picture 4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673600"/>
            <a:ext cx="7874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9" name="Picture 4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4521200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0" name="Picture 4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4368800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1" name="Picture 4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4235450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2" name="Picture 4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50" y="4125913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3" name="Picture 4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0" y="4111625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4" name="Picture 4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4154488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5" name="Picture 4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249738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itle 1"/>
          <p:cNvSpPr txBox="1">
            <a:spLocks/>
          </p:cNvSpPr>
          <p:nvPr/>
        </p:nvSpPr>
        <p:spPr>
          <a:xfrm>
            <a:off x="465931" y="333107"/>
            <a:ext cx="762000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is an “inverse function”?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46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25"/>
                            </p:stCondLst>
                            <p:childTnLst>
                              <p:par>
                                <p:cTn id="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75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25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75"/>
                            </p:stCondLst>
                            <p:childTnLst>
                              <p:par>
                                <p:cTn id="3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3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25"/>
                            </p:stCondLst>
                            <p:childTnLst>
                              <p:par>
                                <p:cTn id="4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4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975"/>
                            </p:stCondLst>
                            <p:childTnLst>
                              <p:par>
                                <p:cTn id="4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5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125"/>
                            </p:stCondLst>
                            <p:childTnLst>
                              <p:par>
                                <p:cTn id="5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5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275"/>
                            </p:stCondLst>
                            <p:childTnLst>
                              <p:par>
                                <p:cTn id="6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6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425"/>
                            </p:stCondLst>
                            <p:childTnLst>
                              <p:par>
                                <p:cTn id="6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75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animBg="1"/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 animBg="1"/>
      <p:bldP spid="4115" grpId="0" animBg="1"/>
      <p:bldP spid="4116" grpId="0" animBg="1"/>
      <p:bldP spid="41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053" t="-31190" r="-10381" b="-9206"/>
          <a:stretch>
            <a:fillRect/>
          </a:stretch>
        </p:blipFill>
        <p:spPr bwMode="auto">
          <a:xfrm>
            <a:off x="2998788" y="4692650"/>
            <a:ext cx="3370262" cy="1789113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45256" y="415925"/>
            <a:ext cx="8269288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en-US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itchFamily="18" charset="0"/>
              </a:rPr>
              <a:t>The Inverse Function “undoes” what the function does.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altLang="en-US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itchFamily="18" charset="0"/>
              </a:rPr>
              <a:t>The Inverse Function of the BLUE dye is bleach.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altLang="en-US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itchFamily="18" charset="0"/>
              </a:rPr>
              <a:t>The Bleach will “</a:t>
            </a:r>
            <a:r>
              <a:rPr lang="en-US" altLang="en-US" sz="3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itchFamily="18" charset="0"/>
              </a:rPr>
              <a:t>undye</a:t>
            </a:r>
            <a:r>
              <a:rPr lang="en-US" altLang="en-US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itchFamily="18" charset="0"/>
              </a:rPr>
              <a:t>” the blue egg and make it white.</a:t>
            </a:r>
          </a:p>
        </p:txBody>
      </p:sp>
      <p:pic>
        <p:nvPicPr>
          <p:cNvPr id="5181" name="Picture 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13" y="3998913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2" name="Picture 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92563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3" name="Picture 6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975100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4" name="Picture 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014788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5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4017963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6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788" y="4040188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7" name="Picture 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4148138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8" name="Picture 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4265613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9" name="Picture 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4362450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0" name="Picture 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483100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1" name="Picture 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610100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2" name="Picture 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751388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3" name="Picture 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876800"/>
            <a:ext cx="7747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4" name="Picture 7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181600"/>
            <a:ext cx="5969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5" name="Picture 7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181600"/>
            <a:ext cx="584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6" name="Picture 7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953000"/>
            <a:ext cx="7112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7" name="Picture 7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627563"/>
            <a:ext cx="787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8" name="Picture 7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343400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9" name="Picture 7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91000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0" name="Picture 8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038600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1" name="Picture 8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038600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2" name="Picture 8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38600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3" name="Picture 8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191000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4" name="Picture 8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295775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5" name="Picture 8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400550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6" name="Picture 8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505325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7" name="Picture 8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610100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8" name="Picture 8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762500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504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1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1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25"/>
                            </p:stCondLst>
                            <p:childTnLst>
                              <p:par>
                                <p:cTn id="1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75"/>
                            </p:stCondLst>
                            <p:childTnLst>
                              <p:par>
                                <p:cTn id="2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2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25"/>
                            </p:stCondLst>
                            <p:childTnLst>
                              <p:par>
                                <p:cTn id="3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3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75"/>
                            </p:stCondLst>
                            <p:childTnLst>
                              <p:par>
                                <p:cTn id="3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3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25"/>
                            </p:stCondLst>
                            <p:childTnLst>
                              <p:par>
                                <p:cTn id="4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4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975"/>
                            </p:stCondLst>
                            <p:childTnLst>
                              <p:par>
                                <p:cTn id="4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5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125"/>
                            </p:stCondLst>
                            <p:childTnLst>
                              <p:par>
                                <p:cTn id="5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5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275"/>
                            </p:stCondLst>
                            <p:childTnLst>
                              <p:par>
                                <p:cTn id="6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6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425"/>
                            </p:stCondLst>
                            <p:childTnLst>
                              <p:par>
                                <p:cTn id="6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75"/>
                            </p:stCondLst>
                            <p:childTnLst>
                              <p:par>
                                <p:cTn id="7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id="7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725"/>
                            </p:stCondLst>
                            <p:childTnLst>
                              <p:par>
                                <p:cTn id="7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8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875"/>
                            </p:stCondLst>
                            <p:childTnLst>
                              <p:par>
                                <p:cTn id="8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to find an inverse function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7848600" cy="4800600"/>
              </a:xfrm>
            </p:spPr>
            <p:txBody>
              <a:bodyPr rtlCol="0">
                <a:normAutofit/>
              </a:bodyPr>
              <a:lstStyle/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b="1" dirty="0" smtClean="0"/>
                  <a:t>Write the original relation	</a:t>
                </a:r>
                <a:r>
                  <a:rPr lang="en-US" dirty="0" smtClean="0"/>
                  <a:t>f(x) = 2x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 — 4 </a:t>
                </a:r>
              </a:p>
              <a:p>
                <a:pPr marL="114300" indent="0" fontAlgn="auto">
                  <a:spcAft>
                    <a:spcPts val="0"/>
                  </a:spcAft>
                  <a:buNone/>
                  <a:defRPr/>
                </a:pPr>
                <a:r>
                  <a:rPr lang="en-US" b="1" dirty="0" smtClean="0"/>
                  <a:t>Replace f(x) with y		    </a:t>
                </a:r>
                <a:r>
                  <a:rPr lang="en-US" dirty="0" smtClean="0"/>
                  <a:t>y </a:t>
                </a:r>
                <a:r>
                  <a:rPr lang="en-US" dirty="0"/>
                  <a:t>= 2x</a:t>
                </a:r>
                <a:r>
                  <a:rPr lang="en-US" baseline="30000" dirty="0"/>
                  <a:t>3</a:t>
                </a:r>
                <a:r>
                  <a:rPr lang="en-US" dirty="0"/>
                  <a:t> — 4 </a:t>
                </a:r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b="1" dirty="0" smtClean="0"/>
                  <a:t>Switch </a:t>
                </a:r>
                <a:r>
                  <a:rPr lang="en-US" b="1" i="1" dirty="0" smtClean="0"/>
                  <a:t>x</a:t>
                </a:r>
                <a:r>
                  <a:rPr lang="en-US" b="1" dirty="0" smtClean="0"/>
                  <a:t> and </a:t>
                </a:r>
                <a:r>
                  <a:rPr lang="en-US" b="1" i="1" dirty="0" smtClean="0"/>
                  <a:t>y</a:t>
                </a:r>
                <a:r>
                  <a:rPr lang="en-US" b="1" dirty="0" smtClean="0"/>
                  <a:t> 		    </a:t>
                </a:r>
                <a:r>
                  <a:rPr lang="en-US" dirty="0" smtClean="0"/>
                  <a:t>x </a:t>
                </a:r>
                <a:r>
                  <a:rPr lang="en-US" dirty="0" smtClean="0"/>
                  <a:t>= 2y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 — 4</a:t>
                </a:r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b="1" dirty="0" smtClean="0"/>
                  <a:t>Solve for y		</a:t>
                </a:r>
                <a:r>
                  <a:rPr lang="en-US" b="1" dirty="0"/>
                  <a:t> </a:t>
                </a:r>
                <a:r>
                  <a:rPr lang="en-US" b="1" dirty="0" smtClean="0"/>
                  <a:t>            </a:t>
                </a:r>
                <a:r>
                  <a:rPr lang="en-US" dirty="0" smtClean="0"/>
                  <a:t>x + 4 = 2y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 </a:t>
                </a:r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b="1" dirty="0" smtClean="0"/>
                  <a:t>			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+4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= y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 </a:t>
                </a:r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dirty="0"/>
                  <a:t>	</a:t>
                </a:r>
                <a:r>
                  <a:rPr lang="en-US" dirty="0" smtClean="0"/>
                  <a:t>		        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+4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dirty="0" smtClean="0"/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endParaRPr lang="en-US" b="1" dirty="0"/>
              </a:p>
              <a:p>
                <a:pPr fontAlgn="auto">
                  <a:spcAft>
                    <a:spcPts val="0"/>
                  </a:spcAft>
                  <a:buFont typeface="Wingdings"/>
                  <a:buChar char="à"/>
                  <a:defRPr/>
                </a:pPr>
                <a:r>
                  <a:rPr lang="en-US" b="1" dirty="0" smtClean="0">
                    <a:sym typeface="Wingdings" pitchFamily="2" charset="2"/>
                  </a:rPr>
                  <a:t>The inverse relation of  f(x) = 2x</a:t>
                </a:r>
                <a:r>
                  <a:rPr lang="en-US" b="1" baseline="30000" dirty="0" smtClean="0">
                    <a:sym typeface="Wingdings" pitchFamily="2" charset="2"/>
                  </a:rPr>
                  <a:t>3</a:t>
                </a:r>
                <a:r>
                  <a:rPr lang="en-US" b="1" dirty="0" smtClean="0">
                    <a:sym typeface="Wingdings" pitchFamily="2" charset="2"/>
                  </a:rPr>
                  <a:t> – 4  is  f</a:t>
                </a:r>
                <a:r>
                  <a:rPr lang="en-US" b="1" baseline="30000" dirty="0" smtClean="0">
                    <a:sym typeface="Wingdings" pitchFamily="2" charset="2"/>
                  </a:rPr>
                  <a:t>-1</a:t>
                </a:r>
                <a:r>
                  <a:rPr lang="en-US" b="1" dirty="0" smtClean="0">
                    <a:sym typeface="Wingdings" pitchFamily="2" charset="2"/>
                  </a:rPr>
                  <a:t>(x)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b="1" i="1" dirty="0" smtClean="0">
                            <a:latin typeface="Cambria Math"/>
                            <a:sym typeface="Wingdings" pitchFamily="2" charset="2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1" i="1" dirty="0" smtClean="0">
                            <a:latin typeface="Cambria Math"/>
                            <a:sym typeface="Wingdings" pitchFamily="2" charset="2"/>
                          </a:rPr>
                          <m:t>𝟑</m:t>
                        </m:r>
                      </m:deg>
                      <m:e>
                        <m:f>
                          <m:fPr>
                            <m:ctrlPr>
                              <a:rPr lang="en-US" b="1" i="1" dirty="0" smtClean="0">
                                <a:latin typeface="Cambria Math"/>
                                <a:sym typeface="Wingdings" pitchFamily="2" charset="2"/>
                              </a:rPr>
                            </m:ctrlPr>
                          </m:fPr>
                          <m:num>
                            <m:r>
                              <a:rPr lang="en-US" b="1" i="1" dirty="0" smtClean="0">
                                <a:latin typeface="Cambria Math"/>
                                <a:sym typeface="Wingdings" pitchFamily="2" charset="2"/>
                              </a:rPr>
                              <m:t>𝒙</m:t>
                            </m:r>
                            <m:r>
                              <a:rPr lang="en-US" b="1" i="1" dirty="0" smtClean="0">
                                <a:latin typeface="Cambria Math"/>
                                <a:sym typeface="Wingdings" pitchFamily="2" charset="2"/>
                              </a:rPr>
                              <m:t>+</m:t>
                            </m:r>
                            <m:r>
                              <a:rPr lang="en-US" b="1" i="1" dirty="0" smtClean="0">
                                <a:latin typeface="Cambria Math"/>
                                <a:sym typeface="Wingdings" pitchFamily="2" charset="2"/>
                              </a:rPr>
                              <m:t>𝟒</m:t>
                            </m:r>
                          </m:num>
                          <m:den>
                            <m:r>
                              <a:rPr lang="en-US" b="1" i="1" dirty="0" smtClean="0">
                                <a:latin typeface="Cambria Math"/>
                                <a:sym typeface="Wingdings" pitchFamily="2" charset="2"/>
                              </a:rPr>
                              <m:t>𝟐</m:t>
                            </m:r>
                          </m:den>
                        </m:f>
                      </m:e>
                    </m:rad>
                  </m:oMath>
                </a14:m>
                <a:endParaRPr lang="en-US" b="1" dirty="0" smtClean="0">
                  <a:sym typeface="Wingdings" pitchFamily="2" charset="2"/>
                </a:endParaRPr>
              </a:p>
              <a:p>
                <a:pPr fontAlgn="auto">
                  <a:spcAft>
                    <a:spcPts val="0"/>
                  </a:spcAft>
                  <a:buFont typeface="Wingdings"/>
                  <a:buChar char="à"/>
                  <a:defRPr/>
                </a:pPr>
                <a:endParaRPr lang="en-US" b="1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848600" cy="4800600"/>
              </a:xfrm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772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to verify an inverse function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If</a:t>
            </a:r>
            <a:r>
              <a:rPr lang="en-US" sz="2400" b="1" dirty="0"/>
              <a:t>	</a:t>
            </a:r>
            <a:r>
              <a:rPr lang="en-US" sz="2400" b="1" dirty="0" smtClean="0"/>
              <a:t>    ƒ(g(x</a:t>
            </a:r>
            <a:r>
              <a:rPr lang="en-US" sz="2400" b="1" dirty="0"/>
              <a:t>)) = x for every x in the domain of </a:t>
            </a:r>
            <a:r>
              <a:rPr lang="en-US" sz="2400" b="1" i="1" dirty="0"/>
              <a:t>g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en-US" sz="2400" b="1" dirty="0"/>
              <a:t>and         g(f(x</a:t>
            </a:r>
            <a:r>
              <a:rPr lang="en-US" sz="2400" b="1" dirty="0" smtClean="0"/>
              <a:t>)) </a:t>
            </a:r>
            <a:r>
              <a:rPr lang="en-US" sz="2400" b="1" dirty="0"/>
              <a:t>= x for every x in the domain of </a:t>
            </a:r>
            <a:r>
              <a:rPr lang="en-US" sz="2400" b="1" i="1" dirty="0"/>
              <a:t>f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/>
              <a:t>Then       f(x) and g(x) are inverse functions</a:t>
            </a:r>
          </a:p>
          <a:p>
            <a:pPr marL="114300" indent="0" algn="ctr">
              <a:buFont typeface="Arial" charset="0"/>
              <a:buNone/>
            </a:pPr>
            <a:endParaRPr lang="en-US" dirty="0" smtClean="0"/>
          </a:p>
          <a:p>
            <a:pPr marL="114300" indent="0">
              <a:buFont typeface="Arial" charset="0"/>
              <a:buNone/>
            </a:pPr>
            <a:r>
              <a:rPr lang="en-US" dirty="0" smtClean="0"/>
              <a:t>The function </a:t>
            </a:r>
            <a:r>
              <a:rPr lang="en-US" i="1" dirty="0" smtClean="0"/>
              <a:t>g</a:t>
            </a:r>
            <a:r>
              <a:rPr lang="en-US" dirty="0" smtClean="0"/>
              <a:t> is the inverse of </a:t>
            </a:r>
            <a:r>
              <a:rPr lang="en-US" i="1" dirty="0" smtClean="0"/>
              <a:t>f</a:t>
            </a:r>
            <a:r>
              <a:rPr lang="en-US" dirty="0" smtClean="0"/>
              <a:t> and is denoted as ƒ</a:t>
            </a:r>
            <a:r>
              <a:rPr lang="en-US" baseline="30000" dirty="0" smtClean="0"/>
              <a:t>-1</a:t>
            </a:r>
            <a:r>
              <a:rPr lang="en-US" dirty="0" smtClean="0"/>
              <a:t> and read as “ƒ inverse”. </a:t>
            </a:r>
          </a:p>
          <a:p>
            <a:pPr marL="114300" indent="0"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94916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772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to verify an inverse function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 rtlCol="0">
                <a:normAutofit lnSpcReduction="10000"/>
              </a:bodyPr>
              <a:lstStyle/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dirty="0" smtClean="0"/>
                  <a:t>Verify that ƒ(x) = 2x—4 and g(x)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x+2 are inverse functions</a:t>
                </a:r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endParaRPr lang="en-US" sz="1200" dirty="0" smtClean="0">
                  <a:solidFill>
                    <a:srgbClr val="FF0000"/>
                  </a:solidFill>
                </a:endParaRPr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endParaRPr lang="en-US" sz="1200" dirty="0" smtClean="0">
                  <a:solidFill>
                    <a:srgbClr val="FF0000"/>
                  </a:solidFill>
                </a:endParaRPr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Using ƒ(g(x)) = x </a:t>
                </a:r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b="1" dirty="0" smtClean="0"/>
                  <a:t>		ƒ(g(x</a:t>
                </a:r>
                <a:r>
                  <a:rPr lang="en-US" b="1" dirty="0"/>
                  <a:t>)) = </a:t>
                </a:r>
                <a:r>
                  <a:rPr lang="en-US" b="1" dirty="0" smtClean="0"/>
                  <a:t>2(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dirty="0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/>
                  <a:t>x+2)—4 </a:t>
                </a:r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b="1" dirty="0" smtClean="0"/>
                  <a:t>	</a:t>
                </a:r>
                <a:r>
                  <a:rPr lang="en-US" b="1" dirty="0"/>
                  <a:t>	</a:t>
                </a:r>
                <a:r>
                  <a:rPr lang="en-US" b="1" dirty="0" smtClean="0"/>
                  <a:t>            = x + 4 — 4 </a:t>
                </a:r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b="1" dirty="0" smtClean="0"/>
                  <a:t>		            = x</a:t>
                </a:r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endParaRPr lang="en-US" b="1" dirty="0"/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Using g(ƒ(x)) = x</a:t>
                </a:r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b="1" dirty="0" smtClean="0"/>
                  <a:t>	</a:t>
                </a:r>
                <a:r>
                  <a:rPr lang="en-US" b="1" dirty="0"/>
                  <a:t>	</a:t>
                </a:r>
                <a:r>
                  <a:rPr lang="en-US" b="1" dirty="0" smtClean="0"/>
                  <a:t>g(ƒ(x</a:t>
                </a:r>
                <a:r>
                  <a:rPr lang="en-US" b="1" dirty="0"/>
                  <a:t>))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dirty="0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/>
                  <a:t>(2x—4) +2 </a:t>
                </a:r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b="1" dirty="0" smtClean="0"/>
                  <a:t>		            = x—2 +2</a:t>
                </a:r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b="1" dirty="0" smtClean="0"/>
                  <a:t>		            = x	</a:t>
                </a:r>
              </a:p>
              <a:p>
                <a:pPr marL="114300" indent="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endParaRPr lang="en-US" baseline="3000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322</TotalTime>
  <Words>963</Words>
  <Application>Microsoft Office PowerPoint</Application>
  <PresentationFormat>On-screen Show (4:3)</PresentationFormat>
  <Paragraphs>194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Adjacency</vt:lpstr>
      <vt:lpstr>Equation</vt:lpstr>
      <vt:lpstr>PowerPoint Presentation</vt:lpstr>
      <vt:lpstr>PowerPoint Presentation</vt:lpstr>
      <vt:lpstr>PowerPoint Presentation</vt:lpstr>
      <vt:lpstr>Inverse Functions</vt:lpstr>
      <vt:lpstr>PowerPoint Presentation</vt:lpstr>
      <vt:lpstr>PowerPoint Presentation</vt:lpstr>
      <vt:lpstr>How to find an inverse function</vt:lpstr>
      <vt:lpstr>How to verify an inverse function</vt:lpstr>
      <vt:lpstr>How to verify an inverse function</vt:lpstr>
      <vt:lpstr>Example 2</vt:lpstr>
      <vt:lpstr>Horizontal Line Test</vt:lpstr>
      <vt:lpstr>PowerPoint Presentation</vt:lpstr>
      <vt:lpstr>PowerPoint Presentation</vt:lpstr>
      <vt:lpstr>PowerPoint Presentation</vt:lpstr>
      <vt:lpstr>Input/output relation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Winnie</dc:creator>
  <cp:lastModifiedBy>Kurutz, Jeremy</cp:lastModifiedBy>
  <cp:revision>34</cp:revision>
  <dcterms:created xsi:type="dcterms:W3CDTF">2012-05-17T07:26:58Z</dcterms:created>
  <dcterms:modified xsi:type="dcterms:W3CDTF">2013-10-30T19:22:01Z</dcterms:modified>
</cp:coreProperties>
</file>