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8" r:id="rId10"/>
    <p:sldId id="264" r:id="rId11"/>
    <p:sldId id="265" r:id="rId12"/>
    <p:sldId id="268" r:id="rId13"/>
    <p:sldId id="269" r:id="rId14"/>
    <p:sldId id="282" r:id="rId15"/>
    <p:sldId id="286" r:id="rId16"/>
    <p:sldId id="274" r:id="rId17"/>
    <p:sldId id="287" r:id="rId18"/>
    <p:sldId id="285" r:id="rId19"/>
    <p:sldId id="276" r:id="rId20"/>
  </p:sldIdLst>
  <p:sldSz cx="9144000" cy="6858000" type="screen4x3"/>
  <p:notesSz cx="6858000" cy="9144000"/>
  <p:custShowLst>
    <p:custShow name="Custom Show 1" id="0">
      <p:sldLst>
        <p:sld r:id="rId3"/>
        <p:sld r:id="rId4"/>
        <p:sld r:id="rId5"/>
        <p:sld r:id="rId6"/>
        <p:sld r:id="rId7"/>
        <p:sld r:id="rId10"/>
        <p:sld r:id="rId11"/>
        <p:sld r:id="rId12"/>
      </p:sldLst>
    </p:custShow>
    <p:custShow name="Copy of Custom Show 1" id="1">
      <p:sldLst>
        <p:sld r:id="rId3"/>
        <p:sld r:id="rId4"/>
        <p:sld r:id="rId5"/>
        <p:sld r:id="rId6"/>
        <p:sld r:id="rId7"/>
        <p:sld r:id="rId10"/>
        <p:sld r:id="rId11"/>
        <p:sld r:id="rId1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3399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7" autoAdjust="0"/>
    <p:restoredTop sz="90929"/>
  </p:normalViewPr>
  <p:slideViewPr>
    <p:cSldViewPr>
      <p:cViewPr>
        <p:scale>
          <a:sx n="80" d="100"/>
          <a:sy n="80" d="100"/>
        </p:scale>
        <p:origin x="312" y="174"/>
      </p:cViewPr>
      <p:guideLst>
        <p:guide orient="horz" pos="216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2.wmf"/><Relationship Id="rId7" Type="http://schemas.openxmlformats.org/officeDocument/2006/relationships/image" Target="../media/image30.wmf"/><Relationship Id="rId12" Type="http://schemas.openxmlformats.org/officeDocument/2006/relationships/image" Target="../media/image4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Relationship Id="rId6" Type="http://schemas.openxmlformats.org/officeDocument/2006/relationships/image" Target="../media/image37.wmf"/><Relationship Id="rId11" Type="http://schemas.openxmlformats.org/officeDocument/2006/relationships/image" Target="../media/image41.wmf"/><Relationship Id="rId5" Type="http://schemas.openxmlformats.org/officeDocument/2006/relationships/image" Target="../media/image36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A6A1A-79F7-44F8-BC60-B89CE3FBED3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F7AFC-EBE1-437F-952A-2125E3C2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F7AFC-EBE1-437F-952A-2125E3C2BD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1E6B-7B72-4CF3-95EE-E3236C765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EF75-A44D-4337-B221-579B7B0E2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7475-A64F-473E-812B-46F7A7BB4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D0194-3762-423C-A0D0-7CF183870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53CF-4A5D-4111-A64D-093D5126E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E5E0-9710-4B36-B932-D5F8F95F4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4D24-E690-46E5-B3D1-3448F05EE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E8B1-3DF6-43AE-8292-081CDB6FB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4754-F615-489A-B290-DD64FBEB8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549F-923C-4693-82C8-F3BC90BBF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86E5-69FC-418E-AA2B-7D355F9CD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D42F301-4561-44AC-AF0F-4822877C5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2.w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4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6.png"/><Relationship Id="rId4" Type="http://schemas.openxmlformats.org/officeDocument/2006/relationships/image" Target="../media/image45.jpeg"/><Relationship Id="rId9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7.bin"/><Relationship Id="rId2" Type="http://schemas.openxmlformats.org/officeDocument/2006/relationships/tags" Target="../tags/tag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jpeg"/><Relationship Id="rId9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905000"/>
            <a:ext cx="510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5)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 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= 36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5)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 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= 36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5)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36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6)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25</a:t>
            </a:r>
          </a:p>
        </p:txBody>
      </p:sp>
      <p:sp>
        <p:nvSpPr>
          <p:cNvPr id="107527" name="TPQuestion"/>
          <p:cNvSpPr>
            <a:spLocks noChangeArrowheads="1"/>
          </p:cNvSpPr>
          <p:nvPr/>
        </p:nvSpPr>
        <p:spPr bwMode="auto">
          <a:xfrm>
            <a:off x="609600" y="990600"/>
            <a:ext cx="80200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Write an equation for the circle that has center </a:t>
            </a:r>
            <a:b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</a:b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(5, 0), and radius 6 units.</a:t>
            </a: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533400" y="2743200"/>
            <a:ext cx="533400" cy="265113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7531" name="Picture 11" descr="5Min Num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990600"/>
            <a:ext cx="457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PQuestion"/>
          <p:cNvSpPr>
            <a:spLocks noChangeArrowheads="1"/>
          </p:cNvSpPr>
          <p:nvPr/>
        </p:nvSpPr>
        <p:spPr bwMode="auto">
          <a:xfrm>
            <a:off x="152400" y="228600"/>
            <a:ext cx="35814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1" name="TPQuestion"/>
          <p:cNvSpPr>
            <a:spLocks noChangeArrowheads="1"/>
          </p:cNvSpPr>
          <p:nvPr/>
        </p:nvSpPr>
        <p:spPr bwMode="auto">
          <a:xfrm>
            <a:off x="609600" y="3581400"/>
            <a:ext cx="80200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Write an equation for the circle if the endpoints of </a:t>
            </a:r>
            <a:b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</a:b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a diameter are at (–3, –7) and (–9, 1).</a:t>
            </a:r>
          </a:p>
        </p:txBody>
      </p:sp>
      <p:pic>
        <p:nvPicPr>
          <p:cNvPr id="12" name="Picture 8" descr="5Min Num_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581400"/>
            <a:ext cx="457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PAnswers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343400"/>
            <a:ext cx="487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+ 6)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+ 3)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25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+ 3)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+ 7)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25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+ 9)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– 1)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25</a:t>
            </a:r>
          </a:p>
          <a:p>
            <a:pPr>
              <a:buClr>
                <a:srgbClr val="00539D"/>
              </a:buClr>
            </a:pPr>
            <a:r>
              <a:rPr lang="pt-BR" sz="2400" b="1" i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	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+ 12)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(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+ 6)</a:t>
            </a:r>
            <a:r>
              <a:rPr lang="pt-BR" sz="2400" b="1" i="0" baseline="40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pt-BR" sz="2400" b="1" i="0">
                <a:solidFill>
                  <a:srgbClr val="000000"/>
                </a:solidFill>
                <a:sym typeface="Symbol" pitchFamily="18" charset="2"/>
              </a:rPr>
              <a:t> = 25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533400" y="4495800"/>
            <a:ext cx="533400" cy="265113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9062" y="5847705"/>
            <a:ext cx="7000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HW: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page 813-814 (1-6, 8-16 even, 28 – 44even)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22313" y="60325"/>
            <a:ext cx="7507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u="sng" dirty="0">
                <a:solidFill>
                  <a:srgbClr val="CC0000"/>
                </a:solidFill>
              </a:rPr>
              <a:t>Finding the Equation of the Ellipse With </a:t>
            </a:r>
            <a:r>
              <a:rPr lang="en-US" altLang="en-US" u="sng" dirty="0" smtClean="0">
                <a:solidFill>
                  <a:srgbClr val="CC0000"/>
                </a:solidFill>
              </a:rPr>
              <a:t>Center </a:t>
            </a:r>
            <a:r>
              <a:rPr lang="en-US" altLang="en-US" u="sng" dirty="0">
                <a:solidFill>
                  <a:srgbClr val="CC0000"/>
                </a:solidFill>
              </a:rPr>
              <a:t>at (0, 0)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7814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C3399"/>
                </a:solidFill>
              </a:rPr>
              <a:t>a)</a:t>
            </a:r>
            <a:r>
              <a:rPr lang="en-US" altLang="en-US" dirty="0"/>
              <a:t>  Find the equation of the ellipse with </a:t>
            </a:r>
            <a:r>
              <a:rPr lang="en-US" altLang="en-US" dirty="0" smtClean="0"/>
              <a:t>center </a:t>
            </a:r>
            <a:r>
              <a:rPr lang="en-US" altLang="en-US" dirty="0"/>
              <a:t>at (0, 0), </a:t>
            </a:r>
          </a:p>
          <a:p>
            <a:r>
              <a:rPr lang="en-US" altLang="en-US" dirty="0"/>
              <a:t>     foci at (5, 0) and (-5, 0), a major axis of length 16 units, </a:t>
            </a:r>
          </a:p>
          <a:p>
            <a:r>
              <a:rPr lang="en-US" altLang="en-US" dirty="0"/>
              <a:t>     and a minor axis of length 8 units.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81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Since the foci are on the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-axis, the major axis is the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-axis.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742950" y="228600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3" imgW="762000" imgH="381000" progId="Equation.DSMT36">
                  <p:embed/>
                </p:oleObj>
              </mc:Choice>
              <mc:Fallback>
                <p:oleObj name="Equation" r:id="rId3" imgW="762000" imgH="3810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286000"/>
                        <a:ext cx="17081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65525" y="2316163"/>
            <a:ext cx="4725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The length of the major axis is 16 so </a:t>
            </a:r>
            <a:r>
              <a:rPr lang="en-US" altLang="en-US" sz="2000" i="1">
                <a:solidFill>
                  <a:srgbClr val="CC0000"/>
                </a:solidFill>
              </a:rPr>
              <a:t>a</a:t>
            </a:r>
            <a:r>
              <a:rPr lang="en-US" altLang="en-US" sz="2000">
                <a:solidFill>
                  <a:srgbClr val="CC0000"/>
                </a:solidFill>
              </a:rPr>
              <a:t> = 8</a:t>
            </a:r>
            <a:r>
              <a:rPr lang="en-US" altLang="en-US" sz="2000"/>
              <a:t>.</a:t>
            </a:r>
          </a:p>
          <a:p>
            <a:r>
              <a:rPr lang="en-US" altLang="en-US" sz="2000"/>
              <a:t>The length of the minor axis is 8 so </a:t>
            </a:r>
            <a:r>
              <a:rPr lang="en-US" altLang="en-US" sz="2000" i="1">
                <a:solidFill>
                  <a:srgbClr val="CC0000"/>
                </a:solidFill>
              </a:rPr>
              <a:t>b</a:t>
            </a:r>
            <a:r>
              <a:rPr lang="en-US" altLang="en-US" sz="2000">
                <a:solidFill>
                  <a:srgbClr val="CC0000"/>
                </a:solidFill>
              </a:rPr>
              <a:t> = 4</a:t>
            </a:r>
            <a:r>
              <a:rPr lang="en-US" altLang="en-US" sz="2000"/>
              <a:t>.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742950" y="3263900"/>
          <a:ext cx="17335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5" imgW="762000" imgH="381000" progId="Equation.DSMT36">
                  <p:embed/>
                </p:oleObj>
              </mc:Choice>
              <mc:Fallback>
                <p:oleObj name="Equation" r:id="rId5" imgW="762000" imgH="381000" progId="Equation.DSMT3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263900"/>
                        <a:ext cx="17335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762000" y="434340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7" imgW="762000" imgH="381000" progId="Equation.DSMT36">
                  <p:embed/>
                </p:oleObj>
              </mc:Choice>
              <mc:Fallback>
                <p:oleObj name="Equation" r:id="rId7" imgW="762000" imgH="381000" progId="Equation.DSMT3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17081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895600" y="45720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Standard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build="p" autoUpdateAnimBg="0"/>
      <p:bldP spid="112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304800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b)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62400" y="2667000"/>
            <a:ext cx="4725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vertices (0, 6) and (0, -6) so </a:t>
            </a:r>
            <a:r>
              <a:rPr lang="en-US" altLang="en-US" sz="2000" i="1" dirty="0" smtClean="0">
                <a:solidFill>
                  <a:srgbClr val="CC0000"/>
                </a:solidFill>
              </a:rPr>
              <a:t>a</a:t>
            </a:r>
            <a:r>
              <a:rPr lang="en-US" altLang="en-US" sz="2000" dirty="0" smtClean="0">
                <a:solidFill>
                  <a:srgbClr val="CC0000"/>
                </a:solidFill>
              </a:rPr>
              <a:t> </a:t>
            </a:r>
            <a:r>
              <a:rPr lang="en-US" altLang="en-US" sz="2000" dirty="0">
                <a:solidFill>
                  <a:srgbClr val="CC0000"/>
                </a:solidFill>
              </a:rPr>
              <a:t>= 6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The length of the minor axis is 6 so </a:t>
            </a:r>
            <a:r>
              <a:rPr lang="en-US" altLang="en-US" sz="2000" i="1" dirty="0">
                <a:solidFill>
                  <a:srgbClr val="CC0000"/>
                </a:solidFill>
              </a:rPr>
              <a:t>b</a:t>
            </a:r>
            <a:r>
              <a:rPr lang="en-US" altLang="en-US" sz="2000" dirty="0">
                <a:solidFill>
                  <a:srgbClr val="CC0000"/>
                </a:solidFill>
              </a:rPr>
              <a:t> = 3</a:t>
            </a:r>
            <a:r>
              <a:rPr lang="en-US" altLang="en-US" sz="2000" dirty="0"/>
              <a:t>.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38150" y="3349625"/>
          <a:ext cx="186055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4" imgW="762000" imgH="609600" progId="Equation.DSMT36">
                  <p:embed/>
                </p:oleObj>
              </mc:Choice>
              <mc:Fallback>
                <p:oleObj name="Equation" r:id="rId4" imgW="762000" imgH="6096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349625"/>
                        <a:ext cx="186055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50850" y="4343400"/>
          <a:ext cx="18605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6" imgW="762000" imgH="381000" progId="Equation.DSMT36">
                  <p:embed/>
                </p:oleObj>
              </mc:Choice>
              <mc:Fallback>
                <p:oleObj name="Equation" r:id="rId6" imgW="762000" imgH="381000" progId="Equation.DSMT3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343400"/>
                        <a:ext cx="18605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57200" y="54102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8" imgW="762000" imgH="381000" progId="Equation.DSMT36">
                  <p:embed/>
                </p:oleObj>
              </mc:Choice>
              <mc:Fallback>
                <p:oleObj name="Equation" r:id="rId8" imgW="762000" imgH="381000" progId="Equation.DSMT3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667000" y="56388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Standard form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28600" y="-76200"/>
            <a:ext cx="750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Finding the Equation of the Ellipse With </a:t>
            </a:r>
            <a:r>
              <a:rPr lang="en-US" altLang="en-US" dirty="0" smtClean="0">
                <a:solidFill>
                  <a:schemeClr val="accent2"/>
                </a:solidFill>
              </a:rPr>
              <a:t>Center </a:t>
            </a:r>
            <a:r>
              <a:rPr lang="en-US" altLang="en-US" dirty="0">
                <a:solidFill>
                  <a:schemeClr val="accent2"/>
                </a:solidFill>
              </a:rPr>
              <a:t>at (0,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  <p:bldP spid="122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349250"/>
            <a:ext cx="8186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altLang="en-US" dirty="0"/>
              <a:t>Find the equation for the ellipse with the </a:t>
            </a:r>
            <a:r>
              <a:rPr lang="en-US" altLang="en-US" dirty="0" smtClean="0"/>
              <a:t>center </a:t>
            </a:r>
            <a:r>
              <a:rPr lang="en-US" altLang="en-US" dirty="0"/>
              <a:t>at (3, 2), </a:t>
            </a:r>
          </a:p>
          <a:p>
            <a:pPr marL="457200" indent="-457200"/>
            <a:r>
              <a:rPr lang="en-US" altLang="en-US" dirty="0"/>
              <a:t>      passing through the points (8, 2), (-2, 2), (3, -5), and (3, 9).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01638" y="12033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The major axis is parallel to the </a:t>
            </a:r>
            <a:r>
              <a:rPr lang="en-US" altLang="en-US" sz="2000" i="1"/>
              <a:t>y</a:t>
            </a:r>
            <a:r>
              <a:rPr lang="en-US" altLang="en-US" sz="2000"/>
              <a:t>-axis and has a length of 14 units, so </a:t>
            </a:r>
            <a:r>
              <a:rPr lang="en-US" altLang="en-US" sz="2000" i="1">
                <a:solidFill>
                  <a:schemeClr val="accent2"/>
                </a:solidFill>
              </a:rPr>
              <a:t>a</a:t>
            </a:r>
            <a:r>
              <a:rPr lang="en-US" altLang="en-US" sz="2000">
                <a:solidFill>
                  <a:schemeClr val="accent2"/>
                </a:solidFill>
              </a:rPr>
              <a:t> = 7.</a:t>
            </a:r>
            <a:endParaRPr lang="en-US" altLang="en-US" sz="2000"/>
          </a:p>
          <a:p>
            <a:r>
              <a:rPr lang="en-US" altLang="en-US" sz="2000"/>
              <a:t>The minor axis is parallel to the </a:t>
            </a:r>
            <a:r>
              <a:rPr lang="en-US" altLang="en-US" sz="2000" i="1"/>
              <a:t>x</a:t>
            </a:r>
            <a:r>
              <a:rPr lang="en-US" altLang="en-US" sz="2000"/>
              <a:t>-axis and has a length of 10 units, so </a:t>
            </a: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r>
              <a:rPr lang="en-US" altLang="en-US" sz="2000">
                <a:solidFill>
                  <a:schemeClr val="accent2"/>
                </a:solidFill>
              </a:rPr>
              <a:t> = 5.</a:t>
            </a:r>
          </a:p>
          <a:p>
            <a:r>
              <a:rPr lang="en-US" altLang="en-US" sz="2000"/>
              <a:t>The centre is at (3, 2), so </a:t>
            </a:r>
            <a:r>
              <a:rPr lang="en-US" altLang="en-US" sz="2000" i="1">
                <a:solidFill>
                  <a:schemeClr val="accent2"/>
                </a:solidFill>
              </a:rPr>
              <a:t>h</a:t>
            </a:r>
            <a:r>
              <a:rPr lang="en-US" altLang="en-US" sz="2000">
                <a:solidFill>
                  <a:schemeClr val="accent2"/>
                </a:solidFill>
              </a:rPr>
              <a:t> = 3 and </a:t>
            </a:r>
            <a:r>
              <a:rPr lang="en-US" altLang="en-US" sz="2000" i="1">
                <a:solidFill>
                  <a:schemeClr val="accent2"/>
                </a:solidFill>
              </a:rPr>
              <a:t>k</a:t>
            </a:r>
            <a:r>
              <a:rPr lang="en-US" altLang="en-US" sz="2000">
                <a:solidFill>
                  <a:schemeClr val="accent2"/>
                </a:solidFill>
              </a:rPr>
              <a:t> = 2</a:t>
            </a:r>
            <a:r>
              <a:rPr lang="en-US" altLang="en-US" sz="2000"/>
              <a:t>.</a:t>
            </a:r>
          </a:p>
        </p:txBody>
      </p:sp>
      <p:graphicFrame>
        <p:nvGraphicFramePr>
          <p:cNvPr id="30720" name="Object 0"/>
          <p:cNvGraphicFramePr>
            <a:graphicFrameLocks noChangeAspect="1"/>
          </p:cNvGraphicFramePr>
          <p:nvPr/>
        </p:nvGraphicFramePr>
        <p:xfrm>
          <a:off x="3541713" y="2390775"/>
          <a:ext cx="270668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3" imgW="1422400" imgH="381000" progId="Equation.DSMT36">
                  <p:embed/>
                </p:oleObj>
              </mc:Choice>
              <mc:Fallback>
                <p:oleObj name="Equation" r:id="rId3" imgW="1422400" imgH="381000" progId="Equation.DSMT36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390775"/>
                        <a:ext cx="2706687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541713" y="3152775"/>
          <a:ext cx="27066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5" imgW="1409700" imgH="381000" progId="Equation.DSMT36">
                  <p:embed/>
                </p:oleObj>
              </mc:Choice>
              <mc:Fallback>
                <p:oleObj name="Equation" r:id="rId5" imgW="1409700" imgH="381000" progId="Equation.DSMT3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3152775"/>
                        <a:ext cx="27066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541713" y="3917950"/>
          <a:ext cx="27066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7" imgW="1409700" imgH="381000" progId="Equation.DSMT36">
                  <p:embed/>
                </p:oleObj>
              </mc:Choice>
              <mc:Fallback>
                <p:oleObj name="Equation" r:id="rId7" imgW="1409700" imgH="3810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3917950"/>
                        <a:ext cx="27066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019925" y="40767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Standard form</a:t>
            </a:r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8288" y="2209800"/>
            <a:ext cx="25447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22313" y="-381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u="sng" dirty="0">
                <a:solidFill>
                  <a:srgbClr val="CC0000"/>
                </a:solidFill>
              </a:rPr>
              <a:t>Finding the Equation of the Ellipse With </a:t>
            </a:r>
            <a:r>
              <a:rPr lang="en-US" altLang="en-US" u="sng" dirty="0" smtClean="0">
                <a:solidFill>
                  <a:srgbClr val="CC0000"/>
                </a:solidFill>
              </a:rPr>
              <a:t>Center </a:t>
            </a:r>
            <a:r>
              <a:rPr lang="en-US" altLang="en-US" u="sng" dirty="0">
                <a:solidFill>
                  <a:srgbClr val="CC0000"/>
                </a:solidFill>
              </a:rPr>
              <a:t>at (</a:t>
            </a:r>
            <a:r>
              <a:rPr lang="en-US" altLang="en-US" i="1" u="sng" dirty="0">
                <a:solidFill>
                  <a:srgbClr val="CC0000"/>
                </a:solidFill>
              </a:rPr>
              <a:t>h</a:t>
            </a:r>
            <a:r>
              <a:rPr lang="en-US" altLang="en-US" u="sng" dirty="0">
                <a:solidFill>
                  <a:srgbClr val="CC0000"/>
                </a:solidFill>
              </a:rPr>
              <a:t>, </a:t>
            </a:r>
            <a:r>
              <a:rPr lang="en-US" altLang="en-US" i="1" u="sng" dirty="0">
                <a:solidFill>
                  <a:srgbClr val="CC0000"/>
                </a:solidFill>
              </a:rPr>
              <a:t>k</a:t>
            </a:r>
            <a:r>
              <a:rPr lang="en-US" altLang="en-US" u="sng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838200" y="363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2578100" y="35687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00100" y="3556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7780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1701800" y="23241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736725" y="329088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dirty="0">
                <a:solidFill>
                  <a:srgbClr val="CC0000"/>
                </a:solidFill>
              </a:rPr>
              <a:t>(3, 2)</a:t>
            </a:r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1701800" y="3556000"/>
            <a:ext cx="152400" cy="152400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autoUpdateAnimBg="0"/>
      <p:bldP spid="15368" grpId="0" autoUpdateAnimBg="0"/>
      <p:bldP spid="15378" grpId="0" animBg="1"/>
      <p:bldP spid="15374" grpId="0" animBg="1"/>
      <p:bldP spid="15375" grpId="0" animBg="1"/>
      <p:bldP spid="15379" grpId="0" animBg="1"/>
      <p:bldP spid="15377" grpId="0" animBg="1"/>
      <p:bldP spid="15380" grpId="0" autoUpdateAnimBg="0"/>
      <p:bldP spid="153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12775"/>
            <a:ext cx="3314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714500" y="1487488"/>
            <a:ext cx="88900" cy="87312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00200" y="11191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dirty="0">
                <a:solidFill>
                  <a:srgbClr val="CC0000"/>
                </a:solidFill>
              </a:rPr>
              <a:t>(-3, 2)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8925" y="4445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b)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668713" y="612775"/>
            <a:ext cx="48545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/>
              <a:t>The major axis is parallel to the </a:t>
            </a:r>
            <a:r>
              <a:rPr lang="en-US" altLang="en-US" sz="2000" i="1" dirty="0"/>
              <a:t>x</a:t>
            </a:r>
            <a:r>
              <a:rPr lang="en-US" altLang="en-US" sz="2000" dirty="0"/>
              <a:t>-axis and </a:t>
            </a:r>
          </a:p>
          <a:p>
            <a:r>
              <a:rPr lang="en-US" altLang="en-US" sz="2000" dirty="0"/>
              <a:t>has a length of 12 units, so </a:t>
            </a:r>
            <a:r>
              <a:rPr lang="en-US" altLang="en-US" sz="2000" i="1" dirty="0">
                <a:solidFill>
                  <a:schemeClr val="accent2"/>
                </a:solidFill>
              </a:rPr>
              <a:t>a </a:t>
            </a:r>
            <a:r>
              <a:rPr lang="en-US" altLang="en-US" sz="2000" dirty="0">
                <a:solidFill>
                  <a:schemeClr val="accent2"/>
                </a:solidFill>
              </a:rPr>
              <a:t>= 6.</a:t>
            </a:r>
            <a:endParaRPr lang="en-US" altLang="en-US" sz="2000" dirty="0"/>
          </a:p>
          <a:p>
            <a:r>
              <a:rPr lang="en-US" altLang="en-US" sz="2000" dirty="0"/>
              <a:t>The minor axis is parallel to the </a:t>
            </a:r>
            <a:r>
              <a:rPr lang="en-US" altLang="en-US" sz="2000" i="1" dirty="0"/>
              <a:t>y</a:t>
            </a:r>
            <a:r>
              <a:rPr lang="en-US" altLang="en-US" sz="2000" dirty="0"/>
              <a:t>-axis and </a:t>
            </a:r>
          </a:p>
          <a:p>
            <a:r>
              <a:rPr lang="en-US" altLang="en-US" sz="2000" dirty="0"/>
              <a:t>has a length of 6 units, so </a:t>
            </a:r>
            <a:r>
              <a:rPr lang="en-US" altLang="en-US" sz="2000" i="1" dirty="0">
                <a:solidFill>
                  <a:schemeClr val="accent2"/>
                </a:solidFill>
              </a:rPr>
              <a:t>b</a:t>
            </a:r>
            <a:r>
              <a:rPr lang="en-US" altLang="en-US" sz="2000" dirty="0">
                <a:solidFill>
                  <a:schemeClr val="accent2"/>
                </a:solidFill>
              </a:rPr>
              <a:t> = 3.</a:t>
            </a:r>
          </a:p>
          <a:p>
            <a:r>
              <a:rPr lang="en-US" altLang="en-US" sz="2000" dirty="0"/>
              <a:t>The </a:t>
            </a:r>
            <a:r>
              <a:rPr lang="en-US" altLang="en-US" sz="2000" dirty="0" smtClean="0"/>
              <a:t>center </a:t>
            </a:r>
            <a:r>
              <a:rPr lang="en-US" altLang="en-US" sz="2000" dirty="0"/>
              <a:t>is at (-3, 2), so </a:t>
            </a:r>
            <a:r>
              <a:rPr lang="en-US" altLang="en-US" sz="2000" i="1" dirty="0">
                <a:solidFill>
                  <a:schemeClr val="accent2"/>
                </a:solidFill>
              </a:rPr>
              <a:t>h</a:t>
            </a:r>
            <a:r>
              <a:rPr lang="en-US" altLang="en-US" sz="2000" dirty="0">
                <a:solidFill>
                  <a:schemeClr val="accent2"/>
                </a:solidFill>
              </a:rPr>
              <a:t> = -3 and </a:t>
            </a:r>
            <a:r>
              <a:rPr lang="en-US" altLang="en-US" sz="2000" i="1" dirty="0">
                <a:solidFill>
                  <a:schemeClr val="accent2"/>
                </a:solidFill>
              </a:rPr>
              <a:t>k</a:t>
            </a:r>
            <a:r>
              <a:rPr lang="en-US" altLang="en-US" sz="2000" dirty="0">
                <a:solidFill>
                  <a:schemeClr val="accent2"/>
                </a:solidFill>
              </a:rPr>
              <a:t> = 2</a:t>
            </a:r>
            <a:r>
              <a:rPr lang="en-US" altLang="en-US" sz="2000" dirty="0"/>
              <a:t>.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503613" y="2305050"/>
          <a:ext cx="27828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4" imgW="1422400" imgH="381000" progId="Equation.DSMT36">
                  <p:embed/>
                </p:oleObj>
              </mc:Choice>
              <mc:Fallback>
                <p:oleObj name="Equation" r:id="rId4" imgW="1422400" imgH="381000" progId="Equation.DSMT3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305050"/>
                        <a:ext cx="278288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533775" y="3827463"/>
          <a:ext cx="27527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6" imgW="1409700" imgH="381000" progId="Equation.DSMT36">
                  <p:embed/>
                </p:oleObj>
              </mc:Choice>
              <mc:Fallback>
                <p:oleObj name="Equation" r:id="rId6" imgW="1409700" imgH="381000" progId="Equation.DSMT3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3827463"/>
                        <a:ext cx="27527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613525" y="39497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Standard form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23850" y="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Finding the Equation of the Ellipse With </a:t>
            </a:r>
            <a:r>
              <a:rPr lang="en-US" altLang="en-US" dirty="0" smtClean="0">
                <a:solidFill>
                  <a:srgbClr val="CC0000"/>
                </a:solidFill>
              </a:rPr>
              <a:t>Center </a:t>
            </a:r>
            <a:r>
              <a:rPr lang="en-US" altLang="en-US" dirty="0">
                <a:solidFill>
                  <a:srgbClr val="CC0000"/>
                </a:solidFill>
              </a:rPr>
              <a:t>at (</a:t>
            </a:r>
            <a:r>
              <a:rPr lang="en-US" altLang="en-US" i="1" dirty="0">
                <a:solidFill>
                  <a:srgbClr val="CC0000"/>
                </a:solidFill>
              </a:rPr>
              <a:t>h</a:t>
            </a:r>
            <a:r>
              <a:rPr lang="en-US" altLang="en-US" dirty="0">
                <a:solidFill>
                  <a:srgbClr val="CC0000"/>
                </a:solidFill>
              </a:rPr>
              <a:t>, </a:t>
            </a:r>
            <a:r>
              <a:rPr lang="en-US" altLang="en-US" i="1" dirty="0">
                <a:solidFill>
                  <a:srgbClr val="CC0000"/>
                </a:solidFill>
              </a:rPr>
              <a:t>k</a:t>
            </a:r>
            <a:r>
              <a:rPr lang="en-US" altLang="en-US" dirty="0">
                <a:solidFill>
                  <a:srgbClr val="CC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 autoUpdateAnimBg="0"/>
      <p:bldP spid="163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52450" y="838200"/>
          <a:ext cx="29527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6" name="Equation" r:id="rId3" imgW="1397000" imgH="381000" progId="Equation.DSMT36">
                  <p:embed/>
                </p:oleObj>
              </mc:Choice>
              <mc:Fallback>
                <p:oleObj name="Equation" r:id="rId3" imgW="1397000" imgH="3810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38200"/>
                        <a:ext cx="29527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" y="4368800"/>
            <a:ext cx="7924800" cy="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419600" y="1905000"/>
            <a:ext cx="0" cy="464820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7620000" y="43434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143000" y="43434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" y="44958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/>
              <a:t>V</a:t>
            </a:r>
            <a:r>
              <a:rPr lang="en-US" altLang="en-US" baseline="-25000" dirty="0" smtClean="0"/>
              <a:t>1</a:t>
            </a:r>
            <a:endParaRPr lang="en-US" altLang="en-US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96200" y="4572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V</a:t>
            </a:r>
            <a:r>
              <a:rPr lang="en-US" altLang="en-US" baseline="-25000" dirty="0" smtClean="0"/>
              <a:t>2</a:t>
            </a:r>
            <a:endParaRPr lang="en-US" altLang="en-US" dirty="0"/>
          </a:p>
        </p:txBody>
      </p:sp>
      <p:sp>
        <p:nvSpPr>
          <p:cNvPr id="20491" name="AutoShape 11"/>
          <p:cNvSpPr>
            <a:spLocks/>
          </p:cNvSpPr>
          <p:nvPr/>
        </p:nvSpPr>
        <p:spPr bwMode="auto">
          <a:xfrm rot="5400000">
            <a:off x="5791200" y="3048000"/>
            <a:ext cx="533400" cy="32766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370513" y="5041900"/>
          <a:ext cx="754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7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5041900"/>
                        <a:ext cx="754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7704137" y="3886200"/>
          <a:ext cx="9826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7" y="3886200"/>
                        <a:ext cx="9826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76200" y="3886200"/>
          <a:ext cx="10318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10318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AutoShape 15"/>
          <p:cNvSpPr>
            <a:spLocks/>
          </p:cNvSpPr>
          <p:nvPr/>
        </p:nvSpPr>
        <p:spPr bwMode="auto">
          <a:xfrm rot="5400000">
            <a:off x="2552700" y="3009900"/>
            <a:ext cx="533400" cy="32004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2438400" y="5032375"/>
          <a:ext cx="754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32375"/>
                        <a:ext cx="754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52400" y="-15875"/>
            <a:ext cx="4706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Sketching the Graph of the </a:t>
            </a:r>
            <a:r>
              <a:rPr lang="en-US" altLang="en-US" dirty="0" smtClean="0">
                <a:solidFill>
                  <a:srgbClr val="CC0000"/>
                </a:solidFill>
              </a:rPr>
              <a:t>Ellipse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962400" y="685800"/>
            <a:ext cx="1931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Center </a:t>
            </a:r>
            <a:r>
              <a:rPr lang="en-US" altLang="en-US" dirty="0">
                <a:solidFill>
                  <a:srgbClr val="CC0000"/>
                </a:solidFill>
              </a:rPr>
              <a:t>(1, -1)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4406900" y="43307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516437" y="3946525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CC0000"/>
                </a:solidFill>
              </a:rPr>
              <a:t>(1, -1)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4406900" y="26670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4406900" y="59436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15"/>
          <p:cNvSpPr>
            <a:spLocks/>
          </p:cNvSpPr>
          <p:nvPr/>
        </p:nvSpPr>
        <p:spPr bwMode="auto">
          <a:xfrm rot="10800000">
            <a:off x="3886200" y="2743200"/>
            <a:ext cx="533400" cy="16002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5"/>
          <p:cNvSpPr>
            <a:spLocks/>
          </p:cNvSpPr>
          <p:nvPr/>
        </p:nvSpPr>
        <p:spPr bwMode="auto">
          <a:xfrm rot="10800000">
            <a:off x="3886201" y="4419599"/>
            <a:ext cx="533400" cy="16002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68708"/>
              </p:ext>
            </p:extLst>
          </p:nvPr>
        </p:nvGraphicFramePr>
        <p:xfrm>
          <a:off x="3164221" y="3508504"/>
          <a:ext cx="7540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221" y="3508504"/>
                        <a:ext cx="7540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231736"/>
              </p:ext>
            </p:extLst>
          </p:nvPr>
        </p:nvGraphicFramePr>
        <p:xfrm>
          <a:off x="3164221" y="4980238"/>
          <a:ext cx="7540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2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221" y="4980238"/>
                        <a:ext cx="7540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724400" y="11430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a = 4 so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Major axis length = 2a = </a:t>
            </a:r>
            <a:r>
              <a:rPr lang="en-US" altLang="en-US" dirty="0" smtClean="0">
                <a:solidFill>
                  <a:srgbClr val="CC0000"/>
                </a:solidFill>
              </a:rPr>
              <a:t>8</a:t>
            </a:r>
            <a:endParaRPr lang="en-US" altLang="en-US" dirty="0" smtClean="0">
              <a:solidFill>
                <a:srgbClr val="CC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1969168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b = 2 so</a:t>
            </a:r>
          </a:p>
          <a:p>
            <a:r>
              <a:rPr lang="en-US" altLang="en-US" dirty="0">
                <a:solidFill>
                  <a:srgbClr val="CC0000"/>
                </a:solidFill>
              </a:rPr>
              <a:t>Minor axis length = 2b = 4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181099" y="2731532"/>
            <a:ext cx="6477000" cy="322318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81400" y="1752600"/>
            <a:ext cx="0" cy="480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81000" y="3505200"/>
            <a:ext cx="7924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40232"/>
              </p:ext>
            </p:extLst>
          </p:nvPr>
        </p:nvGraphicFramePr>
        <p:xfrm>
          <a:off x="3560763" y="2284413"/>
          <a:ext cx="8366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2284413"/>
                        <a:ext cx="8366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843335"/>
              </p:ext>
            </p:extLst>
          </p:nvPr>
        </p:nvGraphicFramePr>
        <p:xfrm>
          <a:off x="3524250" y="6010275"/>
          <a:ext cx="9096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" name="Equation" r:id="rId19" imgW="469800" imgH="203040" progId="Equation.DSMT4">
                  <p:embed/>
                </p:oleObj>
              </mc:Choice>
              <mc:Fallback>
                <p:oleObj name="Equation" r:id="rId19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6010275"/>
                        <a:ext cx="9096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  <p:bldP spid="20488" grpId="0" animBg="1"/>
      <p:bldP spid="20489" grpId="0"/>
      <p:bldP spid="20490" grpId="0"/>
      <p:bldP spid="20491" grpId="0" animBg="1"/>
      <p:bldP spid="20495" grpId="0" animBg="1"/>
      <p:bldP spid="20500" grpId="0"/>
      <p:bldP spid="20502" grpId="0" animBg="1"/>
      <p:bldP spid="20503" grpId="0"/>
      <p:bldP spid="21" grpId="0" animBg="1"/>
      <p:bldP spid="22" grpId="0" animBg="1"/>
      <p:bldP spid="23" grpId="0" animBg="1"/>
      <p:bldP spid="24" grpId="0" animBg="1"/>
      <p:bldP spid="27" grpId="0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52450" y="838200"/>
          <a:ext cx="29527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2" name="Equation" r:id="rId3" imgW="1397000" imgH="381000" progId="Equation.DSMT36">
                  <p:embed/>
                </p:oleObj>
              </mc:Choice>
              <mc:Fallback>
                <p:oleObj name="Equation" r:id="rId3" imgW="13970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38200"/>
                        <a:ext cx="29527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" y="4368800"/>
            <a:ext cx="7924800" cy="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419600" y="1905000"/>
            <a:ext cx="0" cy="464820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7620000" y="43434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143000" y="43434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" y="44958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/>
              <a:t>V</a:t>
            </a:r>
            <a:r>
              <a:rPr lang="en-US" altLang="en-US" baseline="-25000" dirty="0" smtClean="0"/>
              <a:t>1</a:t>
            </a:r>
            <a:endParaRPr lang="en-US" altLang="en-US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96200" y="4572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V</a:t>
            </a:r>
            <a:r>
              <a:rPr lang="en-US" altLang="en-US" baseline="-25000" dirty="0" smtClean="0"/>
              <a:t>2</a:t>
            </a:r>
            <a:endParaRPr lang="en-US" altLang="en-US" dirty="0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7704137" y="3886200"/>
          <a:ext cx="9826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3" name="Equation" r:id="rId5" imgW="507960" imgH="203040" progId="Equation.DSMT4">
                  <p:embed/>
                </p:oleObj>
              </mc:Choice>
              <mc:Fallback>
                <p:oleObj name="Equation" r:id="rId5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7" y="3886200"/>
                        <a:ext cx="9826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76200" y="3886200"/>
          <a:ext cx="10318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10318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52400" y="-15875"/>
            <a:ext cx="4706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Sketching the Graph of the </a:t>
            </a:r>
            <a:r>
              <a:rPr lang="en-US" altLang="en-US" dirty="0" smtClean="0">
                <a:solidFill>
                  <a:srgbClr val="CC0000"/>
                </a:solidFill>
              </a:rPr>
              <a:t>Ellipse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962400" y="685800"/>
            <a:ext cx="1931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Center </a:t>
            </a:r>
            <a:r>
              <a:rPr lang="en-US" altLang="en-US" dirty="0">
                <a:solidFill>
                  <a:srgbClr val="CC0000"/>
                </a:solidFill>
              </a:rPr>
              <a:t>(1, -1)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4406900" y="43307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516437" y="3946525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CC0000"/>
                </a:solidFill>
              </a:rPr>
              <a:t>(1, -1)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4406900" y="26670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4406900" y="59436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928824"/>
              </p:ext>
            </p:extLst>
          </p:nvPr>
        </p:nvGraphicFramePr>
        <p:xfrm>
          <a:off x="3654425" y="3617912"/>
          <a:ext cx="7540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3617912"/>
                        <a:ext cx="7540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1181099" y="2731532"/>
            <a:ext cx="6477000" cy="322318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81400" y="1752600"/>
            <a:ext cx="0" cy="480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81000" y="3505200"/>
            <a:ext cx="7924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3560763" y="2284413"/>
          <a:ext cx="8366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2284413"/>
                        <a:ext cx="8366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4"/>
          <p:cNvGraphicFramePr>
            <a:graphicFrameLocks noChangeAspect="1"/>
          </p:cNvGraphicFramePr>
          <p:nvPr/>
        </p:nvGraphicFramePr>
        <p:xfrm>
          <a:off x="3524250" y="6010275"/>
          <a:ext cx="9096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13" imgW="469800" imgH="203040" progId="Equation.DSMT4">
                  <p:embed/>
                </p:oleObj>
              </mc:Choice>
              <mc:Fallback>
                <p:oleObj name="Equation" r:id="rId13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6010275"/>
                        <a:ext cx="9096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7061200" y="43180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1663700" y="4330700"/>
            <a:ext cx="88900" cy="8731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448287" y="445611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F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996113" y="441960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/>
              <a:t>F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4419600" y="2743200"/>
            <a:ext cx="2667000" cy="1676400"/>
          </a:xfrm>
          <a:prstGeom prst="line">
            <a:avLst/>
          </a:prstGeom>
          <a:noFill/>
          <a:ln w="762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" name="Object 12"/>
          <p:cNvGraphicFramePr>
            <a:graphicFrameLocks noChangeAspect="1"/>
          </p:cNvGraphicFramePr>
          <p:nvPr/>
        </p:nvGraphicFramePr>
        <p:xfrm>
          <a:off x="5562600" y="2971800"/>
          <a:ext cx="754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1800"/>
                        <a:ext cx="754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354030"/>
              </p:ext>
            </p:extLst>
          </p:nvPr>
        </p:nvGraphicFramePr>
        <p:xfrm>
          <a:off x="5334000" y="4495799"/>
          <a:ext cx="311729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17" imgW="114120" imgH="139680" progId="Equation.DSMT4">
                  <p:embed/>
                </p:oleObj>
              </mc:Choice>
              <mc:Fallback>
                <p:oleObj name="Equation" r:id="rId17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95799"/>
                        <a:ext cx="311729" cy="381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637856" y="176427"/>
            <a:ext cx="15937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 smtClean="0"/>
              <a:t>4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i="1" dirty="0" smtClean="0"/>
              <a:t>2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c</a:t>
            </a:r>
            <a:r>
              <a:rPr lang="en-US" altLang="en-US" baseline="30000" dirty="0" smtClean="0"/>
              <a:t>2</a:t>
            </a:r>
            <a:endParaRPr lang="en-US" altLang="en-US" baseline="30000" dirty="0"/>
          </a:p>
          <a:p>
            <a:r>
              <a:rPr lang="en-US" altLang="en-US" dirty="0" smtClean="0"/>
              <a:t>4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– 2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c</a:t>
            </a:r>
            <a:r>
              <a:rPr lang="en-US" altLang="en-US" baseline="30000" dirty="0" smtClean="0"/>
              <a:t>2</a:t>
            </a:r>
            <a:endParaRPr lang="en-US" altLang="en-US" dirty="0"/>
          </a:p>
          <a:p>
            <a:r>
              <a:rPr lang="en-US" altLang="en-US" dirty="0" smtClean="0"/>
              <a:t>16 – 4 = c</a:t>
            </a:r>
            <a:r>
              <a:rPr lang="en-US" altLang="en-US" baseline="30000" dirty="0" smtClean="0"/>
              <a:t>2</a:t>
            </a:r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smtClean="0"/>
              <a:t>12 = c</a:t>
            </a:r>
            <a:r>
              <a:rPr lang="en-US" altLang="en-US" baseline="30000" dirty="0" smtClean="0"/>
              <a:t>2</a:t>
            </a:r>
            <a:endParaRPr lang="en-US" altLang="en-US" dirty="0"/>
          </a:p>
        </p:txBody>
      </p:sp>
      <p:graphicFrame>
        <p:nvGraphicFramePr>
          <p:cNvPr id="4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179760"/>
              </p:ext>
            </p:extLst>
          </p:nvPr>
        </p:nvGraphicFramePr>
        <p:xfrm>
          <a:off x="6686600" y="1750410"/>
          <a:ext cx="1561999" cy="37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19" imgW="939600" imgH="228600" progId="Equation.DSMT4">
                  <p:embed/>
                </p:oleObj>
              </mc:Choice>
              <mc:Fallback>
                <p:oleObj name="Equation" r:id="rId19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600" y="1750410"/>
                        <a:ext cx="1561999" cy="379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4031456" y="1058863"/>
            <a:ext cx="921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a = </a:t>
            </a:r>
            <a:r>
              <a:rPr lang="en-US" altLang="en-US" dirty="0" smtClean="0">
                <a:solidFill>
                  <a:srgbClr val="CC0000"/>
                </a:solidFill>
              </a:rPr>
              <a:t>4</a:t>
            </a:r>
            <a:endParaRPr lang="en-US" altLang="en-US" dirty="0" smtClean="0">
              <a:solidFill>
                <a:srgbClr val="CC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1841" y="1076522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b </a:t>
            </a:r>
            <a:r>
              <a:rPr lang="en-US" altLang="en-US" dirty="0" smtClean="0">
                <a:solidFill>
                  <a:srgbClr val="CC0000"/>
                </a:solidFill>
              </a:rPr>
              <a:t>= 2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46" name="AutoShape 11"/>
          <p:cNvSpPr>
            <a:spLocks/>
          </p:cNvSpPr>
          <p:nvPr/>
        </p:nvSpPr>
        <p:spPr bwMode="auto">
          <a:xfrm rot="5400000">
            <a:off x="5499100" y="3365500"/>
            <a:ext cx="533400" cy="26416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5181600" y="5029200"/>
          <a:ext cx="1131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Equation" r:id="rId21" imgW="533400" imgH="190500" progId="Equation.DSMT36">
                  <p:embed/>
                </p:oleObj>
              </mc:Choice>
              <mc:Fallback>
                <p:oleObj name="Equation" r:id="rId21" imgW="5334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029200"/>
                        <a:ext cx="11318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42378"/>
              </p:ext>
            </p:extLst>
          </p:nvPr>
        </p:nvGraphicFramePr>
        <p:xfrm>
          <a:off x="6781005" y="2558886"/>
          <a:ext cx="17684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Equation" r:id="rId23" imgW="914400" imgH="215900" progId="Equation.DSMT36">
                  <p:embed/>
                </p:oleObj>
              </mc:Choice>
              <mc:Fallback>
                <p:oleObj name="Equation" r:id="rId23" imgW="914400" imgH="2159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005" y="2558886"/>
                        <a:ext cx="17684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199998"/>
              </p:ext>
            </p:extLst>
          </p:nvPr>
        </p:nvGraphicFramePr>
        <p:xfrm>
          <a:off x="515403" y="2444461"/>
          <a:ext cx="17446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3" name="Equation" r:id="rId25" imgW="901700" imgH="203200" progId="Equation.DSMT36">
                  <p:embed/>
                </p:oleObj>
              </mc:Choice>
              <mc:Fallback>
                <p:oleObj name="Equation" r:id="rId25" imgW="9017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03" y="2444461"/>
                        <a:ext cx="17446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utoShape 15"/>
          <p:cNvSpPr>
            <a:spLocks/>
          </p:cNvSpPr>
          <p:nvPr/>
        </p:nvSpPr>
        <p:spPr bwMode="auto">
          <a:xfrm rot="5400000">
            <a:off x="2781300" y="3314700"/>
            <a:ext cx="533400" cy="2743200"/>
          </a:xfrm>
          <a:prstGeom prst="rightBrace">
            <a:avLst>
              <a:gd name="adj1" fmla="val 46494"/>
              <a:gd name="adj2" fmla="val 50056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2133600" y="5029200"/>
          <a:ext cx="1131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Equation" r:id="rId27" imgW="533400" imgH="190500" progId="Equation.DSMT36">
                  <p:embed/>
                </p:oleObj>
              </mc:Choice>
              <mc:Fallback>
                <p:oleObj name="Equation" r:id="rId27" imgW="5334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11318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1492158" y="2888961"/>
            <a:ext cx="171542" cy="1277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7150100" y="3004750"/>
            <a:ext cx="355508" cy="12243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899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/>
      <p:bldP spid="37" grpId="0"/>
      <p:bldP spid="39" grpId="0" animBg="1"/>
      <p:bldP spid="42" grpId="0"/>
      <p:bldP spid="46" grpId="0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73959"/>
              </p:ext>
            </p:extLst>
          </p:nvPr>
        </p:nvGraphicFramePr>
        <p:xfrm>
          <a:off x="990600" y="533400"/>
          <a:ext cx="30289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761760" imgH="253800" progId="Equation.DSMT4">
                  <p:embed/>
                </p:oleObj>
              </mc:Choice>
              <mc:Fallback>
                <p:oleObj name="Equation" r:id="rId3" imgW="7617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30289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28600" y="0"/>
            <a:ext cx="531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EX) Sketching </a:t>
            </a:r>
            <a:r>
              <a:rPr lang="en-US" altLang="en-US" dirty="0">
                <a:solidFill>
                  <a:srgbClr val="CC0000"/>
                </a:solidFill>
              </a:rPr>
              <a:t>the Graph of the </a:t>
            </a:r>
            <a:r>
              <a:rPr lang="en-US" altLang="en-US" dirty="0" smtClean="0">
                <a:solidFill>
                  <a:srgbClr val="CC0000"/>
                </a:solidFill>
              </a:rPr>
              <a:t>Ellipse</a:t>
            </a:r>
            <a:endParaRPr lang="en-US" alt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lide Number Placeholder 3"/>
              <p:cNvSpPr>
                <a:spLocks noGrp="1"/>
              </p:cNvSpPr>
              <p:nvPr>
                <p:ph type="sldNum" sz="quarter" idx="12"/>
              </p:nvPr>
            </p:nvSpPr>
            <p:spPr>
              <a:xfrm>
                <a:off x="5572933" y="5460430"/>
                <a:ext cx="2809065" cy="1077634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𝟔𝟔</m:t>
                      </m:r>
                    </m:oMath>
                  </m:oMathPara>
                </a14:m>
                <a:endParaRPr lang="en-US" altLang="en-US" sz="2400" dirty="0"/>
              </a:p>
            </p:txBody>
          </p:sp>
        </mc:Choice>
        <mc:Fallback>
          <p:sp>
            <p:nvSpPr>
              <p:cNvPr id="17" name="Slide Number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ldNum" sz="quarter" idx="12"/>
              </p:nvPr>
            </p:nvSpPr>
            <p:spPr>
              <a:xfrm>
                <a:off x="5572933" y="5460430"/>
                <a:ext cx="2809065" cy="107763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9700" y="206375"/>
            <a:ext cx="450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Eccentricity and Elliptical Orbits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4650" y="70167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/>
              <a:t>All planets revolve around the Sun </a:t>
            </a:r>
            <a:r>
              <a:rPr lang="en-US" altLang="en-US" sz="2400" dirty="0" smtClean="0"/>
              <a:t>in an </a:t>
            </a:r>
            <a:r>
              <a:rPr lang="en-US" altLang="en-US" sz="2400" b="1" dirty="0"/>
              <a:t>elliptical </a:t>
            </a:r>
            <a:r>
              <a:rPr lang="en-US" altLang="en-US" sz="2400" dirty="0"/>
              <a:t>orbit.  </a:t>
            </a:r>
            <a:endParaRPr lang="en-US" altLang="en-US" sz="2400" b="1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42900" y="1185378"/>
            <a:ext cx="8548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Eccentricity</a:t>
            </a:r>
            <a:r>
              <a:rPr lang="en-US" altLang="en-US" sz="2400" dirty="0"/>
              <a:t> is the measure of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ovalness</a:t>
            </a:r>
            <a:r>
              <a:rPr lang="en-US" altLang="en-US" sz="2400" dirty="0" smtClean="0"/>
              <a:t> of an ellipse.</a:t>
            </a:r>
            <a:endParaRPr lang="en-US" altLang="en-US" sz="2400" dirty="0"/>
          </a:p>
          <a:p>
            <a:r>
              <a:rPr lang="en-US" altLang="en-US" sz="2400" dirty="0"/>
              <a:t>This means it is a number that represents the shape of an orbit.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82320" y="2016375"/>
            <a:ext cx="502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chemeClr val="accent1"/>
                </a:solidFill>
              </a:rPr>
              <a:t>The eccentricity 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ranges </a:t>
            </a:r>
            <a:r>
              <a:rPr lang="en-US" altLang="en-US" sz="2400" b="1" dirty="0">
                <a:solidFill>
                  <a:schemeClr val="accent1"/>
                </a:solidFill>
              </a:rPr>
              <a:t>from 0 to 1.</a:t>
            </a:r>
          </a:p>
        </p:txBody>
      </p:sp>
      <p:pic>
        <p:nvPicPr>
          <p:cNvPr id="2059" name="Picture 11" descr="cir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59" y="2438400"/>
            <a:ext cx="842929" cy="84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99939" y="3194046"/>
            <a:ext cx="134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The e = 0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666273" y="3177109"/>
            <a:ext cx="157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The e = 0.8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386206" y="3238574"/>
            <a:ext cx="157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The e = 0.5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038600" y="4648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2714724" y="2512735"/>
            <a:ext cx="916178" cy="6249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4837138" y="2527045"/>
            <a:ext cx="3231485" cy="57057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96488" y="3817586"/>
                <a:ext cx="5547512" cy="13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𝑫𝒆𝒇𝒊𝒏𝒊𝒕𝒊𝒐𝒏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𝑬𝒄𝒄𝒆𝒏𝒕𝒓𝒊𝒄𝒊𝒕𝒚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1800" b="0" dirty="0" smtClean="0">
                    <a:latin typeface="Cambria Math" panose="02040503050406030204" pitchFamily="18" charset="0"/>
                  </a:rPr>
                  <a:t>The eccentricity </a:t>
                </a:r>
                <a:r>
                  <a:rPr lang="en-US" sz="1800" b="0" i="1" dirty="0" smtClean="0">
                    <a:latin typeface="Cambria Math" panose="02040503050406030204" pitchFamily="18" charset="0"/>
                  </a:rPr>
                  <a:t>e</a:t>
                </a:r>
                <a:r>
                  <a:rPr lang="en-US" sz="1800" b="0" dirty="0" smtClean="0">
                    <a:latin typeface="Cambria Math" panose="02040503050406030204" pitchFamily="18" charset="0"/>
                  </a:rPr>
                  <a:t>  of an ellipse is given by the ratio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488" y="3817586"/>
                <a:ext cx="5547512" cy="1376467"/>
              </a:xfrm>
              <a:prstGeom prst="rect">
                <a:avLst/>
              </a:prstGeom>
              <a:blipFill rotWithShape="0">
                <a:blip r:embed="rId5"/>
                <a:stretch>
                  <a:fillRect l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61745" y="4800601"/>
            <a:ext cx="2281264" cy="1676399"/>
            <a:chOff x="482410" y="4911551"/>
            <a:chExt cx="2281264" cy="1676399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flipH="1" flipV="1">
              <a:off x="1549210" y="4911551"/>
              <a:ext cx="9525" cy="16763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82410" y="5825950"/>
              <a:ext cx="2281264" cy="25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1492060" y="51401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1492060" y="52925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492060" y="54449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492060" y="55973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492060" y="57497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1492060" y="59783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1492060" y="61307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492060" y="6283150"/>
              <a:ext cx="133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777685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930085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1082485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1234885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1387285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1701610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854010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006410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158810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311210" y="574975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Oval 21"/>
            <p:cNvSpPr>
              <a:spLocks noChangeArrowheads="1"/>
            </p:cNvSpPr>
            <p:nvPr/>
          </p:nvSpPr>
          <p:spPr bwMode="auto">
            <a:xfrm>
              <a:off x="1521443" y="5787850"/>
              <a:ext cx="83331" cy="121209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2108040" y="5802388"/>
              <a:ext cx="88900" cy="889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879285" y="5802388"/>
              <a:ext cx="88900" cy="889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4"/>
            <p:cNvSpPr>
              <a:spLocks noChangeArrowheads="1"/>
            </p:cNvSpPr>
            <p:nvPr/>
          </p:nvSpPr>
          <p:spPr bwMode="auto">
            <a:xfrm>
              <a:off x="1522476" y="6267804"/>
              <a:ext cx="88900" cy="889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1507294" y="5398377"/>
              <a:ext cx="88900" cy="889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930084" y="5409776"/>
              <a:ext cx="1228725" cy="915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1" name="Oval 14"/>
            <p:cNvSpPr>
              <a:spLocks noChangeArrowheads="1"/>
            </p:cNvSpPr>
            <p:nvPr/>
          </p:nvSpPr>
          <p:spPr bwMode="auto">
            <a:xfrm>
              <a:off x="1112968" y="5794200"/>
              <a:ext cx="88900" cy="889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14"/>
            <p:cNvSpPr>
              <a:spLocks noChangeArrowheads="1"/>
            </p:cNvSpPr>
            <p:nvPr/>
          </p:nvSpPr>
          <p:spPr bwMode="auto">
            <a:xfrm>
              <a:off x="1890160" y="5810105"/>
              <a:ext cx="88900" cy="889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2074669" y="4805551"/>
            <a:ext cx="2605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The coordinates of the foci are:</a:t>
            </a:r>
          </a:p>
        </p:txBody>
      </p:sp>
      <p:graphicFrame>
        <p:nvGraphicFramePr>
          <p:cNvPr id="5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75750"/>
              </p:ext>
            </p:extLst>
          </p:nvPr>
        </p:nvGraphicFramePr>
        <p:xfrm>
          <a:off x="2734777" y="5763154"/>
          <a:ext cx="1066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MATHPOWER Assessment Bank Equation" r:id="rId6" imgW="1066337" imgH="393529" progId="Equation">
                  <p:embed/>
                </p:oleObj>
              </mc:Choice>
              <mc:Fallback>
                <p:oleObj name="MATHPOWER Assessment Bank Equation" r:id="rId6" imgW="1066337" imgH="393529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777" y="5763154"/>
                        <a:ext cx="1066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3861902" y="5728229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</a:t>
            </a:r>
          </a:p>
        </p:txBody>
      </p:sp>
      <p:graphicFrame>
        <p:nvGraphicFramePr>
          <p:cNvPr id="5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77004"/>
              </p:ext>
            </p:extLst>
          </p:nvPr>
        </p:nvGraphicFramePr>
        <p:xfrm>
          <a:off x="4563577" y="5763154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MATHPOWER Assessment Bank Equation" r:id="rId8" imgW="875920" imgH="393529" progId="Equation">
                  <p:embed/>
                </p:oleObj>
              </mc:Choice>
              <mc:Fallback>
                <p:oleObj name="MATHPOWER Assessment Bank Equation" r:id="rId8" imgW="875920" imgH="393529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577" y="5763154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745" y="4648200"/>
            <a:ext cx="729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55" grpId="0"/>
      <p:bldP spid="2056" grpId="0"/>
      <p:bldP spid="2057" grpId="0"/>
      <p:bldP spid="2060" grpId="0"/>
      <p:bldP spid="2063" grpId="0"/>
      <p:bldP spid="2066" grpId="0"/>
      <p:bldP spid="2068" grpId="0" animBg="1"/>
      <p:bldP spid="2069" grpId="0" animBg="1"/>
      <p:bldP spid="2" grpId="0"/>
      <p:bldP spid="54" grpId="0"/>
      <p:bldP spid="5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Summary:</a:t>
            </a:r>
          </a:p>
        </p:txBody>
      </p:sp>
      <p:pic>
        <p:nvPicPr>
          <p:cNvPr id="131075" name="Picture 8" descr="ALG2-CH10-639-A-K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" y="1495425"/>
            <a:ext cx="82391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09999" y="2590800"/>
          <a:ext cx="148705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5" imgW="1168200" imgH="419040" progId="Equation.DSMT4">
                  <p:embed/>
                </p:oleObj>
              </mc:Choice>
              <mc:Fallback>
                <p:oleObj name="Equation" r:id="rId5" imgW="11682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9" y="2590800"/>
                        <a:ext cx="1487055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248400" y="2590800"/>
          <a:ext cx="14874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7" imgW="1168200" imgH="419040" progId="Equation.DSMT4">
                  <p:embed/>
                </p:oleObj>
              </mc:Choice>
              <mc:Fallback>
                <p:oleObj name="Equation" r:id="rId7" imgW="11682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90800"/>
                        <a:ext cx="1487488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0100" y="511430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Eccentricity:		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722969" y="4980070"/>
                <a:ext cx="1020856" cy="730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969" y="4980070"/>
                <a:ext cx="1020856" cy="7301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c:\program files\microsoft office\clipart\standard\stddir1\bd0721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37038"/>
            <a:ext cx="32766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Sneedlegrit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r>
              <a:rPr lang="en-US" sz="2800" dirty="0" smtClean="0"/>
              <a:t>Find the standard equation of an ellipse with vertices (0, 0) and (0, 6) with minor axis length 4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6248400"/>
            <a:ext cx="7000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HW: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page 813-814 (1-6, 8-16 even, 28 – 44even)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28600" y="1066800"/>
            <a:ext cx="74676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10.3   E </a:t>
            </a:r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</a:t>
            </a:r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</a:t>
            </a:r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pses</a:t>
            </a:r>
            <a:endParaRPr lang="en-US" sz="3600" kern="10" spc="-36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971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the standard equation of an ellipse.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Sketch the graph of an ellipse.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412750"/>
            <a:ext cx="795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An </a:t>
            </a:r>
            <a:r>
              <a:rPr lang="en-US" altLang="en-US">
                <a:solidFill>
                  <a:srgbClr val="CC0000"/>
                </a:solidFill>
              </a:rPr>
              <a:t>ellipse</a:t>
            </a:r>
            <a:r>
              <a:rPr lang="en-US" altLang="en-US"/>
              <a:t> is the locus of all points in a plane such that </a:t>
            </a:r>
          </a:p>
          <a:p>
            <a:r>
              <a:rPr lang="en-US" altLang="en-US"/>
              <a:t>the sum of the distances from two given points in the plane, </a:t>
            </a:r>
          </a:p>
          <a:p>
            <a:r>
              <a:rPr lang="en-US" altLang="en-US"/>
              <a:t>the foci, is </a:t>
            </a:r>
            <a:r>
              <a:rPr lang="en-US" altLang="en-US">
                <a:solidFill>
                  <a:srgbClr val="CC0000"/>
                </a:solidFill>
              </a:rPr>
              <a:t>constant</a:t>
            </a:r>
            <a:r>
              <a:rPr lang="en-US" altLang="en-US"/>
              <a:t>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11300"/>
            <a:ext cx="6908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905000" y="4051300"/>
            <a:ext cx="4953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CC0000"/>
                </a:solidFill>
              </a:rPr>
              <a:t>Major Axis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368800" y="2819400"/>
            <a:ext cx="0" cy="24384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-5400000">
            <a:off x="3513932" y="320436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6600"/>
                </a:solidFill>
              </a:rPr>
              <a:t>Minor Axis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67000" y="41910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b="0"/>
              <a:t>Focus 1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b="0"/>
              <a:t>Focus 2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 flipV="1">
            <a:off x="3124200" y="4038600"/>
            <a:ext cx="381000" cy="114300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3505200" y="4038600"/>
            <a:ext cx="2057400" cy="114300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416300" y="51054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3048000" y="39751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486400" y="39624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955925" y="52578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Point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419600" y="5410200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CC3399"/>
                </a:solidFill>
              </a:rPr>
              <a:t>PF</a:t>
            </a:r>
            <a:r>
              <a:rPr lang="en-US" altLang="en-US" baseline="-25000" dirty="0">
                <a:solidFill>
                  <a:srgbClr val="CC3399"/>
                </a:solidFill>
              </a:rPr>
              <a:t>1 </a:t>
            </a:r>
            <a:r>
              <a:rPr lang="en-US" altLang="en-US" dirty="0">
                <a:solidFill>
                  <a:srgbClr val="CC3399"/>
                </a:solidFill>
              </a:rPr>
              <a:t>+ PF</a:t>
            </a:r>
            <a:r>
              <a:rPr lang="en-US" altLang="en-US" baseline="-25000" dirty="0">
                <a:solidFill>
                  <a:srgbClr val="CC3399"/>
                </a:solidFill>
              </a:rPr>
              <a:t>2</a:t>
            </a:r>
            <a:r>
              <a:rPr lang="en-US" altLang="en-US" dirty="0">
                <a:solidFill>
                  <a:srgbClr val="CC3399"/>
                </a:solidFill>
              </a:rPr>
              <a:t> = </a:t>
            </a:r>
            <a:r>
              <a:rPr lang="en-US" altLang="en-US" dirty="0" smtClean="0">
                <a:solidFill>
                  <a:srgbClr val="CC3399"/>
                </a:solidFill>
              </a:rPr>
              <a:t>constant</a:t>
            </a:r>
          </a:p>
          <a:p>
            <a:r>
              <a:rPr lang="en-US" altLang="en-US" dirty="0" smtClean="0">
                <a:solidFill>
                  <a:srgbClr val="CC3399"/>
                </a:solidFill>
              </a:rPr>
              <a:t>PF</a:t>
            </a:r>
            <a:r>
              <a:rPr lang="en-US" altLang="en-US" baseline="-25000" dirty="0" smtClean="0">
                <a:solidFill>
                  <a:srgbClr val="CC3399"/>
                </a:solidFill>
              </a:rPr>
              <a:t>1 </a:t>
            </a:r>
            <a:r>
              <a:rPr lang="en-US" altLang="en-US" dirty="0" smtClean="0">
                <a:solidFill>
                  <a:srgbClr val="CC3399"/>
                </a:solidFill>
              </a:rPr>
              <a:t>+ PF</a:t>
            </a:r>
            <a:r>
              <a:rPr lang="en-US" altLang="en-US" baseline="-25000" dirty="0" smtClean="0">
                <a:solidFill>
                  <a:srgbClr val="CC3399"/>
                </a:solidFill>
              </a:rPr>
              <a:t>2</a:t>
            </a:r>
            <a:r>
              <a:rPr lang="en-US" altLang="en-US" dirty="0" smtClean="0">
                <a:solidFill>
                  <a:srgbClr val="CC3399"/>
                </a:solidFill>
              </a:rPr>
              <a:t> = length of Major axis</a:t>
            </a:r>
            <a:endParaRPr lang="en-US" altLang="en-US" dirty="0">
              <a:solidFill>
                <a:srgbClr val="CC3399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595688" y="-61913"/>
            <a:ext cx="1890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u="sng">
                <a:solidFill>
                  <a:schemeClr val="accent2"/>
                </a:solidFill>
              </a:rPr>
              <a:t>The Ellipse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utoUpdateAnimBg="0"/>
      <p:bldP spid="4102" grpId="0" animBg="1"/>
      <p:bldP spid="4103" grpId="0" autoUpdateAnimBg="0"/>
      <p:bldP spid="4107" grpId="0" autoUpdateAnimBg="0"/>
      <p:bldP spid="4108" grpId="0" autoUpdateAnimBg="0"/>
      <p:bldP spid="4111" grpId="0" animBg="1"/>
      <p:bldP spid="4112" grpId="0" animBg="1"/>
      <p:bldP spid="4110" grpId="0" animBg="1"/>
      <p:bldP spid="4106" grpId="0" animBg="1"/>
      <p:bldP spid="4105" grpId="0" animBg="1"/>
      <p:bldP spid="4113" grpId="0" autoUpdateAnimBg="0"/>
      <p:bldP spid="41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341438"/>
            <a:ext cx="73152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" y="444500"/>
            <a:ext cx="9040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CC0000"/>
                </a:solidFill>
              </a:rPr>
              <a:t>standard form</a:t>
            </a:r>
            <a:r>
              <a:rPr lang="en-US" altLang="en-US"/>
              <a:t> of an ellipse centred at the origin with the major</a:t>
            </a:r>
          </a:p>
          <a:p>
            <a:r>
              <a:rPr lang="en-US" altLang="en-US"/>
              <a:t>axis of </a:t>
            </a:r>
            <a:r>
              <a:rPr lang="en-US" altLang="en-US">
                <a:solidFill>
                  <a:schemeClr val="accent2"/>
                </a:solidFill>
              </a:rPr>
              <a:t>length 2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 along the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-axis</a:t>
            </a:r>
            <a:r>
              <a:rPr lang="en-US" altLang="en-US"/>
              <a:t> and a minor axis of </a:t>
            </a:r>
            <a:r>
              <a:rPr lang="en-US" altLang="en-US">
                <a:solidFill>
                  <a:schemeClr val="accent2"/>
                </a:solidFill>
              </a:rPr>
              <a:t>length 2</a:t>
            </a:r>
            <a:r>
              <a:rPr lang="en-US" altLang="en-US" i="1">
                <a:solidFill>
                  <a:schemeClr val="accent2"/>
                </a:solidFill>
              </a:rPr>
              <a:t>b</a:t>
            </a:r>
            <a:r>
              <a:rPr lang="en-US" altLang="en-US">
                <a:solidFill>
                  <a:schemeClr val="accent2"/>
                </a:solidFill>
              </a:rPr>
              <a:t> along</a:t>
            </a:r>
          </a:p>
          <a:p>
            <a:r>
              <a:rPr lang="en-US" altLang="en-US">
                <a:solidFill>
                  <a:schemeClr val="accent2"/>
                </a:solidFill>
              </a:rPr>
              <a:t>the </a:t>
            </a:r>
            <a:r>
              <a:rPr lang="en-US" altLang="en-US" i="1">
                <a:solidFill>
                  <a:schemeClr val="accent2"/>
                </a:solidFill>
              </a:rPr>
              <a:t>y</a:t>
            </a:r>
            <a:r>
              <a:rPr lang="en-US" altLang="en-US">
                <a:solidFill>
                  <a:schemeClr val="accent2"/>
                </a:solidFill>
              </a:rPr>
              <a:t>-axis, </a:t>
            </a:r>
            <a:r>
              <a:rPr lang="en-US" altLang="en-US"/>
              <a:t>is: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870075" y="1603375"/>
          <a:ext cx="21272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762000" imgH="381000" progId="Equation.DSMT36">
                  <p:embed/>
                </p:oleObj>
              </mc:Choice>
              <mc:Fallback>
                <p:oleObj name="Equation" r:id="rId4" imgW="762000" imgH="3810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1603375"/>
                        <a:ext cx="2127250" cy="10636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CC0000"/>
                </a:solidFill>
              </a:rPr>
              <a:t>3.4.</a:t>
            </a:r>
            <a:r>
              <a:rPr lang="en-US" altLang="en-US" sz="1800" i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03325" y="-15875"/>
            <a:ext cx="677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u="sng">
                <a:solidFill>
                  <a:srgbClr val="339933"/>
                </a:solidFill>
              </a:rPr>
              <a:t>The Standard Forms of the Equation of the Ellipse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228600"/>
            <a:ext cx="8066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C0000"/>
                </a:solidFill>
              </a:rPr>
              <a:t>standard form</a:t>
            </a:r>
            <a:r>
              <a:rPr lang="en-US" altLang="en-US" dirty="0"/>
              <a:t> of an ellipse </a:t>
            </a:r>
            <a:r>
              <a:rPr lang="en-US" altLang="en-US" dirty="0" err="1"/>
              <a:t>centred</a:t>
            </a:r>
            <a:r>
              <a:rPr lang="en-US" altLang="en-US" dirty="0"/>
              <a:t> at the origin with </a:t>
            </a:r>
          </a:p>
          <a:p>
            <a:r>
              <a:rPr lang="en-US" altLang="en-US" dirty="0"/>
              <a:t>the major axis of </a:t>
            </a:r>
            <a:r>
              <a:rPr lang="en-US" altLang="en-US" dirty="0">
                <a:solidFill>
                  <a:schemeClr val="accent2"/>
                </a:solidFill>
              </a:rPr>
              <a:t>length 2</a:t>
            </a:r>
            <a:r>
              <a:rPr lang="en-US" altLang="en-US" i="1" dirty="0">
                <a:solidFill>
                  <a:schemeClr val="accent2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 along the </a:t>
            </a:r>
            <a:r>
              <a:rPr lang="en-US" altLang="en-US" i="1" dirty="0">
                <a:solidFill>
                  <a:schemeClr val="accent2"/>
                </a:solidFill>
              </a:rPr>
              <a:t>y</a:t>
            </a:r>
            <a:r>
              <a:rPr lang="en-US" altLang="en-US" dirty="0">
                <a:solidFill>
                  <a:schemeClr val="accent2"/>
                </a:solidFill>
              </a:rPr>
              <a:t>-axis</a:t>
            </a:r>
            <a:r>
              <a:rPr lang="en-US" altLang="en-US" dirty="0"/>
              <a:t> and a minor axis </a:t>
            </a:r>
          </a:p>
          <a:p>
            <a:r>
              <a:rPr lang="en-US" altLang="en-US" dirty="0"/>
              <a:t>of </a:t>
            </a:r>
            <a:r>
              <a:rPr lang="en-US" altLang="en-US" dirty="0">
                <a:solidFill>
                  <a:schemeClr val="accent2"/>
                </a:solidFill>
              </a:rPr>
              <a:t>length 2</a:t>
            </a:r>
            <a:r>
              <a:rPr lang="en-US" altLang="en-US" i="1" dirty="0">
                <a:solidFill>
                  <a:schemeClr val="accent2"/>
                </a:solidFill>
              </a:rPr>
              <a:t>b</a:t>
            </a:r>
            <a:r>
              <a:rPr lang="en-US" altLang="en-US" dirty="0">
                <a:solidFill>
                  <a:schemeClr val="accent2"/>
                </a:solidFill>
              </a:rPr>
              <a:t> along the </a:t>
            </a:r>
            <a:r>
              <a:rPr lang="en-US" altLang="en-US" i="1" dirty="0">
                <a:solidFill>
                  <a:schemeClr val="accent2"/>
                </a:solidFill>
              </a:rPr>
              <a:t>x</a:t>
            </a:r>
            <a:r>
              <a:rPr lang="en-US" altLang="en-US" dirty="0">
                <a:solidFill>
                  <a:schemeClr val="accent2"/>
                </a:solidFill>
              </a:rPr>
              <a:t>-axis, </a:t>
            </a:r>
            <a:r>
              <a:rPr lang="en-US" altLang="en-US" dirty="0"/>
              <a:t>is:</a:t>
            </a:r>
          </a:p>
        </p:txBody>
      </p:sp>
      <p:graphicFrame>
        <p:nvGraphicFramePr>
          <p:cNvPr id="29696" name="Object 0"/>
          <p:cNvGraphicFramePr>
            <a:graphicFrameLocks noChangeAspect="1"/>
          </p:cNvGraphicFramePr>
          <p:nvPr/>
        </p:nvGraphicFramePr>
        <p:xfrm>
          <a:off x="1143000" y="3200400"/>
          <a:ext cx="21288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762000" imgH="381000" progId="Equation.DSMT36">
                  <p:embed/>
                </p:oleObj>
              </mc:Choice>
              <mc:Fallback>
                <p:oleObj name="Equation" r:id="rId3" imgW="762000" imgH="381000" progId="Equation.DSMT36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2128838" cy="10636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2288" y="1219200"/>
            <a:ext cx="4811712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3.4.</a:t>
            </a:r>
            <a:r>
              <a:rPr lang="en-US" altLang="en-US" sz="1800" i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275"/>
            <a:ext cx="67818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600200" y="3152775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3297238"/>
            <a:ext cx="104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/>
              <a:t>F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(-</a:t>
            </a:r>
            <a:r>
              <a:rPr lang="en-US" altLang="en-US" sz="2000" i="1" dirty="0"/>
              <a:t>c</a:t>
            </a:r>
            <a:r>
              <a:rPr lang="en-US" altLang="en-US" sz="2000" dirty="0"/>
              <a:t>, 0)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05337" y="3292475"/>
            <a:ext cx="95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/>
              <a:t>F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(</a:t>
            </a:r>
            <a:r>
              <a:rPr lang="en-US" altLang="en-US" sz="2000" i="1" dirty="0"/>
              <a:t>c</a:t>
            </a:r>
            <a:r>
              <a:rPr lang="en-US" altLang="en-US" sz="2000" dirty="0"/>
              <a:t>, 0)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78200" y="2047875"/>
            <a:ext cx="0" cy="1219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352800" y="3254375"/>
            <a:ext cx="16764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352800" y="2057399"/>
            <a:ext cx="1752600" cy="1209675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029200" y="3165475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806700" y="-9525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u="sng">
                <a:solidFill>
                  <a:srgbClr val="CC0000"/>
                </a:solidFill>
              </a:rPr>
              <a:t>The Pythagorean Property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08325" y="2346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0" i="1" dirty="0"/>
              <a:t>b</a:t>
            </a:r>
            <a:endParaRPr lang="en-US" altLang="en-US" b="0" dirty="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24312" y="312102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/>
              <a:t>c</a:t>
            </a:r>
            <a:endParaRPr lang="en-US" altLang="en-US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343400" y="228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/>
              <a:t>a</a:t>
            </a:r>
            <a:endParaRPr lang="en-US" altLang="en-US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923446" y="2365087"/>
            <a:ext cx="1899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i="1" dirty="0" smtClean="0"/>
              <a:t>c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= </a:t>
            </a:r>
            <a:r>
              <a:rPr lang="en-US" altLang="en-US" sz="3200" i="1" dirty="0"/>
              <a:t>a</a:t>
            </a:r>
            <a:r>
              <a:rPr lang="en-US" altLang="en-US" sz="3200" baseline="30000" dirty="0"/>
              <a:t>2 </a:t>
            </a:r>
            <a:r>
              <a:rPr lang="en-US" altLang="en-US" sz="3200" dirty="0"/>
              <a:t>-</a:t>
            </a:r>
            <a:r>
              <a:rPr lang="en-US" altLang="en-US" sz="3200" baseline="30000" dirty="0"/>
              <a:t> </a:t>
            </a:r>
            <a:r>
              <a:rPr lang="en-US" altLang="en-US" sz="3200" i="1" dirty="0"/>
              <a:t>b</a:t>
            </a:r>
            <a:r>
              <a:rPr lang="en-US" altLang="en-US" sz="3200" baseline="30000" dirty="0"/>
              <a:t>2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390900" y="3073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18125" y="4543425"/>
            <a:ext cx="3646488" cy="1628775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Length of major axis:  2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>
                <a:solidFill>
                  <a:schemeClr val="accent2"/>
                </a:solidFill>
              </a:rPr>
              <a:t>Length of minor axis:  2</a:t>
            </a:r>
            <a:r>
              <a:rPr lang="en-US" altLang="en-US" i="1">
                <a:solidFill>
                  <a:schemeClr val="accent2"/>
                </a:solidFill>
              </a:rPr>
              <a:t>b</a:t>
            </a:r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>
                <a:solidFill>
                  <a:schemeClr val="accent2"/>
                </a:solidFill>
              </a:rPr>
              <a:t>Vertices:  (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, 0) and (-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, 0)</a:t>
            </a:r>
          </a:p>
          <a:p>
            <a:r>
              <a:rPr lang="en-US" altLang="en-US">
                <a:solidFill>
                  <a:schemeClr val="accent2"/>
                </a:solidFill>
              </a:rPr>
              <a:t>Foci:  (-</a:t>
            </a:r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, 0) and (</a:t>
            </a:r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, 0)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3.4.</a:t>
            </a:r>
            <a:r>
              <a:rPr lang="en-US" altLang="en-US" sz="1800" i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utoUpdateAnimBg="0"/>
      <p:bldP spid="7174" grpId="0" autoUpdateAnimBg="0"/>
      <p:bldP spid="7175" grpId="0" animBg="1"/>
      <p:bldP spid="7176" grpId="0" animBg="1"/>
      <p:bldP spid="7177" grpId="0" animBg="1"/>
      <p:bldP spid="7172" grpId="0" animBg="1"/>
      <p:bldP spid="7179" grpId="0" autoUpdateAnimBg="0"/>
      <p:bldP spid="7180" grpId="0" autoUpdateAnimBg="0"/>
      <p:bldP spid="7181" grpId="0" autoUpdateAnimBg="0"/>
      <p:bldP spid="7182" grpId="0" build="p" autoUpdateAnimBg="0"/>
      <p:bldP spid="7184" grpId="0" animBg="1"/>
      <p:bldP spid="7185" grpId="0" uiExpand="1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3966" y="272871"/>
            <a:ext cx="8001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C0000"/>
                </a:solidFill>
              </a:rPr>
              <a:t>standard form</a:t>
            </a:r>
            <a:r>
              <a:rPr lang="en-US" altLang="en-US" dirty="0"/>
              <a:t> of an ellipse </a:t>
            </a:r>
            <a:r>
              <a:rPr lang="en-US" altLang="en-US" dirty="0" smtClean="0"/>
              <a:t>centered </a:t>
            </a:r>
            <a:r>
              <a:rPr lang="en-US" altLang="en-US" dirty="0"/>
              <a:t>at any point (</a:t>
            </a:r>
            <a:r>
              <a:rPr lang="en-US" altLang="en-US" i="1" dirty="0"/>
              <a:t>h</a:t>
            </a:r>
            <a:r>
              <a:rPr lang="en-US" altLang="en-US" dirty="0"/>
              <a:t>, </a:t>
            </a:r>
            <a:r>
              <a:rPr lang="en-US" altLang="en-US" i="1" dirty="0"/>
              <a:t>k</a:t>
            </a:r>
            <a:r>
              <a:rPr lang="en-US" altLang="en-US" dirty="0"/>
              <a:t>) </a:t>
            </a:r>
          </a:p>
          <a:p>
            <a:r>
              <a:rPr lang="en-US" altLang="en-US" dirty="0"/>
              <a:t>with the major axis of </a:t>
            </a:r>
            <a:r>
              <a:rPr lang="en-US" altLang="en-US" dirty="0">
                <a:solidFill>
                  <a:schemeClr val="accent2"/>
                </a:solidFill>
              </a:rPr>
              <a:t>length 2</a:t>
            </a:r>
            <a:r>
              <a:rPr lang="en-US" altLang="en-US" i="1" dirty="0">
                <a:solidFill>
                  <a:schemeClr val="accent2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 parallel to the </a:t>
            </a:r>
            <a:r>
              <a:rPr lang="en-US" altLang="en-US" i="1" dirty="0">
                <a:solidFill>
                  <a:schemeClr val="accent2"/>
                </a:solidFill>
              </a:rPr>
              <a:t>x</a:t>
            </a:r>
            <a:r>
              <a:rPr lang="en-US" altLang="en-US" dirty="0">
                <a:solidFill>
                  <a:schemeClr val="accent2"/>
                </a:solidFill>
              </a:rPr>
              <a:t>-axis</a:t>
            </a:r>
            <a:r>
              <a:rPr lang="en-US" altLang="en-US" dirty="0"/>
              <a:t> and </a:t>
            </a:r>
          </a:p>
          <a:p>
            <a:r>
              <a:rPr lang="en-US" altLang="en-US" dirty="0"/>
              <a:t>a minor axis of </a:t>
            </a:r>
            <a:r>
              <a:rPr lang="en-US" altLang="en-US" dirty="0">
                <a:solidFill>
                  <a:schemeClr val="accent2"/>
                </a:solidFill>
              </a:rPr>
              <a:t>length </a:t>
            </a:r>
            <a:r>
              <a:rPr lang="en-US" altLang="en-US" i="1" dirty="0">
                <a:solidFill>
                  <a:schemeClr val="accent2"/>
                </a:solidFill>
              </a:rPr>
              <a:t>2b</a:t>
            </a:r>
            <a:r>
              <a:rPr lang="en-US" altLang="en-US" dirty="0">
                <a:solidFill>
                  <a:schemeClr val="accent2"/>
                </a:solidFill>
              </a:rPr>
              <a:t> parallel to the </a:t>
            </a:r>
            <a:r>
              <a:rPr lang="en-US" altLang="en-US" i="1" dirty="0">
                <a:solidFill>
                  <a:schemeClr val="accent2"/>
                </a:solidFill>
              </a:rPr>
              <a:t>y</a:t>
            </a:r>
            <a:r>
              <a:rPr lang="en-US" altLang="en-US" dirty="0">
                <a:solidFill>
                  <a:schemeClr val="accent2"/>
                </a:solidFill>
              </a:rPr>
              <a:t>-axis, </a:t>
            </a:r>
            <a:r>
              <a:rPr lang="en-US" altLang="en-US" dirty="0"/>
              <a:t>is: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752600"/>
            <a:ext cx="55245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663653"/>
              </p:ext>
            </p:extLst>
          </p:nvPr>
        </p:nvGraphicFramePr>
        <p:xfrm>
          <a:off x="304800" y="1673976"/>
          <a:ext cx="39735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1422400" imgH="381000" progId="Equation.DSMT4">
                  <p:embed/>
                </p:oleObj>
              </mc:Choice>
              <mc:Fallback>
                <p:oleObj name="Equation" r:id="rId4" imgW="14224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3976"/>
                        <a:ext cx="3973513" cy="10636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5994400" y="33782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03925" y="3413125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(</a:t>
            </a:r>
            <a:r>
              <a:rPr lang="en-US" altLang="en-US" sz="2000" i="1">
                <a:solidFill>
                  <a:srgbClr val="CC0000"/>
                </a:solidFill>
              </a:rPr>
              <a:t>h</a:t>
            </a:r>
            <a:r>
              <a:rPr lang="en-US" altLang="en-US" sz="2000">
                <a:solidFill>
                  <a:srgbClr val="CC0000"/>
                </a:solidFill>
              </a:rPr>
              <a:t>, </a:t>
            </a:r>
            <a:r>
              <a:rPr lang="en-US" altLang="en-US" sz="2000" i="1">
                <a:solidFill>
                  <a:srgbClr val="CC0000"/>
                </a:solidFill>
              </a:rPr>
              <a:t>k</a:t>
            </a:r>
            <a:r>
              <a:rPr lang="en-US" altLang="en-US" sz="200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3.4.</a:t>
            </a:r>
            <a:r>
              <a:rPr lang="en-US" altLang="en-US" sz="1800" i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76522"/>
              </p:ext>
            </p:extLst>
          </p:nvPr>
        </p:nvGraphicFramePr>
        <p:xfrm>
          <a:off x="152400" y="1547395"/>
          <a:ext cx="38655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384300" imgH="381000" progId="Equation.DSMT36">
                  <p:embed/>
                </p:oleObj>
              </mc:Choice>
              <mc:Fallback>
                <p:oleObj name="Equation" r:id="rId3" imgW="1384300" imgH="3810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47395"/>
                        <a:ext cx="3865563" cy="10636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2900" y="1511300"/>
            <a:ext cx="4991100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832600" y="42418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0" y="4343400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(</a:t>
            </a:r>
            <a:r>
              <a:rPr lang="en-US" altLang="en-US" sz="2000" i="1">
                <a:solidFill>
                  <a:srgbClr val="CC0000"/>
                </a:solidFill>
              </a:rPr>
              <a:t>h, k</a:t>
            </a:r>
            <a:r>
              <a:rPr lang="en-US" altLang="en-US" sz="200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3.4.</a:t>
            </a:r>
            <a:r>
              <a:rPr lang="en-US" altLang="en-US" sz="1800" i="1"/>
              <a:t>7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201261"/>
            <a:ext cx="8001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C0000"/>
                </a:solidFill>
              </a:rPr>
              <a:t>standard form</a:t>
            </a:r>
            <a:r>
              <a:rPr lang="en-US" altLang="en-US" dirty="0"/>
              <a:t> of an ellipse </a:t>
            </a:r>
            <a:r>
              <a:rPr lang="en-US" altLang="en-US" dirty="0" smtClean="0"/>
              <a:t>centered </a:t>
            </a:r>
            <a:r>
              <a:rPr lang="en-US" altLang="en-US" dirty="0"/>
              <a:t>at any point (</a:t>
            </a:r>
            <a:r>
              <a:rPr lang="en-US" altLang="en-US" i="1" dirty="0"/>
              <a:t>h, k</a:t>
            </a:r>
            <a:r>
              <a:rPr lang="en-US" altLang="en-US" dirty="0"/>
              <a:t>) </a:t>
            </a:r>
          </a:p>
          <a:p>
            <a:r>
              <a:rPr lang="en-US" altLang="en-US" dirty="0"/>
              <a:t>with the major axis of </a:t>
            </a:r>
            <a:r>
              <a:rPr lang="en-US" altLang="en-US" dirty="0">
                <a:solidFill>
                  <a:schemeClr val="accent2"/>
                </a:solidFill>
              </a:rPr>
              <a:t>length 2</a:t>
            </a:r>
            <a:r>
              <a:rPr lang="en-US" altLang="en-US" i="1" dirty="0">
                <a:solidFill>
                  <a:schemeClr val="accent2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 parallel to the </a:t>
            </a:r>
            <a:r>
              <a:rPr lang="en-US" altLang="en-US" i="1" dirty="0">
                <a:solidFill>
                  <a:schemeClr val="accent2"/>
                </a:solidFill>
              </a:rPr>
              <a:t>y</a:t>
            </a:r>
            <a:r>
              <a:rPr lang="en-US" altLang="en-US" dirty="0">
                <a:solidFill>
                  <a:schemeClr val="accent2"/>
                </a:solidFill>
              </a:rPr>
              <a:t>-axis</a:t>
            </a:r>
            <a:r>
              <a:rPr lang="en-US" altLang="en-US" dirty="0"/>
              <a:t> and </a:t>
            </a:r>
          </a:p>
          <a:p>
            <a:r>
              <a:rPr lang="en-US" altLang="en-US" dirty="0"/>
              <a:t>a minor axis of </a:t>
            </a:r>
            <a:r>
              <a:rPr lang="en-US" altLang="en-US" dirty="0">
                <a:solidFill>
                  <a:schemeClr val="accent2"/>
                </a:solidFill>
              </a:rPr>
              <a:t>length 2</a:t>
            </a:r>
            <a:r>
              <a:rPr lang="en-US" altLang="en-US" i="1" dirty="0">
                <a:solidFill>
                  <a:schemeClr val="accent2"/>
                </a:solidFill>
              </a:rPr>
              <a:t>b</a:t>
            </a:r>
            <a:r>
              <a:rPr lang="en-US" altLang="en-US" dirty="0">
                <a:solidFill>
                  <a:schemeClr val="accent2"/>
                </a:solidFill>
              </a:rPr>
              <a:t> parallel to the </a:t>
            </a:r>
            <a:r>
              <a:rPr lang="en-US" altLang="en-US" i="1" dirty="0">
                <a:solidFill>
                  <a:schemeClr val="accent2"/>
                </a:solidFill>
              </a:rPr>
              <a:t>x</a:t>
            </a:r>
            <a:r>
              <a:rPr lang="en-US" altLang="en-US" dirty="0">
                <a:solidFill>
                  <a:schemeClr val="accent2"/>
                </a:solidFill>
              </a:rPr>
              <a:t>-axis, </a:t>
            </a:r>
            <a:r>
              <a:rPr lang="en-US" altLang="en-US" dirty="0"/>
              <a:t>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6525" y="412750"/>
            <a:ext cx="8451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State the coordinates of the vertices, the coordinates of the foci, </a:t>
            </a:r>
          </a:p>
          <a:p>
            <a:r>
              <a:rPr lang="en-US" altLang="en-US"/>
              <a:t>and the lengths of the major and minor axes of the ellipse, </a:t>
            </a:r>
          </a:p>
          <a:p>
            <a:r>
              <a:rPr lang="en-US" altLang="en-US"/>
              <a:t>defined by each equation.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32125" y="1782763"/>
            <a:ext cx="367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</a:rPr>
              <a:t>The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center </a:t>
            </a:r>
            <a:r>
              <a:rPr lang="en-US" altLang="en-US" sz="2000" dirty="0">
                <a:solidFill>
                  <a:schemeClr val="accent2"/>
                </a:solidFill>
              </a:rPr>
              <a:t>of the ellipse is (0, 0).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0" y="2163763"/>
            <a:ext cx="509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/>
              <a:t>Since the larger number occurs under the 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, </a:t>
            </a:r>
          </a:p>
          <a:p>
            <a:r>
              <a:rPr lang="en-US" altLang="en-US" sz="2000" dirty="0"/>
              <a:t>the major axis lies on the </a:t>
            </a:r>
            <a:r>
              <a:rPr lang="en-US" altLang="en-US" sz="2000" i="1" dirty="0"/>
              <a:t>x</a:t>
            </a:r>
            <a:r>
              <a:rPr lang="en-US" altLang="en-US" sz="2000" dirty="0"/>
              <a:t>-axis.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35300" y="3479800"/>
            <a:ext cx="575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</a:rPr>
              <a:t>The coordinates of the vertices are (4, 0) and (-4, 0).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035300" y="2819400"/>
            <a:ext cx="4638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</a:rPr>
              <a:t>The length of the major axis is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8 so a = 4.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35300" y="3136900"/>
            <a:ext cx="4652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chemeClr val="accent2"/>
                </a:solidFill>
              </a:rPr>
              <a:t>The length of the minor axis is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6 so b = 3.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" y="4343400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To find the </a:t>
            </a:r>
            <a:r>
              <a:rPr lang="en-US" altLang="en-US" dirty="0" smtClean="0"/>
              <a:t>coordinates </a:t>
            </a:r>
            <a:r>
              <a:rPr lang="en-US" altLang="en-US" dirty="0"/>
              <a:t>of the foci, use the Pythagorean property: 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898525" y="4797425"/>
            <a:ext cx="16113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 smtClean="0"/>
              <a:t>4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i="1" dirty="0" smtClean="0"/>
              <a:t>3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c</a:t>
            </a:r>
            <a:r>
              <a:rPr lang="en-US" altLang="en-US" baseline="30000" dirty="0" smtClean="0"/>
              <a:t>2</a:t>
            </a:r>
            <a:endParaRPr lang="en-US" altLang="en-US" baseline="30000" dirty="0"/>
          </a:p>
          <a:p>
            <a:r>
              <a:rPr lang="en-US" altLang="en-US" dirty="0" smtClean="0"/>
              <a:t>4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– 3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= c</a:t>
            </a:r>
            <a:r>
              <a:rPr lang="en-US" altLang="en-US" baseline="30000" dirty="0" smtClean="0"/>
              <a:t>2</a:t>
            </a:r>
            <a:endParaRPr lang="en-US" altLang="en-US" dirty="0"/>
          </a:p>
          <a:p>
            <a:r>
              <a:rPr lang="en-US" altLang="en-US" dirty="0" smtClean="0"/>
              <a:t>16 – 9 = c</a:t>
            </a:r>
            <a:r>
              <a:rPr lang="en-US" altLang="en-US" baseline="30000" dirty="0" smtClean="0"/>
              <a:t>2</a:t>
            </a:r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smtClean="0"/>
              <a:t>7 = c</a:t>
            </a:r>
            <a:r>
              <a:rPr lang="en-US" altLang="en-US" baseline="30000" dirty="0" smtClean="0"/>
              <a:t>2</a:t>
            </a:r>
            <a:endParaRPr lang="en-US" altLang="en-US" dirty="0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209800" y="-92075"/>
            <a:ext cx="471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u="sng" dirty="0">
                <a:solidFill>
                  <a:srgbClr val="CC0000"/>
                </a:solidFill>
              </a:rPr>
              <a:t>Finding the </a:t>
            </a:r>
            <a:r>
              <a:rPr lang="en-US" altLang="en-US" u="sng" dirty="0" smtClean="0">
                <a:solidFill>
                  <a:srgbClr val="CC0000"/>
                </a:solidFill>
              </a:rPr>
              <a:t>Center, </a:t>
            </a:r>
            <a:r>
              <a:rPr lang="en-US" altLang="en-US" u="sng" dirty="0">
                <a:solidFill>
                  <a:srgbClr val="CC0000"/>
                </a:solidFill>
              </a:rPr>
              <a:t>Axes, and Foci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502650" y="648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3.4.</a:t>
            </a:r>
            <a:r>
              <a:rPr lang="en-US" altLang="en-US" sz="1800" i="1"/>
              <a:t>9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291389" y="3014127"/>
            <a:ext cx="0" cy="351639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1357566" y="3389599"/>
            <a:ext cx="309888" cy="88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325508" y="3004109"/>
            <a:ext cx="376321" cy="39437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003939" y="29494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i="1"/>
              <a:t>b</a:t>
            </a:r>
            <a:endParaRPr lang="en-US" altLang="en-US" sz="2000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361514" y="3333691"/>
            <a:ext cx="298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i="1" dirty="0" smtClean="0"/>
              <a:t>c</a:t>
            </a:r>
            <a:endParaRPr lang="en-US" altLang="en-US" sz="2000" dirty="0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449303" y="2905331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i="1" dirty="0"/>
              <a:t>a</a:t>
            </a:r>
            <a:endParaRPr lang="en-US" altLang="en-US" sz="2000" dirty="0"/>
          </a:p>
        </p:txBody>
      </p:sp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914400" y="1524000"/>
          <a:ext cx="1397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MATHPOWER Assessment Bank Equation" r:id="rId3" imgW="1396394" imgH="723586" progId="Equation">
                  <p:embed/>
                </p:oleObj>
              </mc:Choice>
              <mc:Fallback>
                <p:oleObj name="MATHPOWER Assessment Bank Equation" r:id="rId3" imgW="1396394" imgH="723586" progId="Equation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1397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04800" y="167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a)</a:t>
            </a:r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MATHPOWER Assessment Bank Equation" r:id="rId5" imgW="177723" imgH="368140" progId="Equation">
                  <p:embed/>
                </p:oleObj>
              </mc:Choice>
              <mc:Fallback>
                <p:oleObj name="MATHPOWER Assessment Bank Equation" r:id="rId5" imgW="177723" imgH="368140" progId="Equation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990600" y="6324600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324600"/>
                        <a:ext cx="990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717925" y="5222875"/>
            <a:ext cx="423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coordinates of the foci are:</a:t>
            </a: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3886200" y="5867400"/>
          <a:ext cx="1066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MATHPOWER Assessment Bank Equation" r:id="rId9" imgW="1066337" imgH="393529" progId="Equation">
                  <p:embed/>
                </p:oleObj>
              </mc:Choice>
              <mc:Fallback>
                <p:oleObj name="MATHPOWER Assessment Bank Equation" r:id="rId9" imgW="1066337" imgH="393529" progId="Equation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67400"/>
                        <a:ext cx="1066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013325" y="5832475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</a:t>
            </a:r>
          </a:p>
        </p:txBody>
      </p:sp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5715000" y="5867400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MATHPOWER Assessment Bank Equation" r:id="rId11" imgW="875920" imgH="393529" progId="Equation">
                  <p:embed/>
                </p:oleObj>
              </mc:Choice>
              <mc:Fallback>
                <p:oleObj name="MATHPOWER Assessment Bank Equation" r:id="rId11" imgW="875920" imgH="393529" progId="Equation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1295400" y="2438401"/>
            <a:ext cx="9525" cy="16763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228600" y="3352800"/>
            <a:ext cx="2281264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238250" y="26670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1238250" y="28194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238250" y="29718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238250" y="31242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238250" y="32766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238250" y="35052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238250" y="36576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238250" y="3810000"/>
            <a:ext cx="133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23875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76275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28675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981075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1133475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1447800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1600200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1752600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1905000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057400" y="3276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Oval 21"/>
          <p:cNvSpPr>
            <a:spLocks noChangeArrowheads="1"/>
          </p:cNvSpPr>
          <p:nvPr/>
        </p:nvSpPr>
        <p:spPr bwMode="auto">
          <a:xfrm>
            <a:off x="1267633" y="3314700"/>
            <a:ext cx="83331" cy="121209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1854230" y="3329238"/>
            <a:ext cx="88900" cy="889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4"/>
          <p:cNvSpPr>
            <a:spLocks noChangeArrowheads="1"/>
          </p:cNvSpPr>
          <p:nvPr/>
        </p:nvSpPr>
        <p:spPr bwMode="auto">
          <a:xfrm>
            <a:off x="625475" y="3329238"/>
            <a:ext cx="88900" cy="889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1268666" y="3794654"/>
            <a:ext cx="88900" cy="889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1253484" y="2925227"/>
            <a:ext cx="88900" cy="889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676274" y="2936626"/>
            <a:ext cx="1228725" cy="915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859158" y="3321050"/>
            <a:ext cx="88900" cy="889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1636350" y="3336955"/>
            <a:ext cx="88900" cy="889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3" grpId="0" animBg="1"/>
      <p:bldP spid="25614" grpId="0" animBg="1"/>
      <p:bldP spid="25615" grpId="0" animBg="1"/>
      <p:bldP spid="25616" grpId="0"/>
      <p:bldP spid="25617" grpId="0"/>
      <p:bldP spid="25618" grpId="0"/>
      <p:bldP spid="25623" grpId="0"/>
      <p:bldP spid="25625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59312F1C974886B2A6CB789348A99A"/>
  <p:tag name="SLIDEID" val="3D59312F1C974886B2A6CB789348A99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S" val="Incorrect¤Incorrect¤Correct¤Incorrect"/>
  <p:tag name="RESPONSESGATHERED" val="False"/>
  <p:tag name="QUESTIONALIAS" val="5-Minute Check 1"/>
  <p:tag name="ANSWERSALIAS" val="A¤B¤C¤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1913</TotalTime>
  <Words>1106</Words>
  <Application>Microsoft Office PowerPoint</Application>
  <PresentationFormat>On-screen Show (4:3)</PresentationFormat>
  <Paragraphs>157</Paragraphs>
  <Slides>19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2</vt:i4>
      </vt:variant>
    </vt:vector>
  </HeadingPairs>
  <TitlesOfParts>
    <vt:vector size="32" baseType="lpstr">
      <vt:lpstr>Arial</vt:lpstr>
      <vt:lpstr>Calibri</vt:lpstr>
      <vt:lpstr>Cambria Math</vt:lpstr>
      <vt:lpstr>Impact</vt:lpstr>
      <vt:lpstr>Symbol</vt:lpstr>
      <vt:lpstr>Times</vt:lpstr>
      <vt:lpstr>Times New Roman</vt:lpstr>
      <vt:lpstr>Blank Presentation</vt:lpstr>
      <vt:lpstr>Equation</vt:lpstr>
      <vt:lpstr>MathType 5.0 Equation</vt:lpstr>
      <vt:lpstr>MATHPOWER Assessment Bank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Summary:</vt:lpstr>
      <vt:lpstr>PowerPoint Presentation</vt:lpstr>
      <vt:lpstr>Custom Show 1</vt:lpstr>
      <vt:lpstr>Copy of 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Ellipse PowerPoint</dc:title>
  <dc:creator>r</dc:creator>
  <cp:lastModifiedBy>Kurutz, Jeremy</cp:lastModifiedBy>
  <cp:revision>136</cp:revision>
  <dcterms:created xsi:type="dcterms:W3CDTF">2000-01-09T19:05:33Z</dcterms:created>
  <dcterms:modified xsi:type="dcterms:W3CDTF">2014-05-08T16:43:23Z</dcterms:modified>
</cp:coreProperties>
</file>