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70" r:id="rId11"/>
    <p:sldId id="280" r:id="rId12"/>
    <p:sldId id="272" r:id="rId13"/>
    <p:sldId id="281" r:id="rId14"/>
    <p:sldId id="278" r:id="rId15"/>
    <p:sldId id="273" r:id="rId16"/>
    <p:sldId id="274" r:id="rId17"/>
    <p:sldId id="276" r:id="rId18"/>
    <p:sldId id="275" r:id="rId19"/>
    <p:sldId id="277" r:id="rId20"/>
    <p:sldId id="292" r:id="rId21"/>
    <p:sldId id="294" r:id="rId22"/>
    <p:sldId id="293" r:id="rId23"/>
    <p:sldId id="291" r:id="rId2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B50069"/>
    <a:srgbClr val="E75C07"/>
    <a:srgbClr val="6FEFE9"/>
    <a:srgbClr val="760000"/>
    <a:srgbClr val="4C0133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84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101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468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3690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949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4803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256380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613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3680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595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93748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397184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84170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1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10" Type="http://schemas.openxmlformats.org/officeDocument/2006/relationships/image" Target="../media/image41.png"/><Relationship Id="rId9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4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png"/><Relationship Id="rId5" Type="http://schemas.openxmlformats.org/officeDocument/2006/relationships/image" Target="../media/image47.png"/><Relationship Id="rId10" Type="http://schemas.openxmlformats.org/officeDocument/2006/relationships/image" Target="../media/image25.wmf"/><Relationship Id="rId4" Type="http://schemas.openxmlformats.org/officeDocument/2006/relationships/image" Target="../media/image46.png"/><Relationship Id="rId9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 bwMode="hidden">
          <a:xfrm>
            <a:off x="7467600" y="3581400"/>
            <a:ext cx="1219200" cy="236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solidFill>
                  <a:schemeClr val="bg1"/>
                </a:solidFill>
              </a:rPr>
              <a:t>A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solidFill>
                  <a:schemeClr val="bg1"/>
                </a:solidFill>
              </a:rPr>
              <a:t>B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solidFill>
                  <a:schemeClr val="bg1"/>
                </a:solidFill>
              </a:rPr>
              <a:t>C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14694" name="TPQuestion"/>
          <p:cNvSpPr>
            <a:spLocks noChangeArrowheads="1"/>
          </p:cNvSpPr>
          <p:nvPr/>
        </p:nvSpPr>
        <p:spPr bwMode="auto">
          <a:xfrm>
            <a:off x="17463" y="1219200"/>
            <a:ext cx="80200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Write an equation for the circle with center at (-2, 1)</a:t>
            </a:r>
            <a:b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</a:b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and a solution point (3, -2)</a:t>
            </a:r>
          </a:p>
          <a:p>
            <a:pPr marL="342900">
              <a:lnSpc>
                <a:spcPct val="90000"/>
              </a:lnSpc>
            </a:pPr>
            <a:endParaRPr lang="en-US" sz="2400" b="1" i="0">
              <a:solidFill>
                <a:srgbClr val="00539D"/>
              </a:solidFill>
              <a:cs typeface="Times New Roman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Recall: General equation for a circle is</a:t>
            </a:r>
          </a:p>
          <a:p>
            <a:pPr marL="342900">
              <a:lnSpc>
                <a:spcPct val="90000"/>
              </a:lnSpc>
            </a:pP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	      with center(h, k) and radius r.  </a:t>
            </a:r>
          </a:p>
        </p:txBody>
      </p:sp>
      <p:sp>
        <p:nvSpPr>
          <p:cNvPr id="123909" name="TPQuestion"/>
          <p:cNvSpPr>
            <a:spLocks noChangeArrowheads="1"/>
          </p:cNvSpPr>
          <p:nvPr/>
        </p:nvSpPr>
        <p:spPr bwMode="auto">
          <a:xfrm>
            <a:off x="0" y="228600"/>
            <a:ext cx="3352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4800" b="1" i="0">
                <a:solidFill>
                  <a:srgbClr val="00539D"/>
                </a:solidFill>
                <a:cs typeface="Times New Roman" pitchFamily="18" charset="0"/>
              </a:rPr>
              <a:t>Warm up</a:t>
            </a: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:</a:t>
            </a:r>
          </a:p>
        </p:txBody>
      </p:sp>
      <p:pic>
        <p:nvPicPr>
          <p:cNvPr id="123910" name="Picture 7"/>
          <p:cNvPicPr>
            <a:picLocks noChangeAspect="1" noChangeArrowheads="1"/>
          </p:cNvPicPr>
          <p:nvPr/>
        </p:nvPicPr>
        <p:blipFill>
          <a:blip r:embed="rId5" cstate="print"/>
          <a:srcRect l="9380" t="9380" r="9337" b="9337"/>
          <a:stretch>
            <a:fillRect/>
          </a:stretch>
        </p:blipFill>
        <p:spPr bwMode="auto">
          <a:xfrm>
            <a:off x="1587252" y="3201978"/>
            <a:ext cx="2438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39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672124"/>
              </p:ext>
            </p:extLst>
          </p:nvPr>
        </p:nvGraphicFramePr>
        <p:xfrm>
          <a:off x="6096000" y="2163763"/>
          <a:ext cx="28876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Equation" r:id="rId6" imgW="1384200" imgH="228600" progId="Equation.DSMT4">
                  <p:embed/>
                </p:oleObj>
              </mc:Choice>
              <mc:Fallback>
                <p:oleObj name="Equation" r:id="rId6" imgW="1384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63763"/>
                        <a:ext cx="2887663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52400" y="5929293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 dirty="0"/>
              <a:t>HW:  </a:t>
            </a:r>
            <a:r>
              <a:rPr lang="en-US" sz="2800" dirty="0"/>
              <a:t>page 824 (1-6 all)</a:t>
            </a:r>
          </a:p>
          <a:p>
            <a:r>
              <a:rPr lang="en-US" sz="2800" dirty="0" smtClean="0"/>
              <a:t>page </a:t>
            </a:r>
            <a:r>
              <a:rPr lang="en-US" sz="2800" dirty="0"/>
              <a:t>824-825 (8, 10, 14, 18, 20, 28, 32, 36, 40)</a:t>
            </a:r>
            <a:endParaRPr lang="en-US" sz="2800" i="0" dirty="0"/>
          </a:p>
        </p:txBody>
      </p:sp>
    </p:spTree>
    <p:custDataLst>
      <p:tags r:id="rId2"/>
    </p:custData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smtClean="0"/>
              <a:t>Hyperbolas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190685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7338"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What are the parts of a hyperbola?</a:t>
            </a:r>
          </a:p>
          <a:p>
            <a:pPr indent="287338"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What are the standard form equations of a       </a:t>
            </a:r>
          </a:p>
          <a:p>
            <a:pPr indent="287338" eaLnBrk="1" hangingPunct="1"/>
            <a:r>
              <a:rPr lang="en-US" sz="3200" dirty="0" smtClean="0">
                <a:solidFill>
                  <a:srgbClr val="002060"/>
                </a:solidFill>
              </a:rPr>
              <a:t>hyperbola?</a:t>
            </a:r>
          </a:p>
          <a:p>
            <a:pPr indent="287338"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How do you know which way it opens?</a:t>
            </a:r>
          </a:p>
          <a:p>
            <a:pPr indent="287338"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Given a &amp; b, how do you find the value of c?</a:t>
            </a:r>
          </a:p>
          <a:p>
            <a:pPr indent="287338"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 How do you graph a hyperbola?</a:t>
            </a:r>
          </a:p>
          <a:p>
            <a:pPr indent="287338"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Why does drawing a box make graphing </a:t>
            </a:r>
          </a:p>
          <a:p>
            <a:pPr indent="287338" eaLnBrk="1" hangingPunct="1"/>
            <a:r>
              <a:rPr lang="en-US" sz="3200" dirty="0" smtClean="0">
                <a:solidFill>
                  <a:srgbClr val="002060"/>
                </a:solidFill>
              </a:rPr>
              <a:t>easier?</a:t>
            </a:r>
          </a:p>
          <a:p>
            <a:pPr indent="287338"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How do you write the equation from a </a:t>
            </a:r>
          </a:p>
          <a:p>
            <a:pPr indent="287338" eaLnBrk="1" hangingPunct="1"/>
            <a:r>
              <a:rPr lang="en-US" sz="3200" dirty="0" smtClean="0">
                <a:solidFill>
                  <a:srgbClr val="002060"/>
                </a:solidFill>
              </a:rPr>
              <a:t>graph?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381000"/>
          </a:xfrm>
          <a:noFill/>
          <a:ln/>
        </p:spPr>
        <p:txBody>
          <a:bodyPr/>
          <a:lstStyle/>
          <a:p>
            <a:r>
              <a:rPr lang="en-US" sz="2800" b="1"/>
              <a:t>Hyperbolas</a:t>
            </a:r>
            <a:endParaRPr lang="en-US" sz="2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305800" cy="9906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2800" b="1">
                <a:solidFill>
                  <a:srgbClr val="B50069"/>
                </a:solidFill>
              </a:rPr>
              <a:t>Hyperbola: </a:t>
            </a:r>
            <a:r>
              <a:rPr lang="en-US" sz="2800" b="1" i="1"/>
              <a:t>set of all points such that the </a:t>
            </a:r>
            <a:r>
              <a:rPr lang="en-US" sz="2800" b="1" i="1">
                <a:solidFill>
                  <a:srgbClr val="063DE8"/>
                </a:solidFill>
              </a:rPr>
              <a:t>difference </a:t>
            </a:r>
            <a:r>
              <a:rPr lang="en-US" sz="2800" b="1" i="1"/>
              <a:t>of the distances from any point to the foci is constant.</a:t>
            </a:r>
            <a:endParaRPr lang="en-US" sz="4000"/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6670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5052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1054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257800" y="23622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63DE8"/>
                </a:solidFill>
                <a:latin typeface="Times" charset="0"/>
              </a:rPr>
              <a:t>foci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657600" y="2667000"/>
            <a:ext cx="16764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5181600" y="2667000"/>
            <a:ext cx="3048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581400" y="2743200"/>
            <a:ext cx="2286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 flipV="1">
            <a:off x="3810000" y="2743200"/>
            <a:ext cx="12954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791200" y="2182813"/>
            <a:ext cx="306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/>
              <a:t>Difference of the distances:</a:t>
            </a:r>
          </a:p>
          <a:p>
            <a:r>
              <a:rPr lang="en-US" sz="2000" b="1" i="1" dirty="0"/>
              <a:t>      </a:t>
            </a:r>
            <a:r>
              <a:rPr lang="en-US" sz="2000" b="1" i="1" dirty="0">
                <a:solidFill>
                  <a:schemeClr val="accent2"/>
                </a:solidFill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2</a:t>
            </a:r>
            <a:r>
              <a:rPr lang="en-US" sz="2000" b="1" i="1" dirty="0">
                <a:solidFill>
                  <a:schemeClr val="accent2"/>
                </a:solidFill>
              </a:rPr>
              <a:t> – 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1</a:t>
            </a:r>
            <a:r>
              <a:rPr lang="en-US" sz="2000" b="1" i="1" dirty="0">
                <a:solidFill>
                  <a:schemeClr val="accent2"/>
                </a:solidFill>
              </a:rPr>
              <a:t> = constant</a:t>
            </a:r>
            <a:r>
              <a:rPr lang="en-US" sz="2000" b="1" i="1" dirty="0"/>
              <a:t> </a:t>
            </a:r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3886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4648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Arc 36"/>
          <p:cNvSpPr>
            <a:spLocks/>
          </p:cNvSpPr>
          <p:nvPr/>
        </p:nvSpPr>
        <p:spPr bwMode="auto">
          <a:xfrm>
            <a:off x="31242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Arc 37"/>
          <p:cNvSpPr>
            <a:spLocks/>
          </p:cNvSpPr>
          <p:nvPr/>
        </p:nvSpPr>
        <p:spPr bwMode="auto">
          <a:xfrm flipH="1">
            <a:off x="47244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Arc 38"/>
          <p:cNvSpPr>
            <a:spLocks/>
          </p:cNvSpPr>
          <p:nvPr/>
        </p:nvSpPr>
        <p:spPr bwMode="auto">
          <a:xfrm flipH="1" flipV="1">
            <a:off x="47244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Arc 39"/>
          <p:cNvSpPr>
            <a:spLocks/>
          </p:cNvSpPr>
          <p:nvPr/>
        </p:nvSpPr>
        <p:spPr bwMode="auto">
          <a:xfrm flipV="1">
            <a:off x="31242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3336925" y="2757488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4267200" y="26670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3862387" y="3505200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hlink"/>
                </a:solidFill>
                <a:latin typeface="Times" charset="0"/>
              </a:rPr>
              <a:t>vertices</a:t>
            </a:r>
            <a:endParaRPr lang="en-US" sz="2000" b="1" dirty="0">
              <a:solidFill>
                <a:srgbClr val="063DE8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7426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8" grpId="0" autoUpdateAnimBg="0"/>
      <p:bldP spid="20489" grpId="0" animBg="1"/>
      <p:bldP spid="20490" grpId="0" animBg="1"/>
      <p:bldP spid="20491" grpId="0" animBg="1"/>
      <p:bldP spid="20492" grpId="0" animBg="1"/>
      <p:bldP spid="20493" grpId="0"/>
      <p:bldP spid="20500" grpId="0" animBg="1"/>
      <p:bldP spid="20501" grpId="0" animBg="1"/>
      <p:bldP spid="20516" grpId="0" animBg="1"/>
      <p:bldP spid="20517" grpId="0" animBg="1"/>
      <p:bldP spid="20518" grpId="0" animBg="1"/>
      <p:bldP spid="20519" grpId="0" animBg="1"/>
      <p:bldP spid="20525" grpId="0" autoUpdateAnimBg="0"/>
      <p:bldP spid="20526" grpId="0" autoUpdateAnimBg="0"/>
      <p:bldP spid="4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381000"/>
          </a:xfrm>
          <a:noFill/>
          <a:ln/>
        </p:spPr>
        <p:txBody>
          <a:bodyPr/>
          <a:lstStyle/>
          <a:p>
            <a:r>
              <a:rPr lang="en-US" sz="2800" b="1"/>
              <a:t>Hyperbolas</a:t>
            </a:r>
            <a:endParaRPr lang="en-US" sz="2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305800" cy="9906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2800" b="1">
                <a:solidFill>
                  <a:srgbClr val="B50069"/>
                </a:solidFill>
              </a:rPr>
              <a:t>Hyperbola: </a:t>
            </a:r>
            <a:r>
              <a:rPr lang="en-US" sz="2800" b="1" i="1"/>
              <a:t>set of all points such that the </a:t>
            </a:r>
            <a:r>
              <a:rPr lang="en-US" sz="2800" b="1" i="1">
                <a:solidFill>
                  <a:srgbClr val="063DE8"/>
                </a:solidFill>
              </a:rPr>
              <a:t>difference </a:t>
            </a:r>
            <a:r>
              <a:rPr lang="en-US" sz="2800" b="1" i="1"/>
              <a:t>of the distances from any point to the foci is constant.</a:t>
            </a:r>
            <a:endParaRPr lang="en-US" sz="4000"/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6670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5052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1054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257800" y="23622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63DE8"/>
                </a:solidFill>
                <a:latin typeface="Times" charset="0"/>
              </a:rPr>
              <a:t>foci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657600" y="2667000"/>
            <a:ext cx="16764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5181600" y="2667000"/>
            <a:ext cx="3048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791200" y="2182813"/>
            <a:ext cx="306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/>
              <a:t>Difference of the distances:</a:t>
            </a:r>
          </a:p>
          <a:p>
            <a:r>
              <a:rPr lang="en-US" sz="2000" b="1" i="1" dirty="0"/>
              <a:t>      </a:t>
            </a:r>
            <a:r>
              <a:rPr lang="en-US" sz="2000" b="1" i="1" dirty="0">
                <a:solidFill>
                  <a:schemeClr val="accent2"/>
                </a:solidFill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2</a:t>
            </a:r>
            <a:r>
              <a:rPr lang="en-US" sz="2000" b="1" i="1" dirty="0">
                <a:solidFill>
                  <a:schemeClr val="accent2"/>
                </a:solidFill>
              </a:rPr>
              <a:t> – 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1</a:t>
            </a:r>
            <a:r>
              <a:rPr lang="en-US" sz="2000" b="1" i="1" dirty="0">
                <a:solidFill>
                  <a:schemeClr val="accent2"/>
                </a:solidFill>
              </a:rPr>
              <a:t> = constant</a:t>
            </a:r>
            <a:r>
              <a:rPr lang="en-US" sz="2000" b="1" i="1" dirty="0"/>
              <a:t> 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581400" y="3429000"/>
            <a:ext cx="12954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4876800" y="3429000"/>
            <a:ext cx="3048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3886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4648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886200" y="2971800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hlink"/>
                </a:solidFill>
                <a:latin typeface="Times" charset="0"/>
              </a:rPr>
              <a:t>vertices</a:t>
            </a:r>
            <a:endParaRPr lang="en-US" sz="2000" b="1" dirty="0">
              <a:solidFill>
                <a:srgbClr val="063DE8"/>
              </a:solidFill>
              <a:latin typeface="Times" charset="0"/>
            </a:endParaRPr>
          </a:p>
        </p:txBody>
      </p:sp>
      <p:sp>
        <p:nvSpPr>
          <p:cNvPr id="20516" name="Arc 36"/>
          <p:cNvSpPr>
            <a:spLocks/>
          </p:cNvSpPr>
          <p:nvPr/>
        </p:nvSpPr>
        <p:spPr bwMode="auto">
          <a:xfrm>
            <a:off x="31242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Arc 37"/>
          <p:cNvSpPr>
            <a:spLocks/>
          </p:cNvSpPr>
          <p:nvPr/>
        </p:nvSpPr>
        <p:spPr bwMode="auto">
          <a:xfrm flipH="1">
            <a:off x="47244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Arc 38"/>
          <p:cNvSpPr>
            <a:spLocks/>
          </p:cNvSpPr>
          <p:nvPr/>
        </p:nvSpPr>
        <p:spPr bwMode="auto">
          <a:xfrm flipH="1" flipV="1">
            <a:off x="47244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Arc 39"/>
          <p:cNvSpPr>
            <a:spLocks/>
          </p:cNvSpPr>
          <p:nvPr/>
        </p:nvSpPr>
        <p:spPr bwMode="auto">
          <a:xfrm flipV="1">
            <a:off x="31242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5029200" y="36576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2"/>
                </a:solidFill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267200" y="37338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2"/>
                </a:solidFill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381000"/>
          </a:xfrm>
          <a:noFill/>
          <a:ln/>
        </p:spPr>
        <p:txBody>
          <a:bodyPr/>
          <a:lstStyle/>
          <a:p>
            <a:r>
              <a:rPr lang="en-US" sz="2800" b="1"/>
              <a:t>Hyperbolas</a:t>
            </a:r>
            <a:endParaRPr lang="en-US" sz="2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305800" cy="9906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2800" b="1">
                <a:solidFill>
                  <a:srgbClr val="B50069"/>
                </a:solidFill>
              </a:rPr>
              <a:t>Hyperbola: </a:t>
            </a:r>
            <a:r>
              <a:rPr lang="en-US" sz="2800" b="1" i="1"/>
              <a:t>set of all points such that the </a:t>
            </a:r>
            <a:r>
              <a:rPr lang="en-US" sz="2800" b="1" i="1">
                <a:solidFill>
                  <a:srgbClr val="063DE8"/>
                </a:solidFill>
              </a:rPr>
              <a:t>difference </a:t>
            </a:r>
            <a:r>
              <a:rPr lang="en-US" sz="2800" b="1" i="1"/>
              <a:t>of the distances from any point to the foci is constant.</a:t>
            </a:r>
            <a:endParaRPr lang="en-US" sz="4000"/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6670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5052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1054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257800" y="23622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63DE8"/>
                </a:solidFill>
                <a:latin typeface="Times" charset="0"/>
              </a:rPr>
              <a:t>foci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657600" y="2667000"/>
            <a:ext cx="16764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5181600" y="2667000"/>
            <a:ext cx="3048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791200" y="2182813"/>
            <a:ext cx="306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/>
              <a:t>Difference of the distances:</a:t>
            </a:r>
          </a:p>
          <a:p>
            <a:r>
              <a:rPr lang="en-US" sz="2000" b="1" i="1" dirty="0"/>
              <a:t>      </a:t>
            </a:r>
            <a:r>
              <a:rPr lang="en-US" sz="2000" b="1" i="1" dirty="0">
                <a:solidFill>
                  <a:schemeClr val="accent2"/>
                </a:solidFill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2</a:t>
            </a:r>
            <a:r>
              <a:rPr lang="en-US" sz="2000" b="1" i="1" dirty="0">
                <a:solidFill>
                  <a:schemeClr val="accent2"/>
                </a:solidFill>
              </a:rPr>
              <a:t> – 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1</a:t>
            </a:r>
            <a:r>
              <a:rPr lang="en-US" sz="2000" b="1" i="1" dirty="0">
                <a:solidFill>
                  <a:schemeClr val="accent2"/>
                </a:solidFill>
              </a:rPr>
              <a:t> = constant</a:t>
            </a:r>
            <a:r>
              <a:rPr lang="en-US" sz="2000" b="1" i="1" dirty="0"/>
              <a:t> </a:t>
            </a:r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3886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4648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886200" y="2971800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hlink"/>
                </a:solidFill>
                <a:latin typeface="Times" charset="0"/>
              </a:rPr>
              <a:t>vertices</a:t>
            </a:r>
            <a:endParaRPr lang="en-US" sz="2000" b="1" dirty="0">
              <a:solidFill>
                <a:srgbClr val="063DE8"/>
              </a:solidFill>
              <a:latin typeface="Times" charset="0"/>
            </a:endParaRPr>
          </a:p>
        </p:txBody>
      </p:sp>
      <p:sp>
        <p:nvSpPr>
          <p:cNvPr id="20516" name="Arc 36"/>
          <p:cNvSpPr>
            <a:spLocks/>
          </p:cNvSpPr>
          <p:nvPr/>
        </p:nvSpPr>
        <p:spPr bwMode="auto">
          <a:xfrm>
            <a:off x="31242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Arc 37"/>
          <p:cNvSpPr>
            <a:spLocks/>
          </p:cNvSpPr>
          <p:nvPr/>
        </p:nvSpPr>
        <p:spPr bwMode="auto">
          <a:xfrm flipH="1">
            <a:off x="47244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Arc 38"/>
          <p:cNvSpPr>
            <a:spLocks/>
          </p:cNvSpPr>
          <p:nvPr/>
        </p:nvSpPr>
        <p:spPr bwMode="auto">
          <a:xfrm flipH="1" flipV="1">
            <a:off x="47244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Arc 39"/>
          <p:cNvSpPr>
            <a:spLocks/>
          </p:cNvSpPr>
          <p:nvPr/>
        </p:nvSpPr>
        <p:spPr bwMode="auto">
          <a:xfrm flipV="1">
            <a:off x="31242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 flipV="1">
            <a:off x="4953000" y="2590800"/>
            <a:ext cx="228600" cy="8382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5029200" y="27432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2"/>
                </a:solidFill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3581400" y="2514600"/>
            <a:ext cx="1371600" cy="9144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3923475" y="2621756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2"/>
                </a:solidFill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9420155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381000"/>
          </a:xfrm>
          <a:noFill/>
          <a:ln/>
        </p:spPr>
        <p:txBody>
          <a:bodyPr/>
          <a:lstStyle/>
          <a:p>
            <a:r>
              <a:rPr lang="en-US" sz="2800" b="1"/>
              <a:t>Hyperbolas</a:t>
            </a:r>
            <a:endParaRPr lang="en-US" sz="2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305800" cy="9906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2800" b="1">
                <a:solidFill>
                  <a:srgbClr val="B50069"/>
                </a:solidFill>
              </a:rPr>
              <a:t>Hyperbola: </a:t>
            </a:r>
            <a:r>
              <a:rPr lang="en-US" sz="2800" b="1" i="1"/>
              <a:t>set of all points such that the </a:t>
            </a:r>
            <a:r>
              <a:rPr lang="en-US" sz="2800" b="1" i="1">
                <a:solidFill>
                  <a:srgbClr val="063DE8"/>
                </a:solidFill>
              </a:rPr>
              <a:t>difference </a:t>
            </a:r>
            <a:r>
              <a:rPr lang="en-US" sz="2800" b="1" i="1"/>
              <a:t>of the distances from any point to the foci is constant.</a:t>
            </a:r>
            <a:endParaRPr lang="en-US" sz="4000"/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6670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5052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105400" y="3352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257800" y="23622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63DE8"/>
                </a:solidFill>
                <a:latin typeface="Times" charset="0"/>
              </a:rPr>
              <a:t>foci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657600" y="2667000"/>
            <a:ext cx="16764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5181600" y="2667000"/>
            <a:ext cx="304800" cy="685800"/>
          </a:xfrm>
          <a:prstGeom prst="line">
            <a:avLst/>
          </a:prstGeom>
          <a:noFill/>
          <a:ln w="1905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3886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4648200" y="3352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886200" y="2971800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" charset="0"/>
              </a:rPr>
              <a:t>vertices</a:t>
            </a:r>
            <a:endParaRPr lang="en-US" sz="2000" b="1">
              <a:solidFill>
                <a:srgbClr val="063DE8"/>
              </a:solidFill>
              <a:latin typeface="Times" charset="0"/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04800" y="51816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 dirty="0"/>
              <a:t>The </a:t>
            </a:r>
            <a:r>
              <a:rPr lang="en-US" sz="2000" b="1" i="1" dirty="0">
                <a:solidFill>
                  <a:schemeClr val="hlink"/>
                </a:solidFill>
              </a:rPr>
              <a:t>transverse axis</a:t>
            </a:r>
            <a:r>
              <a:rPr lang="en-US" sz="2000" b="1" i="1" dirty="0"/>
              <a:t> is the line segment joining the vertices(through the foci)</a:t>
            </a:r>
            <a:endParaRPr lang="en-US" b="1" i="1" dirty="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04800" y="56388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/>
              <a:t>The midpoint of the transverse axis is the </a:t>
            </a:r>
            <a:r>
              <a:rPr lang="en-US" sz="2000" b="1" i="1">
                <a:solidFill>
                  <a:srgbClr val="B50069"/>
                </a:solidFill>
              </a:rPr>
              <a:t>center</a:t>
            </a:r>
            <a:r>
              <a:rPr lang="en-US" sz="2000" b="1" i="1"/>
              <a:t> of the hyperbola..</a:t>
            </a: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3962400" y="34290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Arc 36"/>
          <p:cNvSpPr>
            <a:spLocks/>
          </p:cNvSpPr>
          <p:nvPr/>
        </p:nvSpPr>
        <p:spPr bwMode="auto">
          <a:xfrm>
            <a:off x="31242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Arc 37"/>
          <p:cNvSpPr>
            <a:spLocks/>
          </p:cNvSpPr>
          <p:nvPr/>
        </p:nvSpPr>
        <p:spPr bwMode="auto">
          <a:xfrm flipH="1">
            <a:off x="4724400" y="22098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Arc 38"/>
          <p:cNvSpPr>
            <a:spLocks/>
          </p:cNvSpPr>
          <p:nvPr/>
        </p:nvSpPr>
        <p:spPr bwMode="auto">
          <a:xfrm flipH="1" flipV="1">
            <a:off x="47244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Arc 39"/>
          <p:cNvSpPr>
            <a:spLocks/>
          </p:cNvSpPr>
          <p:nvPr/>
        </p:nvSpPr>
        <p:spPr bwMode="auto">
          <a:xfrm flipV="1">
            <a:off x="3124200" y="34290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1"/>
          <p:cNvSpPr>
            <a:spLocks noChangeArrowheads="1"/>
          </p:cNvSpPr>
          <p:nvPr/>
        </p:nvSpPr>
        <p:spPr bwMode="auto">
          <a:xfrm>
            <a:off x="4267200" y="3352800"/>
            <a:ext cx="139700" cy="139700"/>
          </a:xfrm>
          <a:prstGeom prst="ellipse">
            <a:avLst/>
          </a:prstGeom>
          <a:solidFill>
            <a:srgbClr val="B500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3505200" y="2133600"/>
            <a:ext cx="1676400" cy="2590800"/>
          </a:xfrm>
          <a:prstGeom prst="line">
            <a:avLst/>
          </a:prstGeom>
          <a:noFill/>
          <a:ln w="28575">
            <a:solidFill>
              <a:srgbClr val="B50069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 flipH="1">
            <a:off x="3429000" y="2133600"/>
            <a:ext cx="1752600" cy="2667000"/>
          </a:xfrm>
          <a:prstGeom prst="line">
            <a:avLst/>
          </a:prstGeom>
          <a:noFill/>
          <a:ln w="28575">
            <a:solidFill>
              <a:srgbClr val="B50069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3657600" y="4648200"/>
            <a:ext cx="139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B50069"/>
                </a:solidFill>
                <a:latin typeface="Times" charset="0"/>
              </a:rPr>
              <a:t>asymptotes</a:t>
            </a:r>
          </a:p>
        </p:txBody>
      </p:sp>
    </p:spTree>
    <p:extLst>
      <p:ext uri="{BB962C8B-B14F-4D97-AF65-F5344CB8AC3E}">
        <p14:creationId xmlns:p14="http://schemas.microsoft.com/office/powerpoint/2010/main" val="227867426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8" grpId="0" autoUpdateAnimBg="0"/>
      <p:bldP spid="20509" grpId="0" autoUpdateAnimBg="0"/>
      <p:bldP spid="20510" grpId="0" animBg="1"/>
      <p:bldP spid="20521" grpId="0" animBg="1"/>
      <p:bldP spid="20522" grpId="0" animBg="1"/>
      <p:bldP spid="20523" grpId="0" animBg="1"/>
      <p:bldP spid="205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458200" cy="381000"/>
          </a:xfrm>
          <a:noFill/>
          <a:ln/>
        </p:spPr>
        <p:txBody>
          <a:bodyPr/>
          <a:lstStyle/>
          <a:p>
            <a:pPr algn="l"/>
            <a:r>
              <a:rPr lang="en-US" sz="2800" b="1" dirty="0">
                <a:solidFill>
                  <a:srgbClr val="B50069"/>
                </a:solidFill>
              </a:rPr>
              <a:t>Standard Equation of a </a:t>
            </a:r>
            <a:r>
              <a:rPr lang="en-US" sz="2800" b="1" dirty="0" smtClean="0">
                <a:solidFill>
                  <a:srgbClr val="B50069"/>
                </a:solidFill>
              </a:rPr>
              <a:t>Hyperbola</a:t>
            </a:r>
            <a:endParaRPr lang="en-US" sz="2800" dirty="0"/>
          </a:p>
        </p:txBody>
      </p:sp>
      <p:pic>
        <p:nvPicPr>
          <p:cNvPr id="21508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26670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743200" y="31242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4800600" y="31242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257800" y="838200"/>
            <a:ext cx="2640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/>
              <a:t>This is the equation</a:t>
            </a:r>
          </a:p>
          <a:p>
            <a:r>
              <a:rPr lang="en-US" sz="2000" b="1" i="1" dirty="0"/>
              <a:t>if the transverse axis is </a:t>
            </a:r>
          </a:p>
          <a:p>
            <a:r>
              <a:rPr lang="en-US" sz="2000" b="1" i="1" dirty="0">
                <a:solidFill>
                  <a:srgbClr val="B50069"/>
                </a:solidFill>
              </a:rPr>
              <a:t>horizontal</a:t>
            </a:r>
            <a:r>
              <a:rPr lang="en-US" sz="2000" b="1" i="1" dirty="0"/>
              <a:t>. 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971800" y="31242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4572000" y="31242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733800" y="25146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733800" y="37338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33400" y="47244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 dirty="0"/>
              <a:t>The foci of the hyperbola lie on the major axis, </a:t>
            </a:r>
            <a:r>
              <a:rPr lang="en-US" b="1" dirty="0">
                <a:solidFill>
                  <a:srgbClr val="063DE8"/>
                </a:solidFill>
              </a:rPr>
              <a:t>c</a:t>
            </a:r>
            <a:r>
              <a:rPr lang="en-US" b="1" i="1" dirty="0"/>
              <a:t> units from the </a:t>
            </a:r>
          </a:p>
          <a:p>
            <a:r>
              <a:rPr lang="en-US" b="1" i="1" dirty="0"/>
              <a:t>center, where   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c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= a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+ b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endParaRPr lang="en-US" b="1" i="1" dirty="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029200" y="2743200"/>
            <a:ext cx="782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63DE8"/>
                </a:solidFill>
              </a:rPr>
              <a:t>(c, 0) 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828800" y="2743200"/>
            <a:ext cx="90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63DE8"/>
                </a:solidFill>
              </a:rPr>
              <a:t>(–c, 0) 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981200" y="3336925"/>
            <a:ext cx="92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hlink"/>
                </a:solidFill>
              </a:rPr>
              <a:t>(–a, 0)</a:t>
            </a:r>
            <a:r>
              <a:rPr lang="en-US" sz="2000" b="1" dirty="0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765675" y="33528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hlink"/>
                </a:solidFill>
              </a:rPr>
              <a:t>(a, 0)</a:t>
            </a:r>
            <a:r>
              <a:rPr lang="en-US" sz="2000" b="1" dirty="0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962400" y="2209800"/>
            <a:ext cx="81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(0, b) 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886200" y="3886200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(0, –b) </a:t>
            </a:r>
          </a:p>
        </p:txBody>
      </p:sp>
      <p:sp>
        <p:nvSpPr>
          <p:cNvPr id="21524" name="Arc 20"/>
          <p:cNvSpPr>
            <a:spLocks/>
          </p:cNvSpPr>
          <p:nvPr/>
        </p:nvSpPr>
        <p:spPr bwMode="auto">
          <a:xfrm>
            <a:off x="2209800" y="19812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Arc 21"/>
          <p:cNvSpPr>
            <a:spLocks/>
          </p:cNvSpPr>
          <p:nvPr/>
        </p:nvSpPr>
        <p:spPr bwMode="auto">
          <a:xfrm flipV="1">
            <a:off x="2209800" y="32004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Arc 22"/>
          <p:cNvSpPr>
            <a:spLocks/>
          </p:cNvSpPr>
          <p:nvPr/>
        </p:nvSpPr>
        <p:spPr bwMode="auto">
          <a:xfrm flipH="1">
            <a:off x="4648200" y="19812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Arc 23"/>
          <p:cNvSpPr>
            <a:spLocks/>
          </p:cNvSpPr>
          <p:nvPr/>
        </p:nvSpPr>
        <p:spPr bwMode="auto">
          <a:xfrm flipH="1" flipV="1">
            <a:off x="4648200" y="3200400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10748"/>
              </p:ext>
            </p:extLst>
          </p:nvPr>
        </p:nvGraphicFramePr>
        <p:xfrm>
          <a:off x="1301751" y="651238"/>
          <a:ext cx="3522662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4" imgW="1384200" imgH="457200" progId="Equation.DSMT4">
                  <p:embed/>
                </p:oleObj>
              </mc:Choice>
              <mc:Fallback>
                <p:oleObj name="Equation" r:id="rId4" imgW="138420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1" y="651238"/>
                        <a:ext cx="3522662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 bwMode="auto">
          <a:xfrm>
            <a:off x="2806700" y="2590800"/>
            <a:ext cx="2063750" cy="1219200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5562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the Pythagorean theorem and the ellipse!  The length of the center to a vertex is equal to the length of a minor axis endpoint to a focus point.</a:t>
            </a:r>
            <a:endParaRPr lang="en-US" dirty="0"/>
          </a:p>
        </p:txBody>
      </p:sp>
      <p:cxnSp>
        <p:nvCxnSpPr>
          <p:cNvPr id="28" name="Straight Connector 27"/>
          <p:cNvCxnSpPr>
            <a:stCxn id="25" idx="0"/>
            <a:endCxn id="21514" idx="2"/>
          </p:cNvCxnSpPr>
          <p:nvPr/>
        </p:nvCxnSpPr>
        <p:spPr bwMode="auto">
          <a:xfrm>
            <a:off x="3838575" y="2590800"/>
            <a:ext cx="733425" cy="6032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Line 30"/>
          <p:cNvSpPr>
            <a:spLocks noChangeShapeType="1"/>
          </p:cNvSpPr>
          <p:nvPr/>
        </p:nvSpPr>
        <p:spPr bwMode="auto">
          <a:xfrm flipV="1">
            <a:off x="3076574" y="3194050"/>
            <a:ext cx="1508125" cy="2754"/>
          </a:xfrm>
          <a:prstGeom prst="line">
            <a:avLst/>
          </a:prstGeom>
          <a:noFill/>
          <a:ln w="38100">
            <a:solidFill>
              <a:srgbClr val="B5006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Straight Connector 28"/>
          <p:cNvCxnSpPr>
            <a:endCxn id="21511" idx="2"/>
          </p:cNvCxnSpPr>
          <p:nvPr/>
        </p:nvCxnSpPr>
        <p:spPr bwMode="auto">
          <a:xfrm flipV="1">
            <a:off x="3810000" y="3194050"/>
            <a:ext cx="990600" cy="63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2" grpId="0" autoUpdateAnimBg="0"/>
      <p:bldP spid="21513" grpId="0" animBg="1" autoUpdateAnimBg="0"/>
      <p:bldP spid="21514" grpId="0" animBg="1"/>
      <p:bldP spid="21515" grpId="0" animBg="1"/>
      <p:bldP spid="21516" grpId="0" animBg="1"/>
      <p:bldP spid="21517" grpId="0" autoUpdateAnimBg="0"/>
      <p:bldP spid="21518" grpId="0" autoUpdateAnimBg="0"/>
      <p:bldP spid="21519" grpId="0" autoUpdateAnimBg="0"/>
      <p:bldP spid="21520" grpId="0" autoUpdateAnimBg="0"/>
      <p:bldP spid="21521" grpId="0" autoUpdateAnimBg="0"/>
      <p:bldP spid="21522" grpId="0" autoUpdateAnimBg="0"/>
      <p:bldP spid="21523" grpId="0" autoUpdateAnimBg="0"/>
      <p:bldP spid="21524" grpId="0" animBg="1"/>
      <p:bldP spid="21525" grpId="0" animBg="1"/>
      <p:bldP spid="21526" grpId="0" animBg="1"/>
      <p:bldP spid="21527" grpId="0" animBg="1"/>
      <p:bldP spid="25" grpId="0" animBg="1"/>
      <p:bldP spid="26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458200" cy="381000"/>
          </a:xfrm>
          <a:noFill/>
          <a:ln/>
        </p:spPr>
        <p:txBody>
          <a:bodyPr/>
          <a:lstStyle/>
          <a:p>
            <a:pPr algn="l"/>
            <a:r>
              <a:rPr lang="en-US" sz="2800" b="1" dirty="0">
                <a:solidFill>
                  <a:srgbClr val="B50069"/>
                </a:solidFill>
              </a:rPr>
              <a:t>Standard Equation of a </a:t>
            </a:r>
            <a:r>
              <a:rPr lang="en-US" sz="2800" b="1" dirty="0" smtClean="0">
                <a:solidFill>
                  <a:srgbClr val="B50069"/>
                </a:solidFill>
              </a:rPr>
              <a:t>Hyperbola</a:t>
            </a:r>
            <a:endParaRPr lang="en-US" sz="2800" dirty="0"/>
          </a:p>
        </p:txBody>
      </p:sp>
      <p:pic>
        <p:nvPicPr>
          <p:cNvPr id="2253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26670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3733800" y="41148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3733800" y="21336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257800" y="838200"/>
            <a:ext cx="2640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/>
              <a:t>This is the equation</a:t>
            </a:r>
          </a:p>
          <a:p>
            <a:r>
              <a:rPr lang="en-US" sz="2000" b="1" i="1"/>
              <a:t>if the transverse axis is </a:t>
            </a:r>
          </a:p>
          <a:p>
            <a:r>
              <a:rPr lang="en-US" sz="2000" b="1" i="1">
                <a:solidFill>
                  <a:srgbClr val="B50069"/>
                </a:solidFill>
              </a:rPr>
              <a:t>vertical</a:t>
            </a:r>
            <a:r>
              <a:rPr lang="en-US" sz="2000" b="1" i="1"/>
              <a:t>. </a:t>
            </a: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3733800" y="25146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733800" y="37338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4343400" y="31242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3124200" y="31242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33400" y="47244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 dirty="0"/>
              <a:t>The foci of the hyperbola lie on the major axis, </a:t>
            </a:r>
            <a:r>
              <a:rPr lang="en-US" b="1" dirty="0">
                <a:solidFill>
                  <a:srgbClr val="063DE8"/>
                </a:solidFill>
              </a:rPr>
              <a:t>c</a:t>
            </a:r>
            <a:r>
              <a:rPr lang="en-US" b="1" i="1" dirty="0"/>
              <a:t> units from the </a:t>
            </a:r>
          </a:p>
          <a:p>
            <a:r>
              <a:rPr lang="en-US" b="1" i="1" dirty="0"/>
              <a:t>center, where   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c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= a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+ b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endParaRPr lang="en-US" b="1" i="1" dirty="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810000" y="1981200"/>
            <a:ext cx="782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63DE8"/>
                </a:solidFill>
              </a:rPr>
              <a:t>(0, c) 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810000" y="3962400"/>
            <a:ext cx="90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63DE8"/>
                </a:solidFill>
              </a:rPr>
              <a:t>(0, –c) 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352800" y="3429000"/>
            <a:ext cx="92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(0, –a)</a:t>
            </a:r>
            <a:r>
              <a:rPr lang="en-US" sz="2000" b="1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429000" y="25908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(0, a)</a:t>
            </a:r>
            <a:r>
              <a:rPr lang="en-US" sz="2000" b="1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343400" y="2819400"/>
            <a:ext cx="81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(b, 0) 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438400" y="2819400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(–b, 0) </a:t>
            </a:r>
          </a:p>
        </p:txBody>
      </p:sp>
      <p:sp>
        <p:nvSpPr>
          <p:cNvPr id="22548" name="Arc 20"/>
          <p:cNvSpPr>
            <a:spLocks/>
          </p:cNvSpPr>
          <p:nvPr/>
        </p:nvSpPr>
        <p:spPr bwMode="auto">
          <a:xfrm rot="-5400000">
            <a:off x="2782094" y="3618706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rc 21"/>
          <p:cNvSpPr>
            <a:spLocks/>
          </p:cNvSpPr>
          <p:nvPr/>
        </p:nvSpPr>
        <p:spPr bwMode="auto">
          <a:xfrm rot="5400000" flipH="1">
            <a:off x="4001294" y="3618706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Arc 22"/>
          <p:cNvSpPr>
            <a:spLocks/>
          </p:cNvSpPr>
          <p:nvPr/>
        </p:nvSpPr>
        <p:spPr bwMode="auto">
          <a:xfrm rot="5400000" flipV="1">
            <a:off x="2782094" y="1561306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Arc 23"/>
          <p:cNvSpPr>
            <a:spLocks/>
          </p:cNvSpPr>
          <p:nvPr/>
        </p:nvSpPr>
        <p:spPr bwMode="auto">
          <a:xfrm rot="-5400000" flipH="1" flipV="1">
            <a:off x="4001294" y="1561306"/>
            <a:ext cx="838200" cy="12207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732830"/>
              </p:ext>
            </p:extLst>
          </p:nvPr>
        </p:nvGraphicFramePr>
        <p:xfrm>
          <a:off x="1506538" y="627062"/>
          <a:ext cx="352425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4" imgW="1384200" imgH="457200" progId="Equation.DSMT4">
                  <p:embed/>
                </p:oleObj>
              </mc:Choice>
              <mc:Fallback>
                <p:oleObj name="Equation" r:id="rId4" imgW="138420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627062"/>
                        <a:ext cx="3524250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>
            <a:stCxn id="22545" idx="0"/>
            <a:endCxn id="22540" idx="3"/>
          </p:cNvCxnSpPr>
          <p:nvPr/>
        </p:nvCxnSpPr>
        <p:spPr bwMode="auto">
          <a:xfrm flipH="1">
            <a:off x="3144659" y="2590800"/>
            <a:ext cx="682804" cy="65264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>
            <a:endCxn id="22542" idx="1"/>
          </p:cNvCxnSpPr>
          <p:nvPr/>
        </p:nvCxnSpPr>
        <p:spPr bwMode="auto">
          <a:xfrm flipV="1">
            <a:off x="3810000" y="2179638"/>
            <a:ext cx="0" cy="10207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3144658" y="2179638"/>
            <a:ext cx="1256071" cy="2074862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 flipH="1" flipV="1">
            <a:off x="3799067" y="2559738"/>
            <a:ext cx="9345" cy="1234386"/>
          </a:xfrm>
          <a:prstGeom prst="line">
            <a:avLst/>
          </a:prstGeom>
          <a:noFill/>
          <a:ln w="38100">
            <a:solidFill>
              <a:srgbClr val="B5006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6" grpId="0" autoUpdateAnimBg="0"/>
      <p:bldP spid="22537" grpId="0" animBg="1" autoUpdateAnimBg="0"/>
      <p:bldP spid="22538" grpId="0" animBg="1"/>
      <p:bldP spid="22539" grpId="0" animBg="1"/>
      <p:bldP spid="22540" grpId="0" animBg="1"/>
      <p:bldP spid="22541" grpId="0" autoUpdateAnimBg="0"/>
      <p:bldP spid="22542" grpId="0" autoUpdateAnimBg="0"/>
      <p:bldP spid="22543" grpId="0" autoUpdateAnimBg="0"/>
      <p:bldP spid="22544" grpId="0" autoUpdateAnimBg="0"/>
      <p:bldP spid="22545" grpId="0" autoUpdateAnimBg="0"/>
      <p:bldP spid="22546" grpId="0" autoUpdateAnimBg="0"/>
      <p:bldP spid="22547" grpId="0" autoUpdateAnimBg="0"/>
      <p:bldP spid="22548" grpId="0" animBg="1"/>
      <p:bldP spid="22549" grpId="0" animBg="1"/>
      <p:bldP spid="22550" grpId="0" animBg="1"/>
      <p:bldP spid="22551" grpId="0" animBg="1"/>
      <p:bldP spid="2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381000"/>
          </a:xfrm>
          <a:noFill/>
          <a:ln/>
        </p:spPr>
        <p:txBody>
          <a:bodyPr/>
          <a:lstStyle/>
          <a:p>
            <a:pPr algn="l"/>
            <a:r>
              <a:rPr lang="en-US" sz="2400" b="1" i="1" dirty="0">
                <a:solidFill>
                  <a:schemeClr val="tx1"/>
                </a:solidFill>
              </a:rPr>
              <a:t>Example:  </a:t>
            </a:r>
            <a:r>
              <a:rPr lang="en-US" sz="2400" b="1" i="1" dirty="0" smtClean="0">
                <a:solidFill>
                  <a:schemeClr val="tx1"/>
                </a:solidFill>
              </a:rPr>
              <a:t>Find </a:t>
            </a:r>
            <a:r>
              <a:rPr lang="en-US" sz="2400" b="1" i="1" dirty="0">
                <a:solidFill>
                  <a:schemeClr val="tx1"/>
                </a:solidFill>
              </a:rPr>
              <a:t>the foci and vertices of the hyperbola.</a:t>
            </a:r>
          </a:p>
        </p:txBody>
      </p:sp>
      <p:pic>
        <p:nvPicPr>
          <p:cNvPr id="24579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266700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213100" y="47244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143000" y="4724400"/>
            <a:ext cx="152400" cy="1524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371600" y="47244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2971800" y="47244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146300" y="5133975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2167164" y="42799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648200" y="2971800"/>
            <a:ext cx="396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 dirty="0"/>
              <a:t>Use   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c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= a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+ b</a:t>
            </a:r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2  </a:t>
            </a:r>
            <a:r>
              <a:rPr lang="en-US" b="1" i="1" dirty="0"/>
              <a:t>to find</a:t>
            </a:r>
            <a:r>
              <a:rPr lang="en-US" b="1" dirty="0">
                <a:solidFill>
                  <a:srgbClr val="063DE8"/>
                </a:solidFill>
              </a:rPr>
              <a:t> c</a:t>
            </a:r>
            <a:r>
              <a:rPr lang="en-US" b="1" i="1" dirty="0"/>
              <a:t>.</a:t>
            </a:r>
          </a:p>
          <a:p>
            <a:r>
              <a:rPr lang="en-US" b="1" i="1" dirty="0"/>
              <a:t>         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c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dirty="0">
                <a:latin typeface="Times" charset="0"/>
              </a:rPr>
              <a:t> =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Times" charset="0"/>
              </a:rPr>
              <a:t>4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dirty="0">
                <a:latin typeface="Times" charset="0"/>
              </a:rPr>
              <a:t> +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Times" charset="0"/>
              </a:rPr>
              <a:t>2</a:t>
            </a:r>
            <a:r>
              <a:rPr lang="en-US" b="1" baseline="50000" dirty="0">
                <a:latin typeface="Times" charset="0"/>
              </a:rPr>
              <a:t>2</a:t>
            </a:r>
          </a:p>
          <a:p>
            <a:r>
              <a:rPr lang="en-US" b="1" dirty="0">
                <a:solidFill>
                  <a:srgbClr val="063DE8"/>
                </a:solidFill>
                <a:latin typeface="Times" charset="0"/>
              </a:rPr>
              <a:t>         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c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dirty="0">
                <a:latin typeface="Times" charset="0"/>
              </a:rPr>
              <a:t> = 16 + 4 = 20</a:t>
            </a:r>
          </a:p>
          <a:p>
            <a:r>
              <a:rPr lang="en-US" b="1" dirty="0">
                <a:latin typeface="Times" charset="0"/>
              </a:rPr>
              <a:t>	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c</a:t>
            </a:r>
            <a:r>
              <a:rPr lang="en-US" b="1" dirty="0">
                <a:latin typeface="Times" charset="0"/>
              </a:rPr>
              <a:t> = </a:t>
            </a:r>
            <a:endParaRPr lang="en-US" b="1" baseline="50000" dirty="0">
              <a:latin typeface="Times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418681" y="4571006"/>
            <a:ext cx="782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63DE8"/>
                </a:solidFill>
              </a:rPr>
              <a:t>(c, 0) 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4193" y="4791572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63DE8"/>
                </a:solidFill>
              </a:rPr>
              <a:t>(–c,0)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20939" y="4375055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hlink"/>
                </a:solidFill>
              </a:rPr>
              <a:t>(–4,0)</a:t>
            </a:r>
            <a:r>
              <a:rPr lang="en-US" sz="2000" b="1" dirty="0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122215" y="4365625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hlink"/>
                </a:solidFill>
              </a:rPr>
              <a:t>(4, 0)</a:t>
            </a:r>
            <a:r>
              <a:rPr lang="en-US" sz="2000" b="1" dirty="0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133600" y="38100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(0, 2)</a:t>
            </a:r>
            <a:r>
              <a:rPr lang="en-US" sz="2000" b="1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166937" y="5227637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(0,-2) </a:t>
            </a:r>
          </a:p>
        </p:txBody>
      </p: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6073775" y="4114800"/>
          <a:ext cx="13414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9" r:id="rId4" imgW="736600" imgH="190500" progId="Equation">
                  <p:embed/>
                </p:oleObj>
              </mc:Choice>
              <mc:Fallback>
                <p:oleObj r:id="rId4" imgW="736600" imgH="190500" progId="Equation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4114800"/>
                        <a:ext cx="134143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28600" y="2895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/>
              <a:t>That means  </a:t>
            </a:r>
            <a:r>
              <a:rPr lang="en-US" b="1">
                <a:solidFill>
                  <a:schemeClr val="hlink"/>
                </a:solidFill>
              </a:rPr>
              <a:t>a = 4</a:t>
            </a:r>
            <a:r>
              <a:rPr lang="en-US" b="1"/>
              <a:t>    </a:t>
            </a:r>
            <a:r>
              <a:rPr lang="en-US" b="1">
                <a:solidFill>
                  <a:schemeClr val="accent2"/>
                </a:solidFill>
              </a:rPr>
              <a:t>b = 2</a:t>
            </a:r>
            <a:endParaRPr lang="en-US" sz="1800" b="1" baseline="50000">
              <a:solidFill>
                <a:srgbClr val="063DE8"/>
              </a:solidFill>
              <a:latin typeface="Times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267200" y="47244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>
                <a:solidFill>
                  <a:srgbClr val="B50069"/>
                </a:solidFill>
              </a:rPr>
              <a:t>Vertices:</a:t>
            </a:r>
          </a:p>
          <a:p>
            <a:r>
              <a:rPr lang="en-US" b="1" i="1">
                <a:solidFill>
                  <a:srgbClr val="B50069"/>
                </a:solidFill>
              </a:rPr>
              <a:t>Foci:</a:t>
            </a:r>
            <a:endParaRPr lang="en-US" b="1" baseline="50000">
              <a:latin typeface="Times" charset="0"/>
            </a:endParaRPr>
          </a:p>
        </p:txBody>
      </p:sp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5822950" y="4778375"/>
          <a:ext cx="19939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0" r:id="rId6" imgW="1168400" imgH="190500" progId="Equation">
                  <p:embed/>
                </p:oleObj>
              </mc:Choice>
              <mc:Fallback>
                <p:oleObj r:id="rId6" imgW="1168400" imgH="190500" progId="Equation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4778375"/>
                        <a:ext cx="19939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267200" y="4648200"/>
            <a:ext cx="3962400" cy="91440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5510213" y="5105400"/>
          <a:ext cx="26209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1" r:id="rId8" imgW="1536700" imgH="254000" progId="Equation">
                  <p:embed/>
                </p:oleObj>
              </mc:Choice>
              <mc:Fallback>
                <p:oleObj r:id="rId8" imgW="1536700" imgH="254000" progId="Equation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5105400"/>
                        <a:ext cx="26209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4" name="Arc 28"/>
          <p:cNvSpPr>
            <a:spLocks/>
          </p:cNvSpPr>
          <p:nvPr/>
        </p:nvSpPr>
        <p:spPr bwMode="auto">
          <a:xfrm>
            <a:off x="609600" y="4267200"/>
            <a:ext cx="838200" cy="534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Arc 29"/>
          <p:cNvSpPr>
            <a:spLocks/>
          </p:cNvSpPr>
          <p:nvPr/>
        </p:nvSpPr>
        <p:spPr bwMode="auto">
          <a:xfrm flipV="1">
            <a:off x="609600" y="4800600"/>
            <a:ext cx="838200" cy="534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Arc 30"/>
          <p:cNvSpPr>
            <a:spLocks/>
          </p:cNvSpPr>
          <p:nvPr/>
        </p:nvSpPr>
        <p:spPr bwMode="auto">
          <a:xfrm flipH="1">
            <a:off x="3048000" y="4267200"/>
            <a:ext cx="838200" cy="534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Arc 31"/>
          <p:cNvSpPr>
            <a:spLocks/>
          </p:cNvSpPr>
          <p:nvPr/>
        </p:nvSpPr>
        <p:spPr bwMode="auto">
          <a:xfrm flipH="1" flipV="1">
            <a:off x="3048000" y="4800600"/>
            <a:ext cx="838200" cy="534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771399"/>
              </p:ext>
            </p:extLst>
          </p:nvPr>
        </p:nvGraphicFramePr>
        <p:xfrm>
          <a:off x="1420813" y="1295400"/>
          <a:ext cx="18430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" name="Equation" r:id="rId10" imgW="723600" imgH="419040" progId="Equation.DSMT4">
                  <p:embed/>
                </p:oleObj>
              </mc:Choice>
              <mc:Fallback>
                <p:oleObj name="Equation" r:id="rId10" imgW="723600" imgH="41904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1295400"/>
                        <a:ext cx="184308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>
            <a:stCxn id="24584" idx="6"/>
            <a:endCxn id="24587" idx="3"/>
          </p:cNvCxnSpPr>
          <p:nvPr/>
        </p:nvCxnSpPr>
        <p:spPr bwMode="auto">
          <a:xfrm flipV="1">
            <a:off x="1511300" y="4399141"/>
            <a:ext cx="676323" cy="3951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419600" y="1600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(0, 0)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1268389" y="4800600"/>
            <a:ext cx="919234" cy="1329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4" grpId="0" animBg="1" autoUpdateAnimBg="0"/>
      <p:bldP spid="24585" grpId="0" animBg="1"/>
      <p:bldP spid="24586" grpId="0" animBg="1"/>
      <p:bldP spid="24587" grpId="0" animBg="1"/>
      <p:bldP spid="24588" grpId="0" uiExpand="1" build="p" autoUpdateAnimBg="0"/>
      <p:bldP spid="24589" grpId="0" autoUpdateAnimBg="0"/>
      <p:bldP spid="24590" grpId="0" autoUpdateAnimBg="0"/>
      <p:bldP spid="24591" grpId="0" autoUpdateAnimBg="0"/>
      <p:bldP spid="24592" grpId="0" autoUpdateAnimBg="0"/>
      <p:bldP spid="24593" grpId="0" autoUpdateAnimBg="0"/>
      <p:bldP spid="24594" grpId="0" autoUpdateAnimBg="0"/>
      <p:bldP spid="24596" grpId="0" build="p" autoUpdateAnimBg="0"/>
      <p:bldP spid="24597" grpId="0" autoUpdateAnimBg="0"/>
      <p:bldP spid="24599" grpId="0" animBg="1"/>
      <p:bldP spid="24604" grpId="0" animBg="1"/>
      <p:bldP spid="24605" grpId="0" animBg="1"/>
      <p:bldP spid="24606" grpId="0" animBg="1"/>
      <p:bldP spid="24607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534400" cy="381000"/>
          </a:xfrm>
          <a:noFill/>
          <a:ln/>
        </p:spPr>
        <p:txBody>
          <a:bodyPr/>
          <a:lstStyle/>
          <a:p>
            <a:pPr algn="l"/>
            <a:r>
              <a:rPr lang="en-US" sz="2400" b="1" i="1" dirty="0">
                <a:solidFill>
                  <a:schemeClr val="tx1"/>
                </a:solidFill>
              </a:rPr>
              <a:t>Example:  Write an equation of the hyperbola whose foci are 	   </a:t>
            </a:r>
            <a:r>
              <a:rPr lang="en-US" sz="2400" b="1" dirty="0" smtClean="0">
                <a:solidFill>
                  <a:srgbClr val="063DE8"/>
                </a:solidFill>
              </a:rPr>
              <a:t>(1, –7)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and </a:t>
            </a:r>
            <a:r>
              <a:rPr lang="en-US" sz="2400" b="1" dirty="0" smtClean="0">
                <a:solidFill>
                  <a:srgbClr val="063DE8"/>
                </a:solidFill>
              </a:rPr>
              <a:t>(1, 5)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and whose vertices are </a:t>
            </a:r>
            <a:r>
              <a:rPr lang="en-US" sz="2400" b="1" dirty="0" smtClean="0">
                <a:solidFill>
                  <a:schemeClr val="hlink"/>
                </a:solidFill>
              </a:rPr>
              <a:t>(1, –5)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and </a:t>
            </a:r>
            <a:r>
              <a:rPr lang="en-US" sz="2400" b="1" dirty="0" smtClean="0">
                <a:solidFill>
                  <a:schemeClr val="hlink"/>
                </a:solidFill>
              </a:rPr>
              <a:t>(1, 3)</a:t>
            </a:r>
            <a:r>
              <a:rPr lang="en-US" sz="2400" b="1" i="1" dirty="0" smtClean="0">
                <a:solidFill>
                  <a:schemeClr val="tx1"/>
                </a:solidFill>
              </a:rPr>
              <a:t>. </a:t>
            </a:r>
            <a:r>
              <a:rPr lang="en-US" sz="2400" b="1" i="1" dirty="0">
                <a:solidFill>
                  <a:schemeClr val="tx1"/>
                </a:solidFill>
              </a:rPr>
              <a:t>	</a:t>
            </a:r>
            <a:br>
              <a:rPr lang="en-US" sz="2400" b="1" i="1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 Its center is </a:t>
            </a:r>
            <a:r>
              <a:rPr lang="en-US" sz="2400" b="1" dirty="0" smtClean="0">
                <a:solidFill>
                  <a:schemeClr val="tx1"/>
                </a:solidFill>
              </a:rPr>
              <a:t>(1, -1).</a:t>
            </a:r>
            <a:endParaRPr lang="en-US" sz="2800" dirty="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257800" y="838200"/>
            <a:ext cx="2619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/>
              <a:t>Since the major axis is</a:t>
            </a:r>
          </a:p>
          <a:p>
            <a:r>
              <a:rPr lang="en-US" sz="2000" b="1" i="1" dirty="0">
                <a:solidFill>
                  <a:srgbClr val="B50069"/>
                </a:solidFill>
              </a:rPr>
              <a:t>vertical</a:t>
            </a:r>
            <a:r>
              <a:rPr lang="en-US" sz="2000" b="1" i="1" dirty="0"/>
              <a:t>, the equation is</a:t>
            </a:r>
          </a:p>
          <a:p>
            <a:r>
              <a:rPr lang="en-US" sz="2000" b="1" i="1" dirty="0"/>
              <a:t>the following: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495800" y="2667000"/>
            <a:ext cx="4419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i="1" dirty="0"/>
              <a:t>Since  </a:t>
            </a:r>
            <a:r>
              <a:rPr lang="en-US" b="1" dirty="0">
                <a:solidFill>
                  <a:schemeClr val="hlink"/>
                </a:solidFill>
              </a:rPr>
              <a:t>a = 4</a:t>
            </a:r>
            <a:r>
              <a:rPr lang="en-US" b="1" dirty="0"/>
              <a:t> </a:t>
            </a:r>
            <a:r>
              <a:rPr lang="en-US" b="1" i="1" dirty="0"/>
              <a:t>and</a:t>
            </a:r>
            <a:r>
              <a:rPr lang="en-US" b="1" dirty="0"/>
              <a:t>  </a:t>
            </a:r>
            <a:r>
              <a:rPr lang="en-US" b="1" dirty="0">
                <a:solidFill>
                  <a:srgbClr val="E75C07"/>
                </a:solidFill>
              </a:rPr>
              <a:t>c</a:t>
            </a:r>
            <a:r>
              <a:rPr lang="en-US" b="1" dirty="0">
                <a:solidFill>
                  <a:srgbClr val="063DE8"/>
                </a:solidFill>
              </a:rPr>
              <a:t> </a:t>
            </a:r>
            <a:r>
              <a:rPr lang="en-US" b="1" dirty="0">
                <a:solidFill>
                  <a:srgbClr val="E75C07"/>
                </a:solidFill>
              </a:rPr>
              <a:t>= 6</a:t>
            </a:r>
            <a:r>
              <a:rPr lang="en-US" b="1" dirty="0">
                <a:solidFill>
                  <a:srgbClr val="063DE8"/>
                </a:solidFill>
              </a:rPr>
              <a:t> </a:t>
            </a:r>
            <a:r>
              <a:rPr lang="en-US" b="1" i="1" dirty="0"/>
              <a:t>, find </a:t>
            </a:r>
            <a:r>
              <a:rPr lang="en-US" b="1" dirty="0" smtClean="0">
                <a:solidFill>
                  <a:schemeClr val="accent2"/>
                </a:solidFill>
              </a:rPr>
              <a:t>b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  <a:r>
              <a:rPr lang="en-US" b="1" i="1" dirty="0" smtClean="0"/>
              <a:t>...</a:t>
            </a:r>
            <a:endParaRPr lang="en-US" b="1" dirty="0">
              <a:solidFill>
                <a:srgbClr val="063DE8"/>
              </a:solidFill>
            </a:endParaRPr>
          </a:p>
          <a:p>
            <a:r>
              <a:rPr lang="en-US" b="1" dirty="0">
                <a:solidFill>
                  <a:srgbClr val="063DE8"/>
                </a:solidFill>
                <a:latin typeface="Times" charset="0"/>
              </a:rPr>
              <a:t>         	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c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</a:t>
            </a:r>
            <a:r>
              <a:rPr lang="en-US" b="1" dirty="0">
                <a:latin typeface="Times" charset="0"/>
              </a:rPr>
              <a:t>=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Times" charset="0"/>
              </a:rPr>
              <a:t>a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dirty="0">
                <a:latin typeface="Times" charset="0"/>
              </a:rPr>
              <a:t>+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Times" charset="0"/>
              </a:rPr>
              <a:t>b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baseline="50000" dirty="0">
                <a:solidFill>
                  <a:schemeClr val="accent2"/>
                </a:solidFill>
                <a:latin typeface="Times" charset="0"/>
              </a:rPr>
              <a:t> </a:t>
            </a:r>
            <a:endParaRPr lang="en-US" b="1" baseline="50000" dirty="0">
              <a:solidFill>
                <a:srgbClr val="063DE8"/>
              </a:solidFill>
              <a:latin typeface="Times" charset="0"/>
            </a:endParaRPr>
          </a:p>
          <a:p>
            <a:r>
              <a:rPr lang="en-US" b="1" baseline="50000" dirty="0">
                <a:solidFill>
                  <a:srgbClr val="063DE8"/>
                </a:solidFill>
                <a:latin typeface="Times" charset="0"/>
              </a:rPr>
              <a:t>	</a:t>
            </a:r>
            <a:r>
              <a:rPr lang="en-US" b="1" dirty="0">
                <a:solidFill>
                  <a:srgbClr val="E75C07"/>
                </a:solidFill>
                <a:latin typeface="Times" charset="0"/>
              </a:rPr>
              <a:t>6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dirty="0">
                <a:latin typeface="Times" charset="0"/>
              </a:rPr>
              <a:t> =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Times" charset="0"/>
              </a:rPr>
              <a:t>4</a:t>
            </a:r>
            <a:r>
              <a:rPr lang="en-US" b="1" baseline="50000" dirty="0">
                <a:latin typeface="Times" charset="0"/>
              </a:rPr>
              <a:t>2</a:t>
            </a:r>
            <a:r>
              <a:rPr lang="en-US" b="1" dirty="0">
                <a:latin typeface="Times" charset="0"/>
              </a:rPr>
              <a:t> +</a:t>
            </a:r>
            <a:r>
              <a:rPr lang="en-US" b="1" dirty="0">
                <a:solidFill>
                  <a:srgbClr val="063DE8"/>
                </a:solidFill>
                <a:latin typeface="Times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Times" charset="0"/>
              </a:rPr>
              <a:t>b</a:t>
            </a:r>
            <a:r>
              <a:rPr lang="en-US" b="1" baseline="50000" dirty="0">
                <a:latin typeface="Times" charset="0"/>
              </a:rPr>
              <a:t>2</a:t>
            </a:r>
          </a:p>
          <a:p>
            <a:r>
              <a:rPr lang="en-US" b="1" dirty="0">
                <a:solidFill>
                  <a:srgbClr val="063DE8"/>
                </a:solidFill>
                <a:latin typeface="Times" charset="0"/>
              </a:rPr>
              <a:t>         	</a:t>
            </a:r>
            <a:r>
              <a:rPr lang="en-US" dirty="0">
                <a:latin typeface="Times" charset="0"/>
              </a:rPr>
              <a:t>36 = 16</a:t>
            </a:r>
            <a:r>
              <a:rPr lang="en-US" b="1" dirty="0">
                <a:latin typeface="Times" charset="0"/>
              </a:rPr>
              <a:t> + </a:t>
            </a:r>
            <a:r>
              <a:rPr lang="en-US" b="1" dirty="0">
                <a:solidFill>
                  <a:schemeClr val="accent2"/>
                </a:solidFill>
                <a:latin typeface="Times" charset="0"/>
              </a:rPr>
              <a:t>b</a:t>
            </a:r>
            <a:r>
              <a:rPr lang="en-US" b="1" baseline="50000" dirty="0">
                <a:latin typeface="Times" charset="0"/>
              </a:rPr>
              <a:t>2</a:t>
            </a:r>
            <a:endParaRPr lang="en-US" b="1" dirty="0">
              <a:latin typeface="Times" charset="0"/>
            </a:endParaRPr>
          </a:p>
          <a:p>
            <a:r>
              <a:rPr lang="en-US" b="1" dirty="0">
                <a:latin typeface="Times" charset="0"/>
              </a:rPr>
              <a:t>	20 =  </a:t>
            </a:r>
            <a:r>
              <a:rPr lang="en-US" b="1" dirty="0">
                <a:solidFill>
                  <a:schemeClr val="accent2"/>
                </a:solidFill>
                <a:latin typeface="Times" charset="0"/>
              </a:rPr>
              <a:t>b</a:t>
            </a:r>
            <a:r>
              <a:rPr lang="en-US" b="1" baseline="50000" dirty="0">
                <a:latin typeface="Times" charset="0"/>
              </a:rPr>
              <a:t>2</a:t>
            </a:r>
          </a:p>
          <a:p>
            <a:r>
              <a:rPr lang="en-US" b="1" i="1" dirty="0"/>
              <a:t>The equation of the hyperbola</a:t>
            </a:r>
            <a:r>
              <a:rPr lang="en-US" b="1" i="1" dirty="0" smtClean="0"/>
              <a:t>:</a:t>
            </a:r>
            <a:endParaRPr lang="en-US" b="1" baseline="50000" dirty="0">
              <a:latin typeface="Times" charset="0"/>
            </a:endParaRPr>
          </a:p>
        </p:txBody>
      </p:sp>
      <p:pic>
        <p:nvPicPr>
          <p:cNvPr id="23577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187" y="1476374"/>
            <a:ext cx="2590800" cy="24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255652" y="3000374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b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836551" y="2163763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hlink"/>
                </a:solidFill>
              </a:rPr>
              <a:t>(1, 3)</a:t>
            </a:r>
            <a:r>
              <a:rPr lang="en-US" sz="2000" b="1" dirty="0" smtClean="0">
                <a:solidFill>
                  <a:srgbClr val="063DE8"/>
                </a:solidFill>
              </a:rPr>
              <a:t>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835031" y="3016671"/>
            <a:ext cx="92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hlink"/>
                </a:solidFill>
              </a:rPr>
              <a:t>(1, –5)</a:t>
            </a:r>
            <a:r>
              <a:rPr lang="en-US" sz="2000" b="1" dirty="0" smtClean="0">
                <a:solidFill>
                  <a:srgbClr val="063DE8"/>
                </a:solidFill>
              </a:rPr>
              <a:t>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362200" y="17526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(1, 5)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286000" y="3581400"/>
            <a:ext cx="92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(1, –7)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2667000" y="32766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2667000" y="228600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3200400" y="27432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2133600" y="27432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2667000" y="20574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2667000" y="3505200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Arc 38"/>
          <p:cNvSpPr>
            <a:spLocks/>
          </p:cNvSpPr>
          <p:nvPr/>
        </p:nvSpPr>
        <p:spPr bwMode="auto">
          <a:xfrm rot="5400000" flipV="1">
            <a:off x="1943894" y="1561306"/>
            <a:ext cx="1066800" cy="534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Arc 39"/>
          <p:cNvSpPr>
            <a:spLocks/>
          </p:cNvSpPr>
          <p:nvPr/>
        </p:nvSpPr>
        <p:spPr bwMode="auto">
          <a:xfrm rot="-5400000" flipH="1" flipV="1">
            <a:off x="2476500" y="1562100"/>
            <a:ext cx="1066800" cy="533400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Arc 41"/>
          <p:cNvSpPr>
            <a:spLocks/>
          </p:cNvSpPr>
          <p:nvPr/>
        </p:nvSpPr>
        <p:spPr bwMode="auto">
          <a:xfrm rot="5400000" flipH="1">
            <a:off x="2477294" y="3618706"/>
            <a:ext cx="1066800" cy="534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17665"/>
              </p:ext>
            </p:extLst>
          </p:nvPr>
        </p:nvGraphicFramePr>
        <p:xfrm>
          <a:off x="4844114" y="1757190"/>
          <a:ext cx="3230562" cy="1066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Equation" r:id="rId4" imgW="1384200" imgH="457200" progId="Equation.DSMT4">
                  <p:embed/>
                </p:oleObj>
              </mc:Choice>
              <mc:Fallback>
                <p:oleObj name="Equation" r:id="rId4" imgW="13842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114" y="1757190"/>
                        <a:ext cx="3230562" cy="10666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>
            <a:endCxn id="23584" idx="3"/>
          </p:cNvCxnSpPr>
          <p:nvPr/>
        </p:nvCxnSpPr>
        <p:spPr bwMode="auto">
          <a:xfrm flipV="1">
            <a:off x="2187623" y="2405241"/>
            <a:ext cx="499836" cy="43162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881677"/>
              </p:ext>
            </p:extLst>
          </p:nvPr>
        </p:nvGraphicFramePr>
        <p:xfrm>
          <a:off x="5024438" y="4995863"/>
          <a:ext cx="3082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Equation" r:id="rId6" imgW="1320480" imgH="457200" progId="Equation.DSMT4">
                  <p:embed/>
                </p:oleObj>
              </mc:Choice>
              <mc:Fallback>
                <p:oleObj name="Equation" r:id="rId6" imgW="1320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4995863"/>
                        <a:ext cx="3082925" cy="1066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33"/>
          <p:cNvSpPr>
            <a:spLocks noChangeArrowheads="1"/>
          </p:cNvSpPr>
          <p:nvPr/>
        </p:nvSpPr>
        <p:spPr bwMode="auto">
          <a:xfrm>
            <a:off x="2653931" y="2767165"/>
            <a:ext cx="139700" cy="1397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Arc 40"/>
          <p:cNvSpPr>
            <a:spLocks/>
          </p:cNvSpPr>
          <p:nvPr/>
        </p:nvSpPr>
        <p:spPr bwMode="auto">
          <a:xfrm rot="-5400000">
            <a:off x="1867694" y="3618706"/>
            <a:ext cx="1066800" cy="534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Left Brace 1"/>
          <p:cNvSpPr/>
          <p:nvPr/>
        </p:nvSpPr>
        <p:spPr bwMode="auto">
          <a:xfrm rot="16200000">
            <a:off x="2339611" y="2739599"/>
            <a:ext cx="197582" cy="457199"/>
          </a:xfrm>
          <a:prstGeom prst="leftBrac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>
            <a:stCxn id="28" idx="0"/>
          </p:cNvCxnSpPr>
          <p:nvPr/>
        </p:nvCxnSpPr>
        <p:spPr bwMode="auto">
          <a:xfrm flipV="1">
            <a:off x="2723781" y="2192517"/>
            <a:ext cx="0" cy="57464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  <p:bldP spid="23573" grpId="0" uiExpand="1" build="p" autoUpdateAnimBg="0"/>
      <p:bldP spid="23578" grpId="0" autoUpdateAnimBg="0"/>
      <p:bldP spid="23580" grpId="0" autoUpdateAnimBg="0"/>
      <p:bldP spid="23581" grpId="0" autoUpdateAnimBg="0"/>
      <p:bldP spid="23582" grpId="0" autoUpdateAnimBg="0"/>
      <p:bldP spid="23583" grpId="0" autoUpdateAnimBg="0"/>
      <p:bldP spid="23585" grpId="0" animBg="1"/>
      <p:bldP spid="23584" grpId="0" animBg="1" autoUpdateAnimBg="0"/>
      <p:bldP spid="23586" grpId="0" animBg="1"/>
      <p:bldP spid="23587" grpId="0" animBg="1"/>
      <p:bldP spid="23588" grpId="0" animBg="1"/>
      <p:bldP spid="23589" grpId="0" animBg="1"/>
      <p:bldP spid="23590" grpId="0" animBg="1"/>
      <p:bldP spid="23591" grpId="0" animBg="1"/>
      <p:bldP spid="23593" grpId="0" animBg="1"/>
      <p:bldP spid="28" grpId="0" animBg="1"/>
      <p:bldP spid="23592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381000"/>
          </a:xfrm>
          <a:noFill/>
          <a:ln/>
        </p:spPr>
        <p:txBody>
          <a:bodyPr/>
          <a:lstStyle/>
          <a:p>
            <a:pPr algn="l"/>
            <a:r>
              <a:rPr lang="en-US" sz="2400" b="1" i="1">
                <a:solidFill>
                  <a:schemeClr val="tx1"/>
                </a:solidFill>
              </a:rPr>
              <a:t>How do you graph a hyperbola?</a:t>
            </a:r>
            <a:endParaRPr lang="en-US" sz="2800" b="1" i="1">
              <a:solidFill>
                <a:schemeClr val="tx1"/>
              </a:solidFill>
            </a:endParaRPr>
          </a:p>
        </p:txBody>
      </p:sp>
      <p:pic>
        <p:nvPicPr>
          <p:cNvPr id="25603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2743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091512" y="5236895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990600" y="5234141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0" y="533400"/>
            <a:ext cx="899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/>
              <a:t>To graph a hyperbola, you need to know the center, the vertices, the co-vertices, and the </a:t>
            </a:r>
            <a:r>
              <a:rPr lang="en-US" b="1" i="1">
                <a:solidFill>
                  <a:srgbClr val="CC3300"/>
                </a:solidFill>
              </a:rPr>
              <a:t>asymptotes</a:t>
            </a:r>
            <a:r>
              <a:rPr lang="en-US" b="1" i="1"/>
              <a:t>...</a:t>
            </a:r>
            <a:endParaRPr lang="en-US" b="1">
              <a:solidFill>
                <a:srgbClr val="063DE8"/>
              </a:solidFill>
              <a:latin typeface="Times" charset="0"/>
            </a:endParaRP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219200" y="5226050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2895600" y="5237674"/>
            <a:ext cx="139700" cy="1397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2025649" y="58674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2057400" y="457200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886200" y="3090862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 dirty="0"/>
              <a:t>Draw a rectangle using </a:t>
            </a:r>
            <a:r>
              <a:rPr lang="en-US" sz="2000" b="1" u="sng" dirty="0"/>
              <a:t>+</a:t>
            </a:r>
            <a:r>
              <a:rPr lang="en-US" sz="2000" b="1" dirty="0">
                <a:solidFill>
                  <a:schemeClr val="hlink"/>
                </a:solidFill>
              </a:rPr>
              <a:t>a</a:t>
            </a:r>
            <a:r>
              <a:rPr lang="en-US" sz="2000" b="1" i="1" dirty="0"/>
              <a:t> and </a:t>
            </a:r>
            <a:r>
              <a:rPr lang="en-US" sz="2000" b="1" u="sng" dirty="0"/>
              <a:t>+</a:t>
            </a:r>
            <a:r>
              <a:rPr lang="en-US" sz="2000" b="1" dirty="0">
                <a:solidFill>
                  <a:schemeClr val="accent2"/>
                </a:solidFill>
              </a:rPr>
              <a:t>b</a:t>
            </a:r>
            <a:r>
              <a:rPr lang="en-US" sz="2000" b="1" i="1" dirty="0"/>
              <a:t> as the sides...</a:t>
            </a:r>
            <a:endParaRPr lang="en-US" sz="2000" b="1" baseline="50000" dirty="0">
              <a:latin typeface="Times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135331" y="4854575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63DE8"/>
                </a:solidFill>
              </a:rPr>
              <a:t>(5, 0) 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28600" y="4876800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63DE8"/>
                </a:solidFill>
              </a:rPr>
              <a:t>(–5,0) 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295400" y="4953000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(–4,0)</a:t>
            </a:r>
            <a:r>
              <a:rPr lang="en-US" sz="2000" b="1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209800" y="49530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(4, 0)</a:t>
            </a:r>
            <a:r>
              <a:rPr lang="en-US" sz="2000" b="1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752600" y="46482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(0, 3)</a:t>
            </a:r>
            <a:r>
              <a:rPr lang="en-US" sz="2000" b="1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1752600" y="5486400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(0,-3) 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4466422" y="2530475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hlink"/>
                </a:solidFill>
              </a:rPr>
              <a:t>a = 4</a:t>
            </a:r>
            <a:r>
              <a:rPr lang="en-US" b="1" dirty="0"/>
              <a:t>    </a:t>
            </a:r>
            <a:r>
              <a:rPr lang="en-US" b="1" dirty="0">
                <a:solidFill>
                  <a:schemeClr val="accent2"/>
                </a:solidFill>
              </a:rPr>
              <a:t>b = 3</a:t>
            </a:r>
            <a:endParaRPr lang="en-US" sz="1800" b="1" baseline="50000" dirty="0">
              <a:solidFill>
                <a:srgbClr val="063DE8"/>
              </a:solidFill>
              <a:latin typeface="Times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13716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b="1" i="1" dirty="0"/>
              <a:t>The asymptotes intersect at the center of the hyperbola and pass through the corners of a rectangle with corners </a:t>
            </a:r>
            <a:r>
              <a:rPr lang="en-US" b="1" dirty="0" smtClean="0"/>
              <a:t>(±</a:t>
            </a:r>
            <a:r>
              <a:rPr lang="en-US" b="1" dirty="0" smtClean="0">
                <a:solidFill>
                  <a:schemeClr val="hlink"/>
                </a:solidFill>
              </a:rPr>
              <a:t>a</a:t>
            </a:r>
            <a:r>
              <a:rPr lang="en-US" b="1" i="1" dirty="0"/>
              <a:t>, </a:t>
            </a:r>
            <a:r>
              <a:rPr lang="en-US" b="1" i="1" dirty="0" smtClean="0"/>
              <a:t>±</a:t>
            </a:r>
            <a:r>
              <a:rPr lang="en-US" b="1" dirty="0" smtClean="0">
                <a:solidFill>
                  <a:schemeClr val="accent2"/>
                </a:solidFill>
              </a:rPr>
              <a:t>b</a:t>
            </a:r>
            <a:r>
              <a:rPr lang="en-US" b="1" dirty="0"/>
              <a:t>)</a:t>
            </a:r>
            <a:endParaRPr lang="en-US" b="1" baseline="50000" dirty="0">
              <a:solidFill>
                <a:srgbClr val="063DE8"/>
              </a:solidFill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22098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b="1" i="1" dirty="0"/>
              <a:t>Example:  Graph the hyperbola 	</a:t>
            </a:r>
            <a:endParaRPr lang="en-US" b="1" baseline="50000" dirty="0">
              <a:solidFill>
                <a:srgbClr val="B50069"/>
              </a:solidFill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375318" y="249713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63DE8"/>
                </a:solidFill>
              </a:rPr>
              <a:t>c = 5</a:t>
            </a:r>
            <a:endParaRPr lang="en-US" sz="1800" b="1" baseline="50000" dirty="0">
              <a:solidFill>
                <a:srgbClr val="063DE8"/>
              </a:solidFill>
              <a:latin typeface="Times" charset="0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1295400" y="46482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1295400" y="5943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2984730" y="4670769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1295400" y="4648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886200" y="3471862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/>
              <a:t>Draw the </a:t>
            </a:r>
            <a:r>
              <a:rPr lang="en-US" sz="2000" b="1" i="1">
                <a:solidFill>
                  <a:srgbClr val="CC3300"/>
                </a:solidFill>
              </a:rPr>
              <a:t>asymptotes </a:t>
            </a:r>
            <a:r>
              <a:rPr lang="en-US" sz="2000" b="1" i="1"/>
              <a:t>(diagonals of rectangle)...</a:t>
            </a: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V="1">
            <a:off x="381000" y="4038600"/>
            <a:ext cx="3429000" cy="2514600"/>
          </a:xfrm>
          <a:prstGeom prst="line">
            <a:avLst/>
          </a:prstGeom>
          <a:noFill/>
          <a:ln w="28575">
            <a:solidFill>
              <a:srgbClr val="FF66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304800" y="3962400"/>
            <a:ext cx="3505200" cy="259080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3852862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/>
              <a:t>Draw the hyperbola...</a:t>
            </a:r>
          </a:p>
        </p:txBody>
      </p:sp>
      <p:sp>
        <p:nvSpPr>
          <p:cNvPr id="25633" name="Arc 33"/>
          <p:cNvSpPr>
            <a:spLocks/>
          </p:cNvSpPr>
          <p:nvPr/>
        </p:nvSpPr>
        <p:spPr bwMode="auto">
          <a:xfrm>
            <a:off x="533400" y="4364464"/>
            <a:ext cx="762000" cy="915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Arc 34"/>
          <p:cNvSpPr>
            <a:spLocks/>
          </p:cNvSpPr>
          <p:nvPr/>
        </p:nvSpPr>
        <p:spPr bwMode="auto">
          <a:xfrm flipV="1">
            <a:off x="533400" y="5334000"/>
            <a:ext cx="762000" cy="915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Arc 35"/>
          <p:cNvSpPr>
            <a:spLocks/>
          </p:cNvSpPr>
          <p:nvPr/>
        </p:nvSpPr>
        <p:spPr bwMode="auto">
          <a:xfrm flipH="1">
            <a:off x="2971800" y="4343400"/>
            <a:ext cx="762000" cy="91598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Arc 36"/>
          <p:cNvSpPr>
            <a:spLocks/>
          </p:cNvSpPr>
          <p:nvPr/>
        </p:nvSpPr>
        <p:spPr bwMode="auto">
          <a:xfrm flipH="1" flipV="1">
            <a:off x="2971800" y="5257800"/>
            <a:ext cx="762000" cy="990600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3962400" y="4233862"/>
            <a:ext cx="5029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 dirty="0"/>
              <a:t>Here are the equations of the </a:t>
            </a:r>
            <a:r>
              <a:rPr lang="en-US" sz="2000" b="1" i="1" dirty="0" smtClean="0"/>
              <a:t>asymptotes with center at the </a:t>
            </a:r>
            <a:r>
              <a:rPr lang="en-US" sz="2000" b="1" i="1" u="sng" dirty="0" smtClean="0"/>
              <a:t>origin</a:t>
            </a:r>
            <a:r>
              <a:rPr lang="en-US" sz="2000" b="1" i="1" dirty="0" smtClean="0"/>
              <a:t>:</a:t>
            </a:r>
            <a:endParaRPr lang="en-US" sz="2000" b="1" i="1" dirty="0"/>
          </a:p>
          <a:p>
            <a:r>
              <a:rPr lang="en-US" sz="2000" b="1" i="1" dirty="0">
                <a:solidFill>
                  <a:srgbClr val="063DE8"/>
                </a:solidFill>
              </a:rPr>
              <a:t>Horizontal</a:t>
            </a:r>
            <a:r>
              <a:rPr lang="en-US" sz="2000" b="1" i="1" dirty="0"/>
              <a:t> Transverse Axis</a:t>
            </a:r>
            <a:r>
              <a:rPr lang="en-US" sz="2000" b="1" i="1" dirty="0" smtClean="0"/>
              <a:t>:</a:t>
            </a:r>
          </a:p>
          <a:p>
            <a:r>
              <a:rPr lang="en-US" sz="2000" b="1" i="1" dirty="0"/>
              <a:t>	</a:t>
            </a:r>
            <a:endParaRPr lang="en-US" sz="2000" b="1" i="1" dirty="0">
              <a:solidFill>
                <a:srgbClr val="063DE8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79484"/>
              </p:ext>
            </p:extLst>
          </p:nvPr>
        </p:nvGraphicFramePr>
        <p:xfrm>
          <a:off x="914400" y="2697036"/>
          <a:ext cx="1527896" cy="884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3" name="Equation" r:id="rId4" imgW="723600" imgH="419040" progId="Equation.DSMT4">
                  <p:embed/>
                </p:oleObj>
              </mc:Choice>
              <mc:Fallback>
                <p:oleObj name="Equation" r:id="rId4" imgW="72360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97036"/>
                        <a:ext cx="1527896" cy="884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078515"/>
              </p:ext>
            </p:extLst>
          </p:nvPr>
        </p:nvGraphicFramePr>
        <p:xfrm>
          <a:off x="4838700" y="5193348"/>
          <a:ext cx="1066800" cy="70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4" name="Equation" r:id="rId6" imgW="596880" imgH="393480" progId="Equation.DSMT4">
                  <p:embed/>
                </p:oleObj>
              </mc:Choice>
              <mc:Fallback>
                <p:oleObj name="Equation" r:id="rId6" imgW="5968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5193348"/>
                        <a:ext cx="1066800" cy="703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137105"/>
              </p:ext>
            </p:extLst>
          </p:nvPr>
        </p:nvGraphicFramePr>
        <p:xfrm>
          <a:off x="4805649" y="6058139"/>
          <a:ext cx="1066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5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649" y="6058139"/>
                        <a:ext cx="10668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 bwMode="auto">
          <a:xfrm>
            <a:off x="2111418" y="4662577"/>
            <a:ext cx="839064" cy="61109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rc 33"/>
          <p:cNvSpPr>
            <a:spLocks/>
          </p:cNvSpPr>
          <p:nvPr/>
        </p:nvSpPr>
        <p:spPr bwMode="auto">
          <a:xfrm>
            <a:off x="2654300" y="2971219"/>
            <a:ext cx="381000" cy="248601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rc 34"/>
          <p:cNvSpPr>
            <a:spLocks/>
          </p:cNvSpPr>
          <p:nvPr/>
        </p:nvSpPr>
        <p:spPr bwMode="auto">
          <a:xfrm flipV="1">
            <a:off x="2654300" y="3220046"/>
            <a:ext cx="381000" cy="248601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rc 35"/>
          <p:cNvSpPr>
            <a:spLocks/>
          </p:cNvSpPr>
          <p:nvPr/>
        </p:nvSpPr>
        <p:spPr bwMode="auto">
          <a:xfrm flipH="1">
            <a:off x="3263900" y="2960070"/>
            <a:ext cx="381000" cy="248601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rc 36"/>
          <p:cNvSpPr>
            <a:spLocks/>
          </p:cNvSpPr>
          <p:nvPr/>
        </p:nvSpPr>
        <p:spPr bwMode="auto">
          <a:xfrm flipH="1" flipV="1">
            <a:off x="3263900" y="3187059"/>
            <a:ext cx="381000" cy="268851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rgbClr val="B5006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419414"/>
              </p:ext>
            </p:extLst>
          </p:nvPr>
        </p:nvGraphicFramePr>
        <p:xfrm>
          <a:off x="7119406" y="5167475"/>
          <a:ext cx="1066800" cy="70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6" name="Equation" r:id="rId10" imgW="596880" imgH="393480" progId="Equation.DSMT4">
                  <p:embed/>
                </p:oleObj>
              </mc:Choice>
              <mc:Fallback>
                <p:oleObj name="Equation" r:id="rId10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406" y="5167475"/>
                        <a:ext cx="1066800" cy="703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912327" y="5796953"/>
            <a:ext cx="28896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63DE8"/>
                </a:solidFill>
              </a:rPr>
              <a:t>Vertical </a:t>
            </a:r>
            <a:r>
              <a:rPr lang="en-US" sz="2000" b="1" i="1" dirty="0"/>
              <a:t>Transverse Axis: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81206" y="528255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5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5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5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  <p:bldP spid="25607" grpId="0" build="p" autoUpdateAnimBg="0"/>
      <p:bldP spid="25608" grpId="0" animBg="1" autoUpdateAnimBg="0"/>
      <p:bldP spid="25609" grpId="0" animBg="1"/>
      <p:bldP spid="25610" grpId="0" animBg="1"/>
      <p:bldP spid="25611" grpId="0" animBg="1"/>
      <p:bldP spid="25612" grpId="0" build="p" autoUpdateAnimBg="0"/>
      <p:bldP spid="25613" grpId="0" autoUpdateAnimBg="0"/>
      <p:bldP spid="25614" grpId="0" autoUpdateAnimBg="0"/>
      <p:bldP spid="25615" grpId="0" autoUpdateAnimBg="0"/>
      <p:bldP spid="25616" grpId="0" autoUpdateAnimBg="0"/>
      <p:bldP spid="25617" grpId="0" autoUpdateAnimBg="0"/>
      <p:bldP spid="25618" grpId="0" autoUpdateAnimBg="0"/>
      <p:bldP spid="25619" grpId="0" build="p" autoUpdateAnimBg="0"/>
      <p:bldP spid="25620" grpId="0" build="p" autoUpdateAnimBg="0"/>
      <p:bldP spid="25621" grpId="0" build="p" autoUpdateAnimBg="0"/>
      <p:bldP spid="25623" grpId="0" build="p" autoUpdateAnimBg="0"/>
      <p:bldP spid="25624" grpId="0" animBg="1"/>
      <p:bldP spid="25625" grpId="0" animBg="1"/>
      <p:bldP spid="25626" grpId="0" animBg="1"/>
      <p:bldP spid="25627" grpId="0" animBg="1"/>
      <p:bldP spid="25629" grpId="0" build="p" autoUpdateAnimBg="0"/>
      <p:bldP spid="25630" grpId="0" animBg="1"/>
      <p:bldP spid="25631" grpId="0" animBg="1"/>
      <p:bldP spid="25632" grpId="0" build="p" autoUpdateAnimBg="0"/>
      <p:bldP spid="25633" grpId="0" animBg="1"/>
      <p:bldP spid="25634" grpId="0" animBg="1"/>
      <p:bldP spid="25635" grpId="0" animBg="1"/>
      <p:bldP spid="25636" grpId="0" animBg="1"/>
      <p:bldP spid="25637" grpId="0" uiExpand="1" build="p" autoUpdateAnimBg="0"/>
      <p:bldP spid="40" grpId="0" animBg="1"/>
      <p:bldP spid="41" grpId="0" animBg="1"/>
      <p:bldP spid="42" grpId="0" animBg="1"/>
      <p:bldP spid="43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 Menu</a:t>
            </a:r>
          </a:p>
        </p:txBody>
      </p:sp>
      <p:sp>
        <p:nvSpPr>
          <p:cNvPr id="124931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65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Answers:</a:t>
            </a:r>
          </a:p>
        </p:txBody>
      </p:sp>
      <p:pic>
        <p:nvPicPr>
          <p:cNvPr id="12493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38" y="685800"/>
            <a:ext cx="845026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79529"/>
              </p:ext>
            </p:extLst>
          </p:nvPr>
        </p:nvGraphicFramePr>
        <p:xfrm>
          <a:off x="4460774" y="3247899"/>
          <a:ext cx="19584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680"/>
                <a:gridCol w="391680"/>
                <a:gridCol w="391680"/>
                <a:gridCol w="391680"/>
                <a:gridCol w="391680"/>
              </a:tblGrid>
              <a:tr h="347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534400" cy="381000"/>
          </a:xfrm>
          <a:noFill/>
          <a:ln/>
        </p:spPr>
        <p:txBody>
          <a:bodyPr/>
          <a:lstStyle/>
          <a:p>
            <a:pPr algn="l"/>
            <a:r>
              <a:rPr lang="en-US" sz="2400" b="1" i="1" dirty="0">
                <a:solidFill>
                  <a:schemeClr val="tx1"/>
                </a:solidFill>
              </a:rPr>
              <a:t>Example:  </a:t>
            </a:r>
            <a:r>
              <a:rPr lang="en-US" sz="2400" b="1" i="1" dirty="0" smtClean="0">
                <a:solidFill>
                  <a:schemeClr val="tx1"/>
                </a:solidFill>
              </a:rPr>
              <a:t>Sketch the hyperbola given by 4x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– 3y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+ 8x + 16 = 0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60" name="Text Box 8"/>
              <p:cNvSpPr txBox="1">
                <a:spLocks noChangeArrowheads="1"/>
              </p:cNvSpPr>
              <p:nvPr/>
            </p:nvSpPr>
            <p:spPr bwMode="auto">
              <a:xfrm>
                <a:off x="4752279" y="1196402"/>
                <a:ext cx="3276600" cy="7511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/>
                  <a:t>The major </a:t>
                </a:r>
                <a:r>
                  <a:rPr lang="en-US" sz="2000" b="1" i="1" dirty="0"/>
                  <a:t>axis </a:t>
                </a:r>
                <a:r>
                  <a:rPr lang="en-US" sz="2000" b="1" i="1" dirty="0" smtClean="0"/>
                  <a:t>is </a:t>
                </a:r>
                <a:r>
                  <a:rPr lang="en-US" sz="2000" b="1" i="1" dirty="0" smtClean="0">
                    <a:solidFill>
                      <a:srgbClr val="B50069"/>
                    </a:solidFill>
                  </a:rPr>
                  <a:t>vertical</a:t>
                </a:r>
              </a:p>
              <a:p>
                <a:r>
                  <a:rPr lang="en-US" sz="2000" b="1" i="1" dirty="0" smtClean="0">
                    <a:solidFill>
                      <a:schemeClr val="tx1"/>
                    </a:solidFill>
                  </a:rPr>
                  <a:t>a = 2, 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2356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2279" y="1196402"/>
                <a:ext cx="3276600" cy="751168"/>
              </a:xfrm>
              <a:prstGeom prst="rect">
                <a:avLst/>
              </a:prstGeom>
              <a:blipFill rotWithShape="0">
                <a:blip r:embed="rId2"/>
                <a:stretch>
                  <a:fillRect l="-2048" t="-4065" b="-121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78" name="Text Box 26"/>
              <p:cNvSpPr txBox="1">
                <a:spLocks noChangeArrowheads="1"/>
              </p:cNvSpPr>
              <p:nvPr/>
            </p:nvSpPr>
            <p:spPr bwMode="auto">
              <a:xfrm>
                <a:off x="3226312" y="4293863"/>
                <a:ext cx="1650132" cy="429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sz="2000" b="1" dirty="0">
                    <a:solidFill>
                      <a:schemeClr val="accent2"/>
                    </a:solidFill>
                  </a:rPr>
                  <a:t>0) </a:t>
                </a:r>
              </a:p>
            </p:txBody>
          </p:sp>
        </mc:Choice>
        <mc:Fallback xmlns="">
          <p:sp>
            <p:nvSpPr>
              <p:cNvPr id="23578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6312" y="4293863"/>
                <a:ext cx="1650132" cy="429092"/>
              </a:xfrm>
              <a:prstGeom prst="rect">
                <a:avLst/>
              </a:prstGeom>
              <a:blipFill rotWithShape="0">
                <a:blip r:embed="rId3"/>
                <a:stretch>
                  <a:fillRect l="-3690" r="-2952" b="-239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79" name="Text Box 27"/>
              <p:cNvSpPr txBox="1">
                <a:spLocks noChangeArrowheads="1"/>
              </p:cNvSpPr>
              <p:nvPr/>
            </p:nvSpPr>
            <p:spPr bwMode="auto">
              <a:xfrm>
                <a:off x="6404116" y="4343400"/>
                <a:ext cx="1650132" cy="429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>
                    <a:solidFill>
                      <a:schemeClr val="accent2"/>
                    </a:solidFill>
                  </a:rPr>
                  <a:t>, 0)</a:t>
                </a:r>
                <a:r>
                  <a:rPr lang="en-US" sz="2000" b="1" dirty="0">
                    <a:solidFill>
                      <a:srgbClr val="063DE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579" name="Text 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4116" y="4343400"/>
                <a:ext cx="1650132" cy="429092"/>
              </a:xfrm>
              <a:prstGeom prst="rect">
                <a:avLst/>
              </a:prstGeom>
              <a:blipFill rotWithShape="0">
                <a:blip r:embed="rId4"/>
                <a:stretch>
                  <a:fillRect l="-4074" t="-1429" b="-24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5233856" y="2844828"/>
            <a:ext cx="8883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(-1, 2)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153269" y="5350150"/>
            <a:ext cx="1016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(-1, –2)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6250879" y="427355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4909055" y="4273550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5562698" y="3547132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5569493" y="5015884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Arc 38"/>
          <p:cNvSpPr>
            <a:spLocks/>
          </p:cNvSpPr>
          <p:nvPr/>
        </p:nvSpPr>
        <p:spPr bwMode="auto">
          <a:xfrm rot="5400000" flipV="1">
            <a:off x="4586893" y="2557269"/>
            <a:ext cx="995706" cy="1126896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Arc 39"/>
          <p:cNvSpPr>
            <a:spLocks/>
          </p:cNvSpPr>
          <p:nvPr/>
        </p:nvSpPr>
        <p:spPr bwMode="auto">
          <a:xfrm rot="16200000" flipH="1" flipV="1">
            <a:off x="5749349" y="2520120"/>
            <a:ext cx="995706" cy="1201193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Arc 40"/>
          <p:cNvSpPr>
            <a:spLocks/>
          </p:cNvSpPr>
          <p:nvPr/>
        </p:nvSpPr>
        <p:spPr bwMode="auto">
          <a:xfrm rot="16200000">
            <a:off x="4612731" y="4937050"/>
            <a:ext cx="922860" cy="1146845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Arc 41"/>
          <p:cNvSpPr>
            <a:spLocks/>
          </p:cNvSpPr>
          <p:nvPr/>
        </p:nvSpPr>
        <p:spPr bwMode="auto">
          <a:xfrm rot="5400000" flipH="1">
            <a:off x="5769378" y="4924683"/>
            <a:ext cx="842200" cy="1090920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85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4x</a:t>
            </a:r>
            <a:r>
              <a:rPr lang="en-US" b="1" i="1" baseline="30000" dirty="0"/>
              <a:t>2</a:t>
            </a:r>
            <a:r>
              <a:rPr lang="en-US" b="1" i="1" dirty="0"/>
              <a:t> – 3y</a:t>
            </a:r>
            <a:r>
              <a:rPr lang="en-US" b="1" i="1" baseline="30000" dirty="0"/>
              <a:t>2</a:t>
            </a:r>
            <a:r>
              <a:rPr lang="en-US" b="1" i="1" dirty="0"/>
              <a:t> </a:t>
            </a:r>
            <a:r>
              <a:rPr lang="en-US" b="1" i="1" dirty="0" smtClean="0"/>
              <a:t>+ </a:t>
            </a:r>
            <a:r>
              <a:rPr lang="en-US" b="1" i="1" dirty="0"/>
              <a:t>8x + 16 = </a:t>
            </a:r>
            <a:r>
              <a:rPr lang="en-US" b="1" i="1" dirty="0" smtClean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4000" y="11557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4(x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+ 2x) – 3y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= -16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5269" y="176976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4(x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+ 2x + 1) – 3y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= -16 + 4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5269" y="2330926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4(x + 1)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– 3y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= -12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-279400" y="2786908"/>
                <a:ext cx="4038600" cy="84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i="1" dirty="0" smtClean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79400" y="2786908"/>
                <a:ext cx="4038600" cy="8428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4"/>
          <p:cNvSpPr>
            <a:spLocks noChangeArrowheads="1"/>
          </p:cNvSpPr>
          <p:nvPr/>
        </p:nvSpPr>
        <p:spPr bwMode="auto">
          <a:xfrm>
            <a:off x="5562698" y="4281508"/>
            <a:ext cx="139700" cy="1397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4752279" y="774781"/>
            <a:ext cx="327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Center (-1, 0)</a:t>
            </a:r>
            <a:endParaRPr lang="en-US" sz="2000" b="1" i="1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6007198" y="2718963"/>
            <a:ext cx="0" cy="29234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406998" y="4343400"/>
            <a:ext cx="2415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978905" y="3616982"/>
            <a:ext cx="0" cy="1468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6320729" y="3609024"/>
            <a:ext cx="0" cy="1468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 flipH="1" flipV="1">
            <a:off x="5004145" y="3609024"/>
            <a:ext cx="1316584" cy="38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H="1" flipV="1">
            <a:off x="4935123" y="5061628"/>
            <a:ext cx="1316584" cy="38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4612599" y="3159782"/>
            <a:ext cx="2123339" cy="23904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451228" y="3159783"/>
            <a:ext cx="2284710" cy="24826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8851583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78" grpId="0"/>
      <p:bldP spid="23579" grpId="0"/>
      <p:bldP spid="23582" grpId="0"/>
      <p:bldP spid="23583" grpId="0"/>
      <p:bldP spid="23586" grpId="0" animBg="1"/>
      <p:bldP spid="23587" grpId="0" animBg="1"/>
      <p:bldP spid="23588" grpId="0" animBg="1"/>
      <p:bldP spid="23589" grpId="0" animBg="1"/>
      <p:bldP spid="23590" grpId="0" animBg="1"/>
      <p:bldP spid="23591" grpId="0" animBg="1"/>
      <p:bldP spid="23592" grpId="0" animBg="1"/>
      <p:bldP spid="23593" grpId="0" animBg="1"/>
      <p:bldP spid="2" grpId="0"/>
      <p:bldP spid="27" grpId="0"/>
      <p:bldP spid="29" grpId="0"/>
      <p:bldP spid="30" grpId="0"/>
      <p:bldP spid="31" grpId="0" animBg="1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09746" y="1619396"/>
          <a:ext cx="19584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680"/>
                <a:gridCol w="391680"/>
                <a:gridCol w="391680"/>
                <a:gridCol w="391680"/>
                <a:gridCol w="391680"/>
              </a:tblGrid>
              <a:tr h="347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77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26"/>
              <p:cNvSpPr txBox="1">
                <a:spLocks noChangeArrowheads="1"/>
              </p:cNvSpPr>
              <p:nvPr/>
            </p:nvSpPr>
            <p:spPr bwMode="auto">
              <a:xfrm>
                <a:off x="375284" y="2665360"/>
                <a:ext cx="1650132" cy="429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sz="2000" b="1" dirty="0">
                    <a:solidFill>
                      <a:schemeClr val="accent2"/>
                    </a:solidFill>
                  </a:rPr>
                  <a:t>0) </a:t>
                </a:r>
              </a:p>
            </p:txBody>
          </p:sp>
        </mc:Choice>
        <mc:Fallback xmlns="">
          <p:sp>
            <p:nvSpPr>
              <p:cNvPr id="3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284" y="2665360"/>
                <a:ext cx="1650132" cy="429092"/>
              </a:xfrm>
              <a:prstGeom prst="rect">
                <a:avLst/>
              </a:prstGeom>
              <a:blipFill rotWithShape="0">
                <a:blip r:embed="rId2"/>
                <a:stretch>
                  <a:fillRect l="-4074" r="-2963" b="-239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7"/>
              <p:cNvSpPr txBox="1">
                <a:spLocks noChangeArrowheads="1"/>
              </p:cNvSpPr>
              <p:nvPr/>
            </p:nvSpPr>
            <p:spPr bwMode="auto">
              <a:xfrm>
                <a:off x="3553088" y="2714897"/>
                <a:ext cx="1650132" cy="429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>
                    <a:solidFill>
                      <a:schemeClr val="accent2"/>
                    </a:solidFill>
                  </a:rPr>
                  <a:t>, 0)</a:t>
                </a:r>
                <a:r>
                  <a:rPr lang="en-US" sz="2000" b="1" dirty="0">
                    <a:solidFill>
                      <a:srgbClr val="063DE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Text 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53088" y="2714897"/>
                <a:ext cx="1650132" cy="429092"/>
              </a:xfrm>
              <a:prstGeom prst="rect">
                <a:avLst/>
              </a:prstGeom>
              <a:blipFill rotWithShape="0">
                <a:blip r:embed="rId3"/>
                <a:stretch>
                  <a:fillRect l="-4059" b="-239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2382828" y="1216325"/>
            <a:ext cx="8883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(-1, 2)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302241" y="3721647"/>
            <a:ext cx="1016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(-1, –2)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399851" y="2645047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35"/>
          <p:cNvSpPr>
            <a:spLocks noChangeArrowheads="1"/>
          </p:cNvSpPr>
          <p:nvPr/>
        </p:nvSpPr>
        <p:spPr bwMode="auto">
          <a:xfrm>
            <a:off x="2058027" y="2645047"/>
            <a:ext cx="139700" cy="139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6"/>
          <p:cNvSpPr>
            <a:spLocks noChangeArrowheads="1"/>
          </p:cNvSpPr>
          <p:nvPr/>
        </p:nvSpPr>
        <p:spPr bwMode="auto">
          <a:xfrm>
            <a:off x="2711670" y="1918629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7"/>
          <p:cNvSpPr>
            <a:spLocks noChangeArrowheads="1"/>
          </p:cNvSpPr>
          <p:nvPr/>
        </p:nvSpPr>
        <p:spPr bwMode="auto">
          <a:xfrm>
            <a:off x="2718465" y="3387381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38"/>
          <p:cNvSpPr>
            <a:spLocks/>
          </p:cNvSpPr>
          <p:nvPr/>
        </p:nvSpPr>
        <p:spPr bwMode="auto">
          <a:xfrm rot="5400000" flipV="1">
            <a:off x="1735865" y="928766"/>
            <a:ext cx="995706" cy="1126896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rc 39"/>
          <p:cNvSpPr>
            <a:spLocks/>
          </p:cNvSpPr>
          <p:nvPr/>
        </p:nvSpPr>
        <p:spPr bwMode="auto">
          <a:xfrm rot="16200000" flipH="1" flipV="1">
            <a:off x="2898321" y="891617"/>
            <a:ext cx="995706" cy="1201193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rc 40"/>
          <p:cNvSpPr>
            <a:spLocks/>
          </p:cNvSpPr>
          <p:nvPr/>
        </p:nvSpPr>
        <p:spPr bwMode="auto">
          <a:xfrm rot="16200000">
            <a:off x="1761703" y="3308547"/>
            <a:ext cx="922860" cy="1146845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rc 41"/>
          <p:cNvSpPr>
            <a:spLocks/>
          </p:cNvSpPr>
          <p:nvPr/>
        </p:nvSpPr>
        <p:spPr bwMode="auto">
          <a:xfrm rot="5400000" flipH="1">
            <a:off x="2918350" y="3296180"/>
            <a:ext cx="842200" cy="1090920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34"/>
          <p:cNvSpPr>
            <a:spLocks noChangeArrowheads="1"/>
          </p:cNvSpPr>
          <p:nvPr/>
        </p:nvSpPr>
        <p:spPr bwMode="auto">
          <a:xfrm>
            <a:off x="2711670" y="2653005"/>
            <a:ext cx="139700" cy="1397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3156170" y="1090460"/>
            <a:ext cx="0" cy="29234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555970" y="2714897"/>
            <a:ext cx="2415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2127877" y="1988479"/>
            <a:ext cx="0" cy="1468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3469701" y="1980521"/>
            <a:ext cx="0" cy="1468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2153117" y="1980521"/>
            <a:ext cx="1316584" cy="38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 flipV="1">
            <a:off x="2084095" y="3433125"/>
            <a:ext cx="1316584" cy="38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1761571" y="1531279"/>
            <a:ext cx="2123339" cy="23904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600200" y="1531280"/>
            <a:ext cx="2284710" cy="24826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15814" y="-319"/>
            <a:ext cx="8534400" cy="381000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 i="1" kern="0" dirty="0" smtClean="0">
                <a:solidFill>
                  <a:schemeClr val="tx1"/>
                </a:solidFill>
              </a:rPr>
              <a:t>Example:  Find the equations of the asymptotes for equation</a:t>
            </a:r>
            <a:endParaRPr lang="en-US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5214" y="863705"/>
                <a:ext cx="4188786" cy="86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Using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,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2) and (-1, 0) </a:t>
                </a:r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b="1" dirty="0" smtClean="0"/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14" y="863705"/>
                <a:ext cx="4188786" cy="865814"/>
              </a:xfrm>
              <a:prstGeom prst="rect">
                <a:avLst/>
              </a:prstGeom>
              <a:blipFill rotWithShape="0">
                <a:blip r:embed="rId6"/>
                <a:stretch>
                  <a:fillRect l="-2329" t="-1408" r="-1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996771" y="1302680"/>
            <a:ext cx="58496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5672" y="1159235"/>
            <a:ext cx="58496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3553088" y="1371599"/>
            <a:ext cx="2847712" cy="6089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2871112" y="1371598"/>
            <a:ext cx="5679102" cy="12937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09055" y="1895149"/>
                <a:ext cx="4038600" cy="3561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endParaRPr lang="en-US" b="1" dirty="0" smtClean="0">
                  <a:solidFill>
                    <a:schemeClr val="tx1"/>
                  </a:solidFill>
                </a:endParaRPr>
              </a:p>
              <a:p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b="1" dirty="0" smtClean="0"/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055" y="1895149"/>
                <a:ext cx="4038600" cy="356168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32073" y="4327858"/>
                <a:ext cx="4038600" cy="1987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endParaRPr lang="en-US" b="1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073" y="4327858"/>
                <a:ext cx="4038600" cy="198759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155228" y="4822724"/>
                <a:ext cx="4572000" cy="7302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228" y="4822724"/>
                <a:ext cx="4572000" cy="7302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75284" y="4327858"/>
            <a:ext cx="359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transverse axis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02022" y="5627194"/>
            <a:ext cx="359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transverse axis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137278" y="5982015"/>
                <a:ext cx="2632003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278" y="5982015"/>
                <a:ext cx="2632003" cy="79387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680550" y="5908005"/>
                <a:ext cx="2695610" cy="855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550" y="5908005"/>
                <a:ext cx="2695610" cy="85529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8599" y="385854"/>
                <a:ext cx="2642513" cy="71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000" b="1" i="1" dirty="0" smtClean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385854"/>
                <a:ext cx="2642513" cy="71782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45"/>
          <p:cNvSpPr/>
          <p:nvPr/>
        </p:nvSpPr>
        <p:spPr bwMode="auto">
          <a:xfrm>
            <a:off x="2152765" y="1993812"/>
            <a:ext cx="1282230" cy="1476710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0605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38" grpId="0"/>
      <p:bldP spid="40" grpId="0"/>
      <p:bldP spid="41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74748"/>
              </p:ext>
            </p:extLst>
          </p:nvPr>
        </p:nvGraphicFramePr>
        <p:xfrm>
          <a:off x="633924" y="2563319"/>
          <a:ext cx="274594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243"/>
                <a:gridCol w="343243"/>
                <a:gridCol w="343243"/>
                <a:gridCol w="343243"/>
                <a:gridCol w="343243"/>
                <a:gridCol w="343243"/>
                <a:gridCol w="343243"/>
                <a:gridCol w="343243"/>
              </a:tblGrid>
              <a:tr h="3654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2645253" y="3655409"/>
            <a:ext cx="8883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(3, -2)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491348" y="3632136"/>
            <a:ext cx="9316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63DE8"/>
                </a:solidFill>
              </a:rPr>
              <a:t>(1, –2) </a:t>
            </a:r>
            <a:endParaRPr lang="en-US" sz="2000" b="1" dirty="0">
              <a:solidFill>
                <a:srgbClr val="063DE8"/>
              </a:solidFill>
            </a:endParaRPr>
          </a:p>
        </p:txBody>
      </p:sp>
      <p:sp>
        <p:nvSpPr>
          <p:cNvPr id="12" name="Oval 36"/>
          <p:cNvSpPr>
            <a:spLocks noChangeArrowheads="1"/>
          </p:cNvSpPr>
          <p:nvPr/>
        </p:nvSpPr>
        <p:spPr bwMode="auto">
          <a:xfrm>
            <a:off x="1612900" y="3967829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7"/>
          <p:cNvSpPr>
            <a:spLocks noChangeArrowheads="1"/>
          </p:cNvSpPr>
          <p:nvPr/>
        </p:nvSpPr>
        <p:spPr bwMode="auto">
          <a:xfrm>
            <a:off x="2286000" y="3976048"/>
            <a:ext cx="139700" cy="139700"/>
          </a:xfrm>
          <a:prstGeom prst="ellipse">
            <a:avLst/>
          </a:prstGeom>
          <a:solidFill>
            <a:srgbClr val="063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38"/>
          <p:cNvSpPr>
            <a:spLocks/>
          </p:cNvSpPr>
          <p:nvPr/>
        </p:nvSpPr>
        <p:spPr bwMode="auto">
          <a:xfrm flipV="1">
            <a:off x="1230833" y="4025674"/>
            <a:ext cx="440158" cy="1230506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rc 39"/>
          <p:cNvSpPr>
            <a:spLocks/>
          </p:cNvSpPr>
          <p:nvPr/>
        </p:nvSpPr>
        <p:spPr bwMode="auto">
          <a:xfrm rot="10800000" flipH="1" flipV="1">
            <a:off x="1267223" y="2897619"/>
            <a:ext cx="409176" cy="1163882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rc 40"/>
          <p:cNvSpPr>
            <a:spLocks/>
          </p:cNvSpPr>
          <p:nvPr/>
        </p:nvSpPr>
        <p:spPr bwMode="auto">
          <a:xfrm rot="10800000">
            <a:off x="2355837" y="4032246"/>
            <a:ext cx="329229" cy="1182069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rc 41"/>
          <p:cNvSpPr>
            <a:spLocks/>
          </p:cNvSpPr>
          <p:nvPr/>
        </p:nvSpPr>
        <p:spPr bwMode="auto">
          <a:xfrm flipH="1">
            <a:off x="2362200" y="2749050"/>
            <a:ext cx="416323" cy="1306468"/>
          </a:xfrm>
          <a:custGeom>
            <a:avLst/>
            <a:gdLst>
              <a:gd name="G0" fmla="+- 0 0 0"/>
              <a:gd name="G1" fmla="+- 20653 0 0"/>
              <a:gd name="G2" fmla="+- 21600 0 0"/>
              <a:gd name="T0" fmla="*/ 6322 w 21600"/>
              <a:gd name="T1" fmla="*/ 0 h 20653"/>
              <a:gd name="T2" fmla="*/ 21600 w 21600"/>
              <a:gd name="T3" fmla="*/ 20653 h 20653"/>
              <a:gd name="T4" fmla="*/ 0 w 21600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3" fill="none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</a:path>
              <a:path w="21600" h="20653" stroke="0" extrusionOk="0">
                <a:moveTo>
                  <a:pt x="6322" y="-2"/>
                </a:moveTo>
                <a:cubicBezTo>
                  <a:pt x="15400" y="2777"/>
                  <a:pt x="21600" y="11158"/>
                  <a:pt x="21600" y="20653"/>
                </a:cubicBezTo>
                <a:lnTo>
                  <a:pt x="0" y="206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34"/>
          <p:cNvSpPr>
            <a:spLocks noChangeArrowheads="1"/>
          </p:cNvSpPr>
          <p:nvPr/>
        </p:nvSpPr>
        <p:spPr bwMode="auto">
          <a:xfrm>
            <a:off x="1911577" y="3980157"/>
            <a:ext cx="139700" cy="1397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1284195" y="2458507"/>
            <a:ext cx="0" cy="32619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09943" y="3280401"/>
            <a:ext cx="32773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9"/>
              <p:cNvSpPr txBox="1">
                <a:spLocks noChangeArrowheads="1"/>
              </p:cNvSpPr>
              <p:nvPr/>
            </p:nvSpPr>
            <p:spPr bwMode="auto">
              <a:xfrm>
                <a:off x="2940922" y="1787939"/>
                <a:ext cx="149912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0922" y="1787939"/>
                <a:ext cx="1499128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90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 bwMode="auto">
          <a:xfrm>
            <a:off x="1671876" y="3338976"/>
            <a:ext cx="4423" cy="12869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2334901" y="3267348"/>
            <a:ext cx="23215" cy="14999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1670991" y="3279949"/>
            <a:ext cx="651376" cy="136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 flipV="1">
            <a:off x="1624338" y="4757373"/>
            <a:ext cx="720821" cy="152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838200" y="1648726"/>
            <a:ext cx="2286000" cy="47853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838200" y="1648725"/>
            <a:ext cx="2286000" cy="47520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110954" y="120866"/>
            <a:ext cx="8534400" cy="381000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 i="1" kern="0" dirty="0" smtClean="0">
                <a:solidFill>
                  <a:schemeClr val="tx1"/>
                </a:solidFill>
              </a:rPr>
              <a:t>Example:  Using Asymptotes to Find the Standard Equation</a:t>
            </a:r>
            <a:endParaRPr lang="en-US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0954" y="655312"/>
                <a:ext cx="876521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Find the standard form of the equation of the hyperbola having vertices at (3, -2), and (1, -2) and has asymptotes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𝒂𝒏𝒅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/>
                  <a:t>							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54" y="655312"/>
                <a:ext cx="8765214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1043" t="-4061" b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2951115" y="5493641"/>
                <a:ext cx="169148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1115" y="5493641"/>
                <a:ext cx="1691489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90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5105400" y="1981200"/>
            <a:ext cx="3539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(2, -2)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105400" y="2505127"/>
            <a:ext cx="3539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transverse axis with a =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105400" y="3373882"/>
                <a:ext cx="3962400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baseline="-25000" dirty="0" smtClean="0"/>
                  <a:t>1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	m</a:t>
                </a:r>
                <a:r>
                  <a:rPr lang="en-US" baseline="-25000" dirty="0" smtClean="0"/>
                  <a:t>2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    </a:t>
                </a:r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73882"/>
                <a:ext cx="3962400" cy="624273"/>
              </a:xfrm>
              <a:prstGeom prst="rect">
                <a:avLst/>
              </a:prstGeom>
              <a:blipFill rotWithShape="0">
                <a:blip r:embed="rId6"/>
                <a:stretch>
                  <a:fillRect l="-2462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791200" y="4028284"/>
                <a:ext cx="3352800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   </a:t>
                </a:r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028284"/>
                <a:ext cx="3352800" cy="6242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875377" y="4646857"/>
                <a:ext cx="9768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    </a:t>
                </a:r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377" y="4646857"/>
                <a:ext cx="976829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00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412382"/>
              </p:ext>
            </p:extLst>
          </p:nvPr>
        </p:nvGraphicFramePr>
        <p:xfrm>
          <a:off x="5472113" y="5357813"/>
          <a:ext cx="32289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Equation" r:id="rId9" imgW="1384200" imgH="457200" progId="Equation.DSMT4">
                  <p:embed/>
                </p:oleObj>
              </mc:Choice>
              <mc:Fallback>
                <p:oleObj name="Equation" r:id="rId9" imgW="1384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5357813"/>
                        <a:ext cx="3228975" cy="1066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45759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2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5"/>
          <p:cNvSpPr txBox="1">
            <a:spLocks noChangeArrowheads="1"/>
          </p:cNvSpPr>
          <p:nvPr/>
        </p:nvSpPr>
        <p:spPr bwMode="auto">
          <a:xfrm>
            <a:off x="304800" y="4572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i="0" dirty="0" err="1">
                <a:solidFill>
                  <a:srgbClr val="CC0000"/>
                </a:solidFill>
              </a:rPr>
              <a:t>Sneedlegrit</a:t>
            </a:r>
            <a:r>
              <a:rPr lang="en-US" altLang="en-US" sz="3200" i="0" dirty="0">
                <a:solidFill>
                  <a:srgbClr val="CC0000"/>
                </a:solidFill>
              </a:rPr>
              <a:t>:  Write the equation of the </a:t>
            </a:r>
            <a:r>
              <a:rPr lang="en-US" altLang="en-US" sz="3200" i="0" dirty="0" smtClean="0">
                <a:solidFill>
                  <a:srgbClr val="CC0000"/>
                </a:solidFill>
              </a:rPr>
              <a:t>hyperbola with</a:t>
            </a:r>
            <a:r>
              <a:rPr lang="en-US" altLang="en-US" sz="3200" i="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foci (0,-3) &amp; (0,3) and vertices (0,-2) &amp; (0,2).</a:t>
            </a:r>
            <a:r>
              <a:rPr lang="en-US" altLang="en-US" sz="3200" i="0" dirty="0" smtClean="0">
                <a:solidFill>
                  <a:srgbClr val="C00000"/>
                </a:solidFill>
              </a:rPr>
              <a:t> </a:t>
            </a:r>
            <a:endParaRPr lang="en-US" altLang="en-US" sz="3200" i="0" dirty="0">
              <a:solidFill>
                <a:srgbClr val="CC0000"/>
              </a:solidFill>
            </a:endParaRPr>
          </a:p>
        </p:txBody>
      </p:sp>
      <p:sp>
        <p:nvSpPr>
          <p:cNvPr id="134149" name="TextBox 4"/>
          <p:cNvSpPr txBox="1">
            <a:spLocks noChangeArrowheads="1"/>
          </p:cNvSpPr>
          <p:nvPr/>
        </p:nvSpPr>
        <p:spPr bwMode="auto">
          <a:xfrm>
            <a:off x="762000" y="5562600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 dirty="0"/>
              <a:t>HW:  </a:t>
            </a:r>
            <a:r>
              <a:rPr lang="en-US" sz="2800" dirty="0"/>
              <a:t>page 824 (1-6 all)</a:t>
            </a:r>
          </a:p>
          <a:p>
            <a:r>
              <a:rPr lang="en-US" sz="2800" dirty="0" smtClean="0"/>
              <a:t>page </a:t>
            </a:r>
            <a:r>
              <a:rPr lang="en-US" sz="2800" dirty="0"/>
              <a:t>824-825 (8, 10, 14, 18, 20, 28, 32, 36, 40)</a:t>
            </a:r>
            <a:endParaRPr lang="en-US" sz="2800" i="0" dirty="0"/>
          </a:p>
        </p:txBody>
      </p:sp>
      <p:pic>
        <p:nvPicPr>
          <p:cNvPr id="7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3886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65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Answers:</a:t>
            </a:r>
          </a:p>
        </p:txBody>
      </p:sp>
      <p:sp>
        <p:nvSpPr>
          <p:cNvPr id="1259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595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762000"/>
            <a:ext cx="8128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 Menu</a:t>
            </a:r>
          </a:p>
        </p:txBody>
      </p:sp>
      <p:sp>
        <p:nvSpPr>
          <p:cNvPr id="126979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65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Answers:</a:t>
            </a:r>
          </a:p>
        </p:txBody>
      </p:sp>
      <p:pic>
        <p:nvPicPr>
          <p:cNvPr id="1269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750888"/>
            <a:ext cx="5475288" cy="534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 Menu</a:t>
            </a:r>
          </a:p>
        </p:txBody>
      </p:sp>
      <p:sp>
        <p:nvSpPr>
          <p:cNvPr id="128003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65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Answers:</a:t>
            </a:r>
          </a:p>
        </p:txBody>
      </p:sp>
      <p:pic>
        <p:nvPicPr>
          <p:cNvPr id="1280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14388"/>
            <a:ext cx="7737475" cy="520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 Menu</a:t>
            </a:r>
          </a:p>
        </p:txBody>
      </p:sp>
      <p:sp>
        <p:nvSpPr>
          <p:cNvPr id="129027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941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Questions:</a:t>
            </a:r>
          </a:p>
        </p:txBody>
      </p:sp>
      <p:pic>
        <p:nvPicPr>
          <p:cNvPr id="1290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76962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 Menu</a:t>
            </a:r>
          </a:p>
        </p:txBody>
      </p:sp>
      <p:sp>
        <p:nvSpPr>
          <p:cNvPr id="130051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941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Questions:</a:t>
            </a:r>
          </a:p>
        </p:txBody>
      </p:sp>
      <p:pic>
        <p:nvPicPr>
          <p:cNvPr id="130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138" y="838200"/>
            <a:ext cx="826293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 Menu</a:t>
            </a:r>
          </a:p>
        </p:txBody>
      </p:sp>
      <p:sp>
        <p:nvSpPr>
          <p:cNvPr id="131075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941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Questions:</a:t>
            </a:r>
          </a:p>
        </p:txBody>
      </p:sp>
      <p:pic>
        <p:nvPicPr>
          <p:cNvPr id="131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90600"/>
            <a:ext cx="5715000" cy="534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 Menu</a:t>
            </a:r>
          </a:p>
        </p:txBody>
      </p:sp>
      <p:sp>
        <p:nvSpPr>
          <p:cNvPr id="132099" name="Text Box 5"/>
          <p:cNvSpPr txBox="1">
            <a:spLocks noChangeArrowheads="1"/>
          </p:cNvSpPr>
          <p:nvPr/>
        </p:nvSpPr>
        <p:spPr bwMode="auto">
          <a:xfrm>
            <a:off x="228600" y="101600"/>
            <a:ext cx="2941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CC0000"/>
                </a:solidFill>
              </a:rPr>
              <a:t>HW Questions:</a:t>
            </a:r>
          </a:p>
        </p:txBody>
      </p:sp>
      <p:pic>
        <p:nvPicPr>
          <p:cNvPr id="132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7577138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763036F1F41841B5A1B0F85EC6EBD574"/>
  <p:tag name="VALUES" val="Incorrect¤Incorrect¤Correct¤Incorrect"/>
  <p:tag name="TOTALRESPONSES" val="5"/>
  <p:tag name="SLICED" val="False"/>
  <p:tag name="RESPONSES" val="NA,1,5,1;3;4;3;3;"/>
  <p:tag name="CHARTSTRINGSTD" val="1 0 3 1"/>
  <p:tag name="CHARTSTRINGREV" val="1 3 0 1"/>
  <p:tag name="CHARTSTRINGSTDPER" val="0.2 0 0.6 0.2"/>
  <p:tag name="CHARTSTRINGREVPER" val="0.2 0.6 0 0.2"/>
  <p:tag name="RESPONSESGATHERED" val="False"/>
  <p:tag name="QUESTIONALIAS" val="Example 2"/>
  <p:tag name="ANSWERSALIAS" val="A¤B¤C¤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4"/>
  <p:tag name="TEXTLENGTH" val="10"/>
  <p:tag name="FONTSIZE" val="32"/>
  <p:tag name="BULLETTYPE" val="ppBulletAlphaUCPeriod"/>
  <p:tag name="ANSWERTEXT" val="A&#10;B&#10;C&#10;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Pages>14</Pages>
  <Words>1088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Cambria Math</vt:lpstr>
      <vt:lpstr>Times</vt:lpstr>
      <vt:lpstr>Times New Roman</vt:lpstr>
      <vt:lpstr>Microsoft Office 98</vt:lpstr>
      <vt:lpstr>Equation</vt:lpstr>
      <vt:lpstr>Microsoft Equation</vt:lpstr>
      <vt:lpstr>PowerPoint Presentation</vt:lpstr>
      <vt:lpstr>Lesson Menu</vt:lpstr>
      <vt:lpstr>PowerPoint Presentation</vt:lpstr>
      <vt:lpstr>Lesson Menu</vt:lpstr>
      <vt:lpstr>Lesson Menu</vt:lpstr>
      <vt:lpstr>Lesson Menu</vt:lpstr>
      <vt:lpstr>Lesson Menu</vt:lpstr>
      <vt:lpstr>Lesson Menu</vt:lpstr>
      <vt:lpstr>Lesson Menu</vt:lpstr>
      <vt:lpstr>Hyperbolas</vt:lpstr>
      <vt:lpstr>Hyperbolas</vt:lpstr>
      <vt:lpstr>Hyperbolas</vt:lpstr>
      <vt:lpstr>Hyperbolas</vt:lpstr>
      <vt:lpstr>Hyperbolas</vt:lpstr>
      <vt:lpstr>Standard Equation of a Hyperbola</vt:lpstr>
      <vt:lpstr>Standard Equation of a Hyperbola</vt:lpstr>
      <vt:lpstr>Example:  Find the foci and vertices of the hyperbola.</vt:lpstr>
      <vt:lpstr>Example:  Write an equation of the hyperbola whose foci are     (1, –7) and (1, 5) and whose vertices are (1, –5) and (1, 3).    Its center is (1, -1).</vt:lpstr>
      <vt:lpstr>How do you graph a hyperbola?</vt:lpstr>
      <vt:lpstr>Example:  Sketch the hyperbola given by 4x2 – 3y2 + 8x + 16 = 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11.4 Hyperbolas</dc:title>
  <dc:creator>Technology Resources</dc:creator>
  <cp:lastModifiedBy>Kurutz, Jeremy</cp:lastModifiedBy>
  <cp:revision>97</cp:revision>
  <cp:lastPrinted>2009-04-22T19:24:48Z</cp:lastPrinted>
  <dcterms:created xsi:type="dcterms:W3CDTF">1999-02-19T21:12:04Z</dcterms:created>
  <dcterms:modified xsi:type="dcterms:W3CDTF">2014-05-14T16:04:07Z</dcterms:modified>
</cp:coreProperties>
</file>