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2" r:id="rId2"/>
    <p:sldId id="283" r:id="rId3"/>
    <p:sldId id="292" r:id="rId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B50069"/>
    <a:srgbClr val="E75C07"/>
    <a:srgbClr val="6FEFE9"/>
    <a:srgbClr val="760000"/>
    <a:srgbClr val="4C0133"/>
    <a:srgbClr val="063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84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610143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468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83690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1949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4803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2256380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613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63680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7595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93748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3397184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841708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4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12" Type="http://schemas.openxmlformats.org/officeDocument/2006/relationships/oleObject" Target="../embeddings/oleObject3.bin"/><Relationship Id="rId2" Type="http://schemas.openxmlformats.org/officeDocument/2006/relationships/tags" Target="../tags/tag2.xml"/><Relationship Id="rId16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image" Target="../media/image3.wmf"/><Relationship Id="rId5" Type="http://schemas.openxmlformats.org/officeDocument/2006/relationships/image" Target="../media/image7.png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2.bin"/><Relationship Id="rId4" Type="http://schemas.openxmlformats.org/officeDocument/2006/relationships/image" Target="../media/image6.png"/><Relationship Id="rId9" Type="http://schemas.openxmlformats.org/officeDocument/2006/relationships/image" Target="../media/image2.wmf"/><Relationship Id="rId1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TPQuestion"/>
          <p:cNvSpPr>
            <a:spLocks noChangeArrowheads="1"/>
          </p:cNvSpPr>
          <p:nvPr/>
        </p:nvSpPr>
        <p:spPr bwMode="auto">
          <a:xfrm>
            <a:off x="17463" y="1219200"/>
            <a:ext cx="802005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 b="1" i="0" dirty="0">
                <a:solidFill>
                  <a:srgbClr val="00539D"/>
                </a:solidFill>
                <a:cs typeface="Times New Roman" pitchFamily="18" charset="0"/>
              </a:rPr>
              <a:t>Write an equation for the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hyperbola </a:t>
            </a:r>
            <a:r>
              <a:rPr lang="en-US" sz="2400" b="1" i="0" dirty="0">
                <a:solidFill>
                  <a:srgbClr val="00539D"/>
                </a:solidFill>
                <a:cs typeface="Times New Roman" pitchFamily="18" charset="0"/>
              </a:rPr>
              <a:t>with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Foci </a:t>
            </a:r>
            <a:r>
              <a:rPr lang="en-US" sz="2400" b="1" i="0" dirty="0">
                <a:solidFill>
                  <a:srgbClr val="00539D"/>
                </a:solidFill>
                <a:cs typeface="Times New Roman" pitchFamily="18" charset="0"/>
              </a:rPr>
              <a:t>at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(2,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5),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(2, -5) and vertices (2</a:t>
            </a:r>
            <a:r>
              <a:rPr lang="en-US" sz="2400" b="1" i="0" smtClean="0">
                <a:solidFill>
                  <a:srgbClr val="00539D"/>
                </a:solidFill>
                <a:cs typeface="Times New Roman" pitchFamily="18" charset="0"/>
              </a:rPr>
              <a:t>, </a:t>
            </a:r>
            <a:r>
              <a:rPr lang="en-US" sz="2400" b="1" i="0" smtClean="0">
                <a:solidFill>
                  <a:srgbClr val="00539D"/>
                </a:solidFill>
                <a:cs typeface="Times New Roman" pitchFamily="18" charset="0"/>
              </a:rPr>
              <a:t>3),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(2, -3)</a:t>
            </a:r>
            <a:endParaRPr lang="en-US" sz="2400" b="1" i="0" dirty="0">
              <a:solidFill>
                <a:srgbClr val="00539D"/>
              </a:solidFill>
              <a:cs typeface="Times New Roman" pitchFamily="18" charset="0"/>
            </a:endParaRPr>
          </a:p>
          <a:p>
            <a:pPr marL="342900">
              <a:lnSpc>
                <a:spcPct val="90000"/>
              </a:lnSpc>
            </a:pPr>
            <a:endParaRPr lang="en-US" sz="2400" b="1" i="0" dirty="0">
              <a:solidFill>
                <a:srgbClr val="00539D"/>
              </a:solidFill>
              <a:cs typeface="Times New Roman" pitchFamily="18" charset="0"/>
            </a:endParaRPr>
          </a:p>
        </p:txBody>
      </p:sp>
      <p:sp>
        <p:nvSpPr>
          <p:cNvPr id="123909" name="TPQuestion"/>
          <p:cNvSpPr>
            <a:spLocks noChangeArrowheads="1"/>
          </p:cNvSpPr>
          <p:nvPr/>
        </p:nvSpPr>
        <p:spPr bwMode="auto">
          <a:xfrm>
            <a:off x="0" y="228600"/>
            <a:ext cx="33528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4800" b="1" i="0">
                <a:solidFill>
                  <a:srgbClr val="00539D"/>
                </a:solidFill>
                <a:cs typeface="Times New Roman" pitchFamily="18" charset="0"/>
              </a:rPr>
              <a:t>Warm up</a:t>
            </a: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:</a:t>
            </a:r>
          </a:p>
        </p:txBody>
      </p:sp>
      <p:pic>
        <p:nvPicPr>
          <p:cNvPr id="123910" name="Picture 7"/>
          <p:cNvPicPr>
            <a:picLocks noChangeAspect="1" noChangeArrowheads="1"/>
          </p:cNvPicPr>
          <p:nvPr/>
        </p:nvPicPr>
        <p:blipFill>
          <a:blip r:embed="rId3" cstate="print"/>
          <a:srcRect l="9380" t="9380" r="9337" b="9337"/>
          <a:stretch>
            <a:fillRect/>
          </a:stretch>
        </p:blipFill>
        <p:spPr bwMode="auto">
          <a:xfrm>
            <a:off x="914400" y="2542091"/>
            <a:ext cx="24384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52400" y="5929293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0" dirty="0" smtClean="0"/>
              <a:t>HW2:  </a:t>
            </a:r>
            <a:r>
              <a:rPr lang="en-US" sz="2800" dirty="0" smtClean="0"/>
              <a:t>Hyperbolas Worksheet</a:t>
            </a:r>
            <a:endParaRPr lang="en-US" sz="2800" i="0" dirty="0"/>
          </a:p>
        </p:txBody>
      </p:sp>
    </p:spTree>
    <p:custDataLst>
      <p:tags r:id="rId1"/>
    </p:custData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81" y="0"/>
            <a:ext cx="7467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0" dirty="0" smtClean="0"/>
              <a:t>HW Answers:  </a:t>
            </a:r>
            <a:r>
              <a:rPr lang="en-US" sz="1200" dirty="0"/>
              <a:t>page 824 (1-6 all</a:t>
            </a:r>
            <a:r>
              <a:rPr lang="en-US" sz="1200" dirty="0" smtClean="0"/>
              <a:t>) page </a:t>
            </a:r>
            <a:r>
              <a:rPr lang="en-US" sz="1200" dirty="0"/>
              <a:t>824-825 (8, 10, 14, 18, 20, 28, 32, 36, 40)</a:t>
            </a:r>
            <a:endParaRPr lang="en-US" sz="1200" i="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381000"/>
            <a:ext cx="114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dirty="0" smtClean="0"/>
              <a:t>B</a:t>
            </a:r>
          </a:p>
          <a:p>
            <a:pPr marL="457200" indent="-457200">
              <a:buAutoNum type="arabicParenR"/>
            </a:pPr>
            <a:r>
              <a:rPr lang="en-US" dirty="0" smtClean="0"/>
              <a:t>C</a:t>
            </a:r>
          </a:p>
          <a:p>
            <a:pPr marL="457200" indent="-457200">
              <a:buAutoNum type="arabicParenR"/>
            </a:pPr>
            <a:r>
              <a:rPr lang="en-US" dirty="0" smtClean="0"/>
              <a:t>E </a:t>
            </a:r>
          </a:p>
          <a:p>
            <a:pPr marL="457200" indent="-457200">
              <a:buAutoNum type="arabicParenR"/>
            </a:pPr>
            <a:r>
              <a:rPr lang="en-US" dirty="0" smtClean="0"/>
              <a:t>D</a:t>
            </a:r>
          </a:p>
          <a:p>
            <a:pPr marL="457200" indent="-457200">
              <a:buAutoNum type="arabicParenR"/>
            </a:pPr>
            <a:r>
              <a:rPr lang="en-US" dirty="0" smtClean="0"/>
              <a:t>A </a:t>
            </a:r>
          </a:p>
          <a:p>
            <a:pPr marL="457200" indent="-457200">
              <a:buAutoNum type="arabicParenR"/>
            </a:pPr>
            <a:r>
              <a:rPr lang="en-US" dirty="0" smtClean="0"/>
              <a:t>F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150" y="3339523"/>
            <a:ext cx="71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20)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12" y="412404"/>
            <a:ext cx="2219388" cy="22646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419367"/>
            <a:ext cx="2034181" cy="22577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400" y="405788"/>
            <a:ext cx="1895412" cy="2833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6800" y="419368"/>
            <a:ext cx="1752600" cy="282875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95600" y="3427988"/>
            <a:ext cx="56155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28)			36)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32) 			40) 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92138"/>
              </p:ext>
            </p:extLst>
          </p:nvPr>
        </p:nvGraphicFramePr>
        <p:xfrm>
          <a:off x="3537320" y="3427988"/>
          <a:ext cx="15557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8" imgW="444240" imgH="253800" progId="Equation.DSMT4">
                  <p:embed/>
                </p:oleObj>
              </mc:Choice>
              <mc:Fallback>
                <p:oleObj name="Equation" r:id="rId8" imgW="444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37320" y="3427988"/>
                        <a:ext cx="155575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084890"/>
              </p:ext>
            </p:extLst>
          </p:nvPr>
        </p:nvGraphicFramePr>
        <p:xfrm>
          <a:off x="3564799" y="4446363"/>
          <a:ext cx="15557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Equation" r:id="rId10" imgW="444240" imgH="253800" progId="Equation.DSMT4">
                  <p:embed/>
                </p:oleObj>
              </mc:Choice>
              <mc:Fallback>
                <p:oleObj name="Equation" r:id="rId10" imgW="444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64799" y="4446363"/>
                        <a:ext cx="155575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823985"/>
              </p:ext>
            </p:extLst>
          </p:nvPr>
        </p:nvGraphicFramePr>
        <p:xfrm>
          <a:off x="6212481" y="3367453"/>
          <a:ext cx="27559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12" imgW="787320" imgH="330120" progId="Equation.DSMT4">
                  <p:embed/>
                </p:oleObj>
              </mc:Choice>
              <mc:Fallback>
                <p:oleObj name="Equation" r:id="rId12" imgW="7873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212481" y="3367453"/>
                        <a:ext cx="2755900" cy="115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821339"/>
              </p:ext>
            </p:extLst>
          </p:nvPr>
        </p:nvGraphicFramePr>
        <p:xfrm>
          <a:off x="6261981" y="4461390"/>
          <a:ext cx="20891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Equation" r:id="rId14" imgW="596880" imgH="279360" progId="Equation.DSMT4">
                  <p:embed/>
                </p:oleObj>
              </mc:Choice>
              <mc:Fallback>
                <p:oleObj name="Equation" r:id="rId14" imgW="596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261981" y="4461390"/>
                        <a:ext cx="2089150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5314" y="3488524"/>
            <a:ext cx="2237298" cy="15696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14400"/>
            <a:ext cx="8534400" cy="830653"/>
          </a:xfrm>
          <a:noFill/>
          <a:ln/>
        </p:spPr>
        <p:txBody>
          <a:bodyPr/>
          <a:lstStyle/>
          <a:p>
            <a:pPr algn="l"/>
            <a:r>
              <a:rPr lang="en-US" sz="2400" b="1" i="1" dirty="0" smtClean="0">
                <a:solidFill>
                  <a:schemeClr val="tx1"/>
                </a:solidFill>
              </a:rPr>
              <a:t>Sketch the hyperbola given by 	-x</a:t>
            </a:r>
            <a:r>
              <a:rPr lang="en-US" sz="2400" b="1" i="1" baseline="30000" dirty="0" smtClean="0">
                <a:solidFill>
                  <a:schemeClr val="tx1"/>
                </a:solidFill>
              </a:rPr>
              <a:t>2</a:t>
            </a:r>
            <a:r>
              <a:rPr lang="en-US" sz="2400" b="1" i="1" dirty="0" smtClean="0">
                <a:solidFill>
                  <a:schemeClr val="tx1"/>
                </a:solidFill>
              </a:rPr>
              <a:t> + 4y</a:t>
            </a:r>
            <a:r>
              <a:rPr lang="en-US" sz="2400" b="1" i="1" baseline="30000" dirty="0" smtClean="0">
                <a:solidFill>
                  <a:schemeClr val="tx1"/>
                </a:solidFill>
              </a:rPr>
              <a:t>2</a:t>
            </a:r>
            <a:r>
              <a:rPr lang="en-US" sz="2400" b="1" i="1" dirty="0" smtClean="0">
                <a:solidFill>
                  <a:schemeClr val="tx1"/>
                </a:solidFill>
              </a:rPr>
              <a:t> – 2x – 16y – 1 = 0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Sneedlegrit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192795" y="6248400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0" dirty="0" smtClean="0"/>
              <a:t>HW2:  </a:t>
            </a:r>
            <a:r>
              <a:rPr lang="en-US" sz="2800" dirty="0" smtClean="0"/>
              <a:t>Hyperbolas Worksheet</a:t>
            </a:r>
            <a:endParaRPr lang="en-US" sz="2800" i="0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2" cstate="print"/>
          <a:srcRect l="9380" t="9380" r="9337" b="9337"/>
          <a:stretch>
            <a:fillRect/>
          </a:stretch>
        </p:blipFill>
        <p:spPr bwMode="auto">
          <a:xfrm>
            <a:off x="609600" y="2057400"/>
            <a:ext cx="24384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851583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763036F1F41841B5A1B0F85EC6EBD574"/>
  <p:tag name="VALUES" val="Incorrect¤Incorrect¤Correct¤Incorrect"/>
  <p:tag name="TOTALRESPONSES" val="5"/>
  <p:tag name="SLICED" val="False"/>
  <p:tag name="RESPONSES" val="NA,1,5,1;3;4;3;3;"/>
  <p:tag name="CHARTSTRINGSTD" val="1 0 3 1"/>
  <p:tag name="CHARTSTRINGREV" val="1 3 0 1"/>
  <p:tag name="CHARTSTRINGSTDPER" val="0.2 0 0.6 0.2"/>
  <p:tag name="CHARTSTRINGREVPER" val="0.2 0.6 0 0.2"/>
  <p:tag name="RESPONSESGATHERED" val="False"/>
  <p:tag name="QUESTIONALIAS" val="Example 2"/>
  <p:tag name="ANSWERSALIAS" val="A¤B¤C¤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</TotalTime>
  <Pages>14</Pages>
  <Words>92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Microsoft Office 98</vt:lpstr>
      <vt:lpstr>Equation</vt:lpstr>
      <vt:lpstr>PowerPoint Presentation</vt:lpstr>
      <vt:lpstr>PowerPoint Presentation</vt:lpstr>
      <vt:lpstr>Sketch the hyperbola given by  -x2 + 4y2 – 2x – 16y – 1 = 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11.4 Hyperbolas</dc:title>
  <dc:creator>Technology Resources</dc:creator>
  <cp:lastModifiedBy>Kurutz, Jeremy</cp:lastModifiedBy>
  <cp:revision>102</cp:revision>
  <cp:lastPrinted>2009-04-22T19:24:48Z</cp:lastPrinted>
  <dcterms:created xsi:type="dcterms:W3CDTF">1999-02-19T21:12:04Z</dcterms:created>
  <dcterms:modified xsi:type="dcterms:W3CDTF">2014-05-16T15:42:29Z</dcterms:modified>
</cp:coreProperties>
</file>