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6" r:id="rId3"/>
    <p:sldId id="263" r:id="rId4"/>
    <p:sldId id="270" r:id="rId5"/>
    <p:sldId id="264" r:id="rId6"/>
    <p:sldId id="266" r:id="rId7"/>
    <p:sldId id="271" r:id="rId8"/>
    <p:sldId id="273" r:id="rId9"/>
    <p:sldId id="274" r:id="rId10"/>
    <p:sldId id="27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E00"/>
    <a:srgbClr val="3366FF"/>
    <a:srgbClr val="000099"/>
    <a:srgbClr val="FFFF00"/>
    <a:srgbClr val="FF9900"/>
    <a:srgbClr val="00FF00"/>
    <a:srgbClr val="014B8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66" autoAdjust="0"/>
    <p:restoredTop sz="94602" autoAdjust="0"/>
  </p:normalViewPr>
  <p:slideViewPr>
    <p:cSldViewPr snapToGrid="0">
      <p:cViewPr varScale="1">
        <p:scale>
          <a:sx n="90" d="100"/>
          <a:sy n="90" d="100"/>
        </p:scale>
        <p:origin x="8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10" Type="http://schemas.openxmlformats.org/officeDocument/2006/relationships/image" Target="../media/image60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E87C644-4940-40D1-8865-7970E9473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6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EEA6EB9-BEB2-4C0A-AD30-295ACB786FAA}" type="slidenum">
              <a:rPr lang="en-US" b="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3</a:t>
            </a:fld>
            <a:endParaRPr lang="en-US" b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55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CA485AF-1DAB-493B-B30A-C608E7446F87}" type="slidenum">
              <a:rPr lang="en-US" b="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4</a:t>
            </a:fld>
            <a:endParaRPr lang="en-US" b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48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CA485AF-1DAB-493B-B30A-C608E7446F87}" type="slidenum">
              <a:rPr lang="en-US" b="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5</a:t>
            </a:fld>
            <a:endParaRPr lang="en-US" b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64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2BFEB4-D10A-4793-976B-B8BE876471B2}" type="slidenum">
              <a:rPr lang="en-US" b="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6</a:t>
            </a:fld>
            <a:endParaRPr lang="en-US" b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89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CA485AF-1DAB-493B-B30A-C608E7446F87}" type="slidenum">
              <a:rPr lang="en-US" b="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7</a:t>
            </a:fld>
            <a:endParaRPr lang="en-US" b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611318E-5510-44B3-8866-AD9128BC5D07}" type="slidenum">
              <a:rPr lang="en-US" b="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8</a:t>
            </a:fld>
            <a:endParaRPr lang="en-US" b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87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611318E-5510-44B3-8866-AD9128BC5D07}" type="slidenum">
              <a:rPr lang="en-US" b="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9</a:t>
            </a:fld>
            <a:endParaRPr lang="en-US" b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3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D1681-8301-472B-8D8F-059DD7538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67770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FF1D0-8975-47CB-9791-A74C972F2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2364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0B43F-6166-4997-B162-C894BCF61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0516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8E8EB-BA44-4251-B501-1443A6F48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68753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7E51C-7B9D-4931-B9A7-8A87853EF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2968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478EE-709D-4D98-A828-53BA9EC81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8965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EF310-6EC9-462D-AD88-578BABA69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44834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83C66-4ED5-4518-A3A2-2FCAE4BD3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8108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8B7F0-50DC-42A5-983D-01B69A8A5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74661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690F4-3EB4-4CF8-9764-6BE3CE35B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5428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8412B-A2A7-480E-9B16-CE61B6947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440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5400"/>
            </a:gs>
            <a:gs pos="50000">
              <a:srgbClr val="000000"/>
            </a:gs>
            <a:gs pos="100000">
              <a:srgbClr val="0054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B072EB-427B-4931-9D6B-9BC117F67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400050" indent="-4000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85000"/>
        <a:buFont typeface="Wingdings" pitchFamily="2" charset="2"/>
        <a:buChar char="u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914400" indent="-4000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✦"/>
        <a:defRPr sz="23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427163" indent="-3984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ª"/>
        <a:defRPr sz="2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39925" indent="-3984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❖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406650" indent="-352425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863850" indent="-352425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321050" indent="-352425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778250" indent="-352425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235450" indent="-352425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6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20.bin"/><Relationship Id="rId26" Type="http://schemas.openxmlformats.org/officeDocument/2006/relationships/oleObject" Target="../embeddings/oleObject24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21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19.wmf"/><Relationship Id="rId25" Type="http://schemas.openxmlformats.org/officeDocument/2006/relationships/image" Target="../media/image23.wmf"/><Relationship Id="rId33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29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23.bin"/><Relationship Id="rId32" Type="http://schemas.openxmlformats.org/officeDocument/2006/relationships/oleObject" Target="../embeddings/oleObject27.bin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23" Type="http://schemas.openxmlformats.org/officeDocument/2006/relationships/image" Target="../media/image22.wmf"/><Relationship Id="rId28" Type="http://schemas.openxmlformats.org/officeDocument/2006/relationships/oleObject" Target="../embeddings/oleObject25.bin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0.wmf"/><Relationship Id="rId31" Type="http://schemas.openxmlformats.org/officeDocument/2006/relationships/image" Target="../media/image26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8.bin"/><Relationship Id="rId22" Type="http://schemas.openxmlformats.org/officeDocument/2006/relationships/oleObject" Target="../embeddings/oleObject22.bin"/><Relationship Id="rId27" Type="http://schemas.openxmlformats.org/officeDocument/2006/relationships/image" Target="../media/image24.wmf"/><Relationship Id="rId30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5.bin"/><Relationship Id="rId26" Type="http://schemas.openxmlformats.org/officeDocument/2006/relationships/oleObject" Target="../embeddings/oleObject39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36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4.wmf"/><Relationship Id="rId25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1.wmf"/><Relationship Id="rId24" Type="http://schemas.openxmlformats.org/officeDocument/2006/relationships/oleObject" Target="../embeddings/oleObject38.bin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23" Type="http://schemas.openxmlformats.org/officeDocument/2006/relationships/image" Target="../media/image37.wmf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3.bin"/><Relationship Id="rId22" Type="http://schemas.openxmlformats.org/officeDocument/2006/relationships/oleObject" Target="../embeddings/oleObject37.bin"/><Relationship Id="rId27" Type="http://schemas.openxmlformats.org/officeDocument/2006/relationships/image" Target="../media/image3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47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48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46.wmf"/><Relationship Id="rId25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3.wmf"/><Relationship Id="rId24" Type="http://schemas.openxmlformats.org/officeDocument/2006/relationships/oleObject" Target="../embeddings/oleObject50.bin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23" Type="http://schemas.openxmlformats.org/officeDocument/2006/relationships/image" Target="../media/image49.wmf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47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45.bin"/><Relationship Id="rId22" Type="http://schemas.openxmlformats.org/officeDocument/2006/relationships/oleObject" Target="../embeddings/oleObject4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55.wmf"/><Relationship Id="rId18" Type="http://schemas.openxmlformats.org/officeDocument/2006/relationships/oleObject" Target="../embeddings/oleObject58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59.wmf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7.bin"/><Relationship Id="rId20" Type="http://schemas.openxmlformats.org/officeDocument/2006/relationships/oleObject" Target="../embeddings/oleObject59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5" Type="http://schemas.openxmlformats.org/officeDocument/2006/relationships/image" Target="../media/image56.wmf"/><Relationship Id="rId23" Type="http://schemas.openxmlformats.org/officeDocument/2006/relationships/image" Target="../media/image60.wmf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58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56.bin"/><Relationship Id="rId22" Type="http://schemas.openxmlformats.org/officeDocument/2006/relationships/oleObject" Target="../embeddings/oleObject6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3850" y="228600"/>
            <a:ext cx="8229600" cy="24765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Warm-up: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400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4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</a:t>
            </a:r>
            <a:r>
              <a:rPr kumimoji="0" lang="en-US" sz="54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implify</a:t>
            </a: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|2x –</a:t>
            </a:r>
            <a:r>
              <a:rPr kumimoji="0" lang="en-US" sz="54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4| + 3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699BF7-7B6C-48EA-9329-87176CEC38BA}"/>
              </a:ext>
            </a:extLst>
          </p:cNvPr>
          <p:cNvSpPr/>
          <p:nvPr/>
        </p:nvSpPr>
        <p:spPr>
          <a:xfrm>
            <a:off x="616688" y="4430861"/>
            <a:ext cx="4572000" cy="17389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Homework :</a:t>
            </a:r>
          </a:p>
          <a:p>
            <a:pPr marL="514350" indent="-514350"/>
            <a:endParaRPr lang="en-US" sz="1100" dirty="0"/>
          </a:p>
          <a:p>
            <a:pPr marL="514350" indent="-514350"/>
            <a:r>
              <a:rPr lang="en-US" dirty="0"/>
              <a:t>pg. 23 (6, 8, 10, 16)</a:t>
            </a:r>
          </a:p>
          <a:p>
            <a:pPr marL="514350" indent="-514350"/>
            <a:r>
              <a:rPr lang="en-US" dirty="0"/>
              <a:t>pg. 24 	(20b, 21ab, 23b, 27a, 28b,  		30a, 32a, 46, 49a, 59, 60, 		62, 63, 80a, 81a)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0" y="1"/>
            <a:ext cx="82296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400" dirty="0"/>
              <a:t>Homework :</a:t>
            </a:r>
          </a:p>
          <a:p>
            <a:pPr marL="514350" indent="-514350"/>
            <a:endParaRPr lang="en-US" sz="2800" dirty="0"/>
          </a:p>
          <a:p>
            <a:pPr marL="514350" indent="-514350"/>
            <a:r>
              <a:rPr lang="en-US" sz="4400" dirty="0"/>
              <a:t>pg. 23 (6, 8, 10, 16)</a:t>
            </a:r>
          </a:p>
          <a:p>
            <a:pPr marL="514350" indent="-514350"/>
            <a:r>
              <a:rPr lang="en-US" sz="4400" dirty="0"/>
              <a:t>pg. 24 	(20b, 21ab, 23b, 27a, 28b,  		30a, 32a, 46, 49a, 59, 60, 		62, 63, 80a, 81a)</a:t>
            </a:r>
          </a:p>
          <a:p>
            <a:pPr marL="514350" indent="-514350"/>
            <a:endParaRPr lang="en-US" sz="4400" dirty="0"/>
          </a:p>
          <a:p>
            <a:pPr marL="514350" indent="-514350"/>
            <a:r>
              <a:rPr lang="en-US" sz="4400" dirty="0" err="1">
                <a:solidFill>
                  <a:srgbClr val="FFFF00"/>
                </a:solidFill>
              </a:rPr>
              <a:t>Sneedlegrit</a:t>
            </a:r>
            <a:r>
              <a:rPr lang="en-US" sz="4400" dirty="0">
                <a:solidFill>
                  <a:srgbClr val="FFFF00"/>
                </a:solidFill>
              </a:rPr>
              <a:t>: Simplify</a:t>
            </a:r>
          </a:p>
          <a:p>
            <a:pPr marL="514350" indent="-514350"/>
            <a:r>
              <a:rPr lang="en-US" sz="4400" dirty="0"/>
              <a:t>	</a:t>
            </a:r>
            <a:r>
              <a:rPr lang="en-US" sz="2800" dirty="0"/>
              <a:t>	</a:t>
            </a:r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550575"/>
              </p:ext>
            </p:extLst>
          </p:nvPr>
        </p:nvGraphicFramePr>
        <p:xfrm>
          <a:off x="5765800" y="4498832"/>
          <a:ext cx="2218236" cy="904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03" name="Equation" r:id="rId3" imgW="622080" imgH="253800" progId="Equation.DSMT4">
                  <p:embed/>
                </p:oleObj>
              </mc:Choice>
              <mc:Fallback>
                <p:oleObj name="Equation" r:id="rId3" imgW="622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800" y="4498832"/>
                        <a:ext cx="2218236" cy="9044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0" y="1"/>
            <a:ext cx="82296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Homework Answers:</a:t>
            </a:r>
          </a:p>
          <a:p>
            <a:r>
              <a:rPr lang="en-US" sz="1600" dirty="0"/>
              <a:t>Pg. 10 (40)</a:t>
            </a:r>
          </a:p>
          <a:p>
            <a:r>
              <a:rPr lang="en-US" sz="1600" dirty="0"/>
              <a:t>Pg. 12 (75, 79, 84, 85, 89</a:t>
            </a:r>
            <a:r>
              <a:rPr lang="en-US" sz="1600" dirty="0">
                <a:sym typeface="Wingdings" pitchFamily="2" charset="2"/>
              </a:rPr>
              <a:t>96, 110)</a:t>
            </a:r>
          </a:p>
          <a:p>
            <a:endParaRPr lang="en-US" sz="800" dirty="0">
              <a:sym typeface="Wingdings" pitchFamily="2" charset="2"/>
            </a:endParaRPr>
          </a:p>
          <a:p>
            <a:pPr marL="514350" indent="-514350">
              <a:buAutoNum type="arabicParenR" startAt="40"/>
            </a:pPr>
            <a:r>
              <a:rPr lang="en-US" sz="2800" dirty="0">
                <a:sym typeface="Wingdings" pitchFamily="2" charset="2"/>
              </a:rPr>
              <a:t> 4 - </a:t>
            </a:r>
            <a:r>
              <a:rPr lang="en-US" sz="2800" dirty="0">
                <a:sym typeface="Symbol"/>
              </a:rPr>
              <a:t></a:t>
            </a:r>
          </a:p>
          <a:p>
            <a:pPr marL="514350" indent="-514350">
              <a:buAutoNum type="arabicParenR" startAt="75"/>
            </a:pPr>
            <a:r>
              <a:rPr lang="en-US" sz="2800" dirty="0">
                <a:sym typeface="Symbol"/>
              </a:rPr>
              <a:t> a.  No.  when u and v are on opposite sides of        zero on the number line.</a:t>
            </a:r>
          </a:p>
          <a:p>
            <a:pPr marL="514350" indent="-514350"/>
            <a:r>
              <a:rPr lang="en-US" sz="2800" dirty="0">
                <a:sym typeface="Symbol"/>
              </a:rPr>
              <a:t>	 b.  |u + v</a:t>
            </a:r>
            <a:r>
              <a:rPr lang="en-US" sz="2800">
                <a:sym typeface="Symbol"/>
              </a:rPr>
              <a:t>| ≤ </a:t>
            </a:r>
            <a:r>
              <a:rPr lang="en-US" sz="2800" dirty="0">
                <a:sym typeface="Symbol"/>
              </a:rPr>
              <a:t>|u| + |v|</a:t>
            </a:r>
          </a:p>
          <a:p>
            <a:pPr marL="514350" indent="-514350">
              <a:buAutoNum type="arabicParenR" startAt="79"/>
            </a:pPr>
            <a:r>
              <a:rPr lang="en-US" sz="2800" dirty="0">
                <a:sym typeface="Symbol"/>
              </a:rPr>
              <a:t> 4x</a:t>
            </a:r>
            <a:r>
              <a:rPr lang="en-US" sz="2800" baseline="30000" dirty="0">
                <a:sym typeface="Symbol"/>
              </a:rPr>
              <a:t>3</a:t>
            </a:r>
            <a:r>
              <a:rPr lang="en-US" sz="2800" dirty="0">
                <a:sym typeface="Symbol"/>
              </a:rPr>
              <a:t>,  x,  -5</a:t>
            </a:r>
          </a:p>
          <a:p>
            <a:pPr marL="514350" indent="-514350"/>
            <a:r>
              <a:rPr lang="en-US" sz="2800" dirty="0">
                <a:sym typeface="Symbol"/>
              </a:rPr>
              <a:t>84) a. -10    b. 0</a:t>
            </a:r>
          </a:p>
          <a:p>
            <a:pPr marL="514350" indent="-514350"/>
            <a:r>
              <a:rPr lang="en-US" sz="2800" dirty="0">
                <a:sym typeface="Symbol"/>
              </a:rPr>
              <a:t>85) a. undefined     b.  0</a:t>
            </a:r>
          </a:p>
          <a:p>
            <a:pPr marL="514350" indent="-514350">
              <a:buAutoNum type="arabicParenR" startAt="89"/>
            </a:pPr>
            <a:r>
              <a:rPr lang="en-US" sz="2800" dirty="0">
                <a:sym typeface="Symbol"/>
              </a:rPr>
              <a:t> multiplicative inverse </a:t>
            </a:r>
          </a:p>
          <a:p>
            <a:pPr marL="514350" indent="-514350">
              <a:buAutoNum type="arabicParenR" startAt="89"/>
            </a:pPr>
            <a:r>
              <a:rPr lang="en-US" sz="2800" dirty="0">
                <a:sym typeface="Symbol"/>
              </a:rPr>
              <a:t> additive inverse</a:t>
            </a:r>
          </a:p>
          <a:p>
            <a:pPr marL="514350" indent="-514350">
              <a:buAutoNum type="arabicParenR" startAt="89"/>
            </a:pPr>
            <a:r>
              <a:rPr lang="en-US" sz="2800" dirty="0">
                <a:sym typeface="Symbol"/>
              </a:rPr>
              <a:t> distributive property</a:t>
            </a:r>
          </a:p>
          <a:p>
            <a:pPr marL="514350" indent="-514350">
              <a:buAutoNum type="arabicParenR" startAt="89"/>
            </a:pPr>
            <a:r>
              <a:rPr lang="en-US" sz="2800" dirty="0">
                <a:sym typeface="Symbol"/>
              </a:rPr>
              <a:t> additive identity</a:t>
            </a:r>
          </a:p>
          <a:p>
            <a:pPr marL="514350" indent="-514350">
              <a:buAutoNum type="arabicParenR" startAt="89"/>
            </a:pPr>
            <a:r>
              <a:rPr lang="en-US" sz="2800" dirty="0">
                <a:sym typeface="Symbol"/>
              </a:rPr>
              <a:t> </a:t>
            </a:r>
            <a:r>
              <a:rPr lang="en-US" sz="2800" dirty="0" err="1">
                <a:sym typeface="Symbol"/>
              </a:rPr>
              <a:t>multiplicitive</a:t>
            </a:r>
            <a:r>
              <a:rPr lang="en-US" sz="2800" dirty="0">
                <a:sym typeface="Symbol"/>
              </a:rPr>
              <a:t> identity</a:t>
            </a:r>
          </a:p>
          <a:p>
            <a:pPr marL="514350" indent="-514350">
              <a:buAutoNum type="arabicParenR" startAt="89"/>
            </a:pPr>
            <a:r>
              <a:rPr lang="en-US" sz="2800" dirty="0">
                <a:sym typeface="Symbol"/>
              </a:rPr>
              <a:t> Associative Prop of Addition</a:t>
            </a:r>
            <a:r>
              <a:rPr lang="en-US" sz="2800" dirty="0"/>
              <a:t>		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33900" y="2343150"/>
            <a:ext cx="46101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95) Associative Prop of </a:t>
            </a:r>
            <a:r>
              <a:rPr lang="en-US" sz="2800" dirty="0" err="1"/>
              <a:t>Mult</a:t>
            </a:r>
            <a:r>
              <a:rPr lang="en-US" sz="2800" dirty="0"/>
              <a:t>.</a:t>
            </a:r>
          </a:p>
          <a:p>
            <a:r>
              <a:rPr lang="en-US" sz="2800" dirty="0"/>
              <a:t>96) Assoc Prop of </a:t>
            </a:r>
            <a:r>
              <a:rPr lang="en-US" sz="2800" dirty="0" err="1"/>
              <a:t>Mult</a:t>
            </a:r>
            <a:endParaRPr lang="en-US" sz="2800" dirty="0"/>
          </a:p>
          <a:p>
            <a:r>
              <a:rPr lang="en-US" sz="2800" dirty="0"/>
              <a:t>       </a:t>
            </a:r>
            <a:r>
              <a:rPr lang="en-US" sz="2800" dirty="0" err="1"/>
              <a:t>Mult</a:t>
            </a:r>
            <a:r>
              <a:rPr lang="en-US" sz="2800" dirty="0"/>
              <a:t>. Inverse</a:t>
            </a:r>
          </a:p>
          <a:p>
            <a:r>
              <a:rPr lang="en-US" sz="2800" dirty="0"/>
              <a:t>       </a:t>
            </a:r>
            <a:r>
              <a:rPr lang="en-US" sz="2800" dirty="0" err="1"/>
              <a:t>Mult</a:t>
            </a:r>
            <a:r>
              <a:rPr lang="en-US" sz="2800" dirty="0"/>
              <a:t>. Identity</a:t>
            </a:r>
          </a:p>
          <a:p>
            <a:r>
              <a:rPr lang="en-US" sz="2800" dirty="0"/>
              <a:t>110)  -14/5</a:t>
            </a:r>
          </a:p>
          <a:p>
            <a:r>
              <a:rPr lang="en-US" sz="2800" dirty="0"/>
              <a:t>Simplify:</a:t>
            </a:r>
          </a:p>
          <a:p>
            <a:endParaRPr lang="en-US" sz="2800" dirty="0"/>
          </a:p>
          <a:p>
            <a:r>
              <a:rPr lang="en-US" sz="2800" dirty="0"/>
              <a:t>Simplify:</a:t>
            </a:r>
          </a:p>
          <a:p>
            <a:endParaRPr lang="en-US" sz="2800" dirty="0"/>
          </a:p>
        </p:txBody>
      </p:sp>
      <p:graphicFrame>
        <p:nvGraphicFramePr>
          <p:cNvPr id="233476" name="Object 5"/>
          <p:cNvGraphicFramePr>
            <a:graphicFrameLocks noChangeAspect="1"/>
          </p:cNvGraphicFramePr>
          <p:nvPr/>
        </p:nvGraphicFramePr>
        <p:xfrm>
          <a:off x="6275388" y="4514850"/>
          <a:ext cx="250983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96" name="Equation" r:id="rId3" imgW="1295280" imgH="304560" progId="Equation.DSMT4">
                  <p:embed/>
                </p:oleObj>
              </mc:Choice>
              <mc:Fallback>
                <p:oleObj name="Equation" r:id="rId3" imgW="1295280" imgH="304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5388" y="4514850"/>
                        <a:ext cx="2509837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3477" name="Object 6"/>
          <p:cNvGraphicFramePr>
            <a:graphicFrameLocks noChangeAspect="1"/>
          </p:cNvGraphicFramePr>
          <p:nvPr/>
        </p:nvGraphicFramePr>
        <p:xfrm>
          <a:off x="6258911" y="5372100"/>
          <a:ext cx="2485039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97" name="Equation" r:id="rId5" imgW="1231560" imgH="736560" progId="Equation.DSMT4">
                  <p:embed/>
                </p:oleObj>
              </mc:Choice>
              <mc:Fallback>
                <p:oleObj name="Equation" r:id="rId5" imgW="123156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8911" y="5372100"/>
                        <a:ext cx="2485039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-19050"/>
            <a:ext cx="8229600" cy="9779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Exponents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901700"/>
            <a:ext cx="82296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If </a:t>
            </a:r>
            <a:r>
              <a:rPr lang="en-US" b="0" i="1" dirty="0">
                <a:solidFill>
                  <a:srgbClr val="FFFF00"/>
                </a:solidFill>
              </a:rPr>
              <a:t>b </a:t>
            </a:r>
            <a:r>
              <a:rPr lang="en-US" dirty="0"/>
              <a:t>is any </a:t>
            </a:r>
            <a:r>
              <a:rPr lang="en-US" dirty="0">
                <a:solidFill>
                  <a:srgbClr val="FF9900"/>
                </a:solidFill>
              </a:rPr>
              <a:t>real number</a:t>
            </a:r>
            <a:r>
              <a:rPr lang="en-US" dirty="0"/>
              <a:t> and</a:t>
            </a:r>
            <a:r>
              <a:rPr lang="en-US" b="0" i="1" dirty="0">
                <a:solidFill>
                  <a:srgbClr val="FFFF00"/>
                </a:solidFill>
              </a:rPr>
              <a:t> n</a:t>
            </a:r>
            <a:r>
              <a:rPr lang="en-US" dirty="0"/>
              <a:t> is a </a:t>
            </a:r>
            <a:r>
              <a:rPr lang="en-US" dirty="0">
                <a:solidFill>
                  <a:srgbClr val="FF9900"/>
                </a:solidFill>
              </a:rPr>
              <a:t>positive integer</a:t>
            </a:r>
            <a:r>
              <a:rPr lang="en-US" dirty="0"/>
              <a:t>, then the expression </a:t>
            </a:r>
            <a:r>
              <a:rPr lang="en-US" b="0" i="1" dirty="0" err="1">
                <a:solidFill>
                  <a:srgbClr val="FFFF00"/>
                </a:solidFill>
              </a:rPr>
              <a:t>b</a:t>
            </a:r>
            <a:r>
              <a:rPr lang="en-US" b="0" i="1" baseline="30000" dirty="0" err="1">
                <a:solidFill>
                  <a:srgbClr val="FFFF00"/>
                </a:solidFill>
              </a:rPr>
              <a:t>n</a:t>
            </a:r>
            <a:r>
              <a:rPr lang="en-US" dirty="0"/>
              <a:t> is defined as the power number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b="0" i="1" dirty="0">
              <a:solidFill>
                <a:srgbClr val="FFFF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b="0" i="1" dirty="0">
              <a:solidFill>
                <a:srgbClr val="FFFF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0" i="1" dirty="0" err="1">
                <a:solidFill>
                  <a:srgbClr val="FFFF00"/>
                </a:solidFill>
              </a:rPr>
              <a:t>b</a:t>
            </a:r>
            <a:r>
              <a:rPr lang="en-US" b="0" i="1" baseline="30000" dirty="0" err="1">
                <a:solidFill>
                  <a:srgbClr val="FFFF00"/>
                </a:solidFill>
              </a:rPr>
              <a:t>n</a:t>
            </a:r>
            <a:r>
              <a:rPr lang="en-US" b="0" i="1" dirty="0">
                <a:solidFill>
                  <a:srgbClr val="FFFF00"/>
                </a:solidFill>
              </a:rPr>
              <a:t> = b 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· </a:t>
            </a:r>
            <a:r>
              <a:rPr lang="en-US" b="0" i="1" dirty="0">
                <a:solidFill>
                  <a:srgbClr val="FFFF00"/>
                </a:solidFill>
              </a:rPr>
              <a:t>b </a:t>
            </a:r>
            <a:r>
              <a:rPr lang="en-US" b="0" i="1" dirty="0" err="1">
                <a:solidFill>
                  <a:srgbClr val="FFFF00"/>
                </a:solidFill>
              </a:rPr>
              <a:t>b</a:t>
            </a:r>
            <a:r>
              <a:rPr lang="en-US" b="0" i="1" dirty="0">
                <a:solidFill>
                  <a:srgbClr val="FFFF00"/>
                </a:solidFill>
              </a:rPr>
              <a:t> 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·</a:t>
            </a:r>
            <a:r>
              <a:rPr lang="en-US" b="0" i="1" dirty="0">
                <a:solidFill>
                  <a:srgbClr val="FFFF00"/>
                </a:solidFill>
              </a:rPr>
              <a:t> 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· … · </a:t>
            </a:r>
            <a:r>
              <a:rPr lang="en-US" b="0" i="1" dirty="0">
                <a:solidFill>
                  <a:srgbClr val="FFFF00"/>
                </a:solidFill>
              </a:rPr>
              <a:t>b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i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i="1" dirty="0">
                <a:solidFill>
                  <a:srgbClr val="FFFF00"/>
                </a:solidFill>
              </a:rPr>
              <a:t>For example: </a:t>
            </a:r>
          </a:p>
          <a:p>
            <a:pPr eaLnBrk="1" hangingPunct="1">
              <a:defRPr/>
            </a:pPr>
            <a:endParaRPr lang="en-US" b="0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b="0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dirty="0"/>
              <a:t>If </a:t>
            </a:r>
            <a:r>
              <a:rPr lang="en-US" b="0" i="1" dirty="0">
                <a:solidFill>
                  <a:srgbClr val="FFFF00"/>
                </a:solidFill>
              </a:rPr>
              <a:t>b</a:t>
            </a:r>
            <a:r>
              <a:rPr lang="en-US" b="0" dirty="0">
                <a:solidFill>
                  <a:srgbClr val="FFFF00"/>
                </a:solidFill>
              </a:rPr>
              <a:t> </a:t>
            </a:r>
            <a:r>
              <a:rPr lang="en-US" b="0" dirty="0">
                <a:solidFill>
                  <a:srgbClr val="FFFF00"/>
                </a:solidFill>
                <a:cs typeface="Times New Roman" pitchFamily="18" charset="0"/>
              </a:rPr>
              <a:t>≠ 0</a:t>
            </a:r>
            <a:r>
              <a:rPr lang="en-US" dirty="0">
                <a:cs typeface="Times New Roman" pitchFamily="18" charset="0"/>
              </a:rPr>
              <a:t>, we define 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b</a:t>
            </a:r>
            <a:r>
              <a:rPr lang="en-US" b="0" baseline="30000" dirty="0">
                <a:solidFill>
                  <a:srgbClr val="FFFF00"/>
                </a:solidFill>
                <a:cs typeface="Times New Roman" pitchFamily="18" charset="0"/>
              </a:rPr>
              <a:t>0</a:t>
            </a:r>
            <a:r>
              <a:rPr lang="en-US" b="0" dirty="0">
                <a:solidFill>
                  <a:srgbClr val="FFFF00"/>
                </a:solidFill>
                <a:cs typeface="Times New Roman" pitchFamily="18" charset="0"/>
              </a:rPr>
              <a:t> = 1</a:t>
            </a:r>
            <a:r>
              <a:rPr lang="en-US" dirty="0"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i="1" dirty="0">
                <a:solidFill>
                  <a:srgbClr val="FFFF00"/>
                </a:solidFill>
                <a:cs typeface="Times New Roman" pitchFamily="18" charset="0"/>
              </a:rPr>
              <a:t>For example: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i="1" dirty="0">
                <a:solidFill>
                  <a:srgbClr val="FFFF00"/>
                </a:solidFill>
                <a:cs typeface="Times New Roman" pitchFamily="18" charset="0"/>
              </a:rPr>
              <a:t>	   </a:t>
            </a:r>
            <a:r>
              <a:rPr lang="en-US" b="0" dirty="0">
                <a:solidFill>
                  <a:srgbClr val="FFFF00"/>
                </a:solidFill>
                <a:cs typeface="Times New Roman" pitchFamily="18" charset="0"/>
              </a:rPr>
              <a:t>2</a:t>
            </a:r>
            <a:r>
              <a:rPr lang="en-US" b="0" baseline="30000" dirty="0">
                <a:solidFill>
                  <a:srgbClr val="FFFF00"/>
                </a:solidFill>
                <a:cs typeface="Times New Roman" pitchFamily="18" charset="0"/>
              </a:rPr>
              <a:t>0</a:t>
            </a:r>
            <a:r>
              <a:rPr lang="en-US" b="0" dirty="0">
                <a:solidFill>
                  <a:srgbClr val="FFFF00"/>
                </a:solidFill>
                <a:cs typeface="Times New Roman" pitchFamily="18" charset="0"/>
              </a:rPr>
              <a:t> = 1</a:t>
            </a:r>
            <a:r>
              <a:rPr lang="en-US" dirty="0">
                <a:cs typeface="Times New Roman" pitchFamily="18" charset="0"/>
              </a:rPr>
              <a:t> and </a:t>
            </a:r>
            <a:r>
              <a:rPr lang="en-US" b="0" dirty="0">
                <a:solidFill>
                  <a:srgbClr val="FFFF00"/>
                </a:solidFill>
                <a:cs typeface="Times New Roman" pitchFamily="18" charset="0"/>
              </a:rPr>
              <a:t>(–</a:t>
            </a:r>
            <a:r>
              <a:rPr lang="en-US" b="0" dirty="0">
                <a:solidFill>
                  <a:srgbClr val="FFFF00"/>
                </a:solidFill>
                <a:latin typeface="Symbol" pitchFamily="18" charset="2"/>
                <a:cs typeface="Times New Roman" pitchFamily="18" charset="0"/>
              </a:rPr>
              <a:t>p</a:t>
            </a:r>
            <a:r>
              <a:rPr lang="en-US" b="0" dirty="0">
                <a:solidFill>
                  <a:srgbClr val="FFFF00"/>
                </a:solidFill>
                <a:cs typeface="Times New Roman" pitchFamily="18" charset="0"/>
              </a:rPr>
              <a:t>)</a:t>
            </a:r>
            <a:r>
              <a:rPr lang="en-US" b="0" baseline="30000" dirty="0">
                <a:solidFill>
                  <a:srgbClr val="FFFF00"/>
                </a:solidFill>
                <a:cs typeface="Times New Roman" pitchFamily="18" charset="0"/>
              </a:rPr>
              <a:t>0</a:t>
            </a:r>
            <a:r>
              <a:rPr lang="en-US" b="0" dirty="0">
                <a:solidFill>
                  <a:srgbClr val="FFFF00"/>
                </a:solidFill>
                <a:cs typeface="Times New Roman" pitchFamily="18" charset="0"/>
              </a:rPr>
              <a:t> = 1</a:t>
            </a:r>
            <a:r>
              <a:rPr lang="en-US" dirty="0">
                <a:cs typeface="Times New Roman" pitchFamily="18" charset="0"/>
              </a:rPr>
              <a:t>, but </a:t>
            </a:r>
            <a:r>
              <a:rPr lang="en-US" b="0" dirty="0">
                <a:solidFill>
                  <a:srgbClr val="FFFF00"/>
                </a:solidFill>
                <a:cs typeface="Times New Roman" pitchFamily="18" charset="0"/>
              </a:rPr>
              <a:t>0</a:t>
            </a:r>
            <a:r>
              <a:rPr lang="en-US" b="0" baseline="30000" dirty="0">
                <a:solidFill>
                  <a:srgbClr val="FFFF00"/>
                </a:solidFill>
                <a:cs typeface="Times New Roman" pitchFamily="18" charset="0"/>
              </a:rPr>
              <a:t>0</a:t>
            </a:r>
            <a:r>
              <a:rPr lang="en-US" dirty="0">
                <a:cs typeface="Times New Roman" pitchFamily="18" charset="0"/>
              </a:rPr>
              <a:t> is undefined.</a:t>
            </a:r>
          </a:p>
        </p:txBody>
      </p:sp>
      <p:sp>
        <p:nvSpPr>
          <p:cNvPr id="9220" name="AutoShape 4"/>
          <p:cNvSpPr>
            <a:spLocks/>
          </p:cNvSpPr>
          <p:nvPr/>
        </p:nvSpPr>
        <p:spPr bwMode="auto">
          <a:xfrm rot="-5400000">
            <a:off x="4772818" y="2097882"/>
            <a:ext cx="214313" cy="1962150"/>
          </a:xfrm>
          <a:prstGeom prst="leftBrace">
            <a:avLst>
              <a:gd name="adj1" fmla="val 76296"/>
              <a:gd name="adj2" fmla="val 50000"/>
            </a:avLst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46575" y="309245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 i="1">
                <a:solidFill>
                  <a:srgbClr val="FFFF00"/>
                </a:solidFill>
              </a:rPr>
              <a:t>n</a:t>
            </a:r>
            <a:r>
              <a:rPr lang="en-US" sz="2400" b="0">
                <a:solidFill>
                  <a:srgbClr val="FFFF00"/>
                </a:solidFill>
              </a:rPr>
              <a:t> </a:t>
            </a:r>
            <a:r>
              <a:rPr lang="en-US" sz="2100"/>
              <a:t>factors</a:t>
            </a:r>
          </a:p>
        </p:txBody>
      </p:sp>
      <p:graphicFrame>
        <p:nvGraphicFramePr>
          <p:cNvPr id="478214" name="Object 6"/>
          <p:cNvGraphicFramePr>
            <a:graphicFrameLocks noChangeAspect="1"/>
          </p:cNvGraphicFramePr>
          <p:nvPr/>
        </p:nvGraphicFramePr>
        <p:xfrm>
          <a:off x="1155700" y="4549775"/>
          <a:ext cx="275907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Equation" r:id="rId4" imgW="1346200" imgH="203200" progId="Equation.DSMT4">
                  <p:embed/>
                </p:oleObj>
              </mc:Choice>
              <mc:Fallback>
                <p:oleObj name="Equation" r:id="rId4" imgW="1346200" imgH="2032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4549775"/>
                        <a:ext cx="2759075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8215" name="Object 7"/>
          <p:cNvGraphicFramePr>
            <a:graphicFrameLocks noChangeAspect="1"/>
          </p:cNvGraphicFramePr>
          <p:nvPr/>
        </p:nvGraphicFramePr>
        <p:xfrm>
          <a:off x="4454525" y="4167188"/>
          <a:ext cx="359251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Equation" r:id="rId6" imgW="1752600" imgH="457200" progId="Equation.DSMT4">
                  <p:embed/>
                </p:oleObj>
              </mc:Choice>
              <mc:Fallback>
                <p:oleObj name="Equation" r:id="rId6" imgW="1752600" imgH="4572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525" y="4167188"/>
                        <a:ext cx="3592513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24100" y="3105150"/>
            <a:ext cx="1123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base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3048000" y="2990850"/>
            <a:ext cx="247650" cy="247650"/>
          </a:xfrm>
          <a:prstGeom prst="straightConnector1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3695700" y="2000251"/>
            <a:ext cx="1543050" cy="47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exponent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3638550" y="2419350"/>
            <a:ext cx="133350" cy="247650"/>
          </a:xfrm>
          <a:prstGeom prst="straightConnector1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"/>
                                        <p:tgtEl>
                                          <p:spTgt spid="478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" fill="hold"/>
                                        <p:tgtEl>
                                          <p:spTgt spid="47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47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"/>
                                        <p:tgtEl>
                                          <p:spTgt spid="478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" fill="hold"/>
                                        <p:tgtEl>
                                          <p:spTgt spid="47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47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"/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fill="hold"/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"/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" fill="hold"/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fill="hold"/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"/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" fill="hold"/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fill="hold"/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1"/>
          <p:cNvSpPr>
            <a:spLocks noChangeArrowheads="1"/>
          </p:cNvSpPr>
          <p:nvPr/>
        </p:nvSpPr>
        <p:spPr bwMode="auto">
          <a:xfrm>
            <a:off x="649288" y="1214438"/>
            <a:ext cx="7737066" cy="5022850"/>
          </a:xfrm>
          <a:prstGeom prst="roundRect">
            <a:avLst>
              <a:gd name="adj" fmla="val 4991"/>
            </a:avLst>
          </a:prstGeom>
          <a:gradFill rotWithShape="1">
            <a:gsLst>
              <a:gs pos="0">
                <a:srgbClr val="002F47"/>
              </a:gs>
              <a:gs pos="50000">
                <a:srgbClr val="006699"/>
              </a:gs>
              <a:gs pos="100000">
                <a:srgbClr val="002F47"/>
              </a:gs>
            </a:gsLst>
            <a:lin ang="5400000" scaled="1"/>
          </a:gradFill>
          <a:ln w="12700" algn="ctr">
            <a:solidFill>
              <a:srgbClr val="CC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9223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Laws of Exponents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00" y="1408113"/>
            <a:ext cx="6837363" cy="49530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tabLst>
                <a:tab pos="3768725" algn="l"/>
              </a:tabLst>
              <a:defRPr/>
            </a:pPr>
            <a:r>
              <a:rPr lang="en-US" dirty="0">
                <a:solidFill>
                  <a:srgbClr val="FF9900"/>
                </a:solidFill>
              </a:rPr>
              <a:t>Law	Example</a:t>
            </a:r>
          </a:p>
          <a:p>
            <a:pPr marL="457200" indent="-457200" eaLnBrk="1" hangingPunct="1">
              <a:lnSpc>
                <a:spcPct val="150000"/>
              </a:lnSpc>
              <a:buNone/>
              <a:tabLst>
                <a:tab pos="3768725" algn="l"/>
              </a:tabLst>
              <a:defRPr/>
            </a:pPr>
            <a:r>
              <a:rPr lang="en-US" dirty="0">
                <a:solidFill>
                  <a:srgbClr val="FF9900"/>
                </a:solidFill>
              </a:rPr>
              <a:t>1.	</a:t>
            </a:r>
            <a:r>
              <a:rPr lang="en-US" b="0" i="1" dirty="0">
                <a:solidFill>
                  <a:srgbClr val="FFFF00"/>
                </a:solidFill>
              </a:rPr>
              <a:t>a</a:t>
            </a:r>
            <a:r>
              <a:rPr lang="en-US" b="0" i="1" baseline="30000" dirty="0">
                <a:solidFill>
                  <a:srgbClr val="FFFF00"/>
                </a:solidFill>
              </a:rPr>
              <a:t>m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 · </a:t>
            </a:r>
            <a:r>
              <a:rPr lang="en-US" b="0" i="1" dirty="0">
                <a:solidFill>
                  <a:srgbClr val="FFFF00"/>
                </a:solidFill>
              </a:rPr>
              <a:t>a</a:t>
            </a:r>
            <a:r>
              <a:rPr lang="en-US" b="0" i="1" baseline="30000" dirty="0">
                <a:solidFill>
                  <a:srgbClr val="FFFF00"/>
                </a:solidFill>
              </a:rPr>
              <a:t>n</a:t>
            </a:r>
            <a:r>
              <a:rPr lang="en-US" b="0" i="1" dirty="0">
                <a:solidFill>
                  <a:srgbClr val="FFFF00"/>
                </a:solidFill>
              </a:rPr>
              <a:t> = 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 a</a:t>
            </a:r>
            <a:r>
              <a:rPr lang="en-US" b="0" i="1" baseline="30000" dirty="0">
                <a:solidFill>
                  <a:srgbClr val="FFFF00"/>
                </a:solidFill>
                <a:cs typeface="Times New Roman" pitchFamily="18" charset="0"/>
              </a:rPr>
              <a:t>m + n	</a:t>
            </a:r>
            <a:r>
              <a:rPr lang="en-US" b="0" i="1" dirty="0">
                <a:solidFill>
                  <a:srgbClr val="FFFF00"/>
                </a:solidFill>
              </a:rPr>
              <a:t>x</a:t>
            </a:r>
            <a:r>
              <a:rPr lang="en-US" b="0" baseline="30000" dirty="0">
                <a:solidFill>
                  <a:srgbClr val="FFFF00"/>
                </a:solidFill>
              </a:rPr>
              <a:t>2</a:t>
            </a:r>
            <a:r>
              <a:rPr lang="en-US" b="0" i="1" dirty="0">
                <a:solidFill>
                  <a:srgbClr val="FFFF00"/>
                </a:solidFill>
              </a:rPr>
              <a:t> 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· x</a:t>
            </a:r>
            <a:r>
              <a:rPr lang="en-US" b="0" baseline="30000" dirty="0">
                <a:solidFill>
                  <a:srgbClr val="FFFF00"/>
                </a:solidFill>
                <a:cs typeface="Times New Roman" pitchFamily="18" charset="0"/>
              </a:rPr>
              <a:t>3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 = x</a:t>
            </a:r>
            <a:r>
              <a:rPr lang="en-US" b="0" baseline="30000" dirty="0">
                <a:solidFill>
                  <a:srgbClr val="FFFF00"/>
                </a:solidFill>
                <a:cs typeface="Times New Roman" pitchFamily="18" charset="0"/>
              </a:rPr>
              <a:t>2</a:t>
            </a:r>
            <a:r>
              <a:rPr lang="en-US" b="0" i="1" baseline="30000" dirty="0">
                <a:solidFill>
                  <a:srgbClr val="FFFF00"/>
                </a:solidFill>
                <a:cs typeface="Times New Roman" pitchFamily="18" charset="0"/>
              </a:rPr>
              <a:t> + </a:t>
            </a:r>
            <a:r>
              <a:rPr lang="en-US" b="0" baseline="30000" dirty="0">
                <a:solidFill>
                  <a:srgbClr val="FFFF00"/>
                </a:solidFill>
                <a:cs typeface="Times New Roman" pitchFamily="18" charset="0"/>
              </a:rPr>
              <a:t>3</a:t>
            </a:r>
            <a:r>
              <a:rPr lang="en-US" b="0" dirty="0">
                <a:solidFill>
                  <a:srgbClr val="FFFF00"/>
                </a:solidFill>
                <a:cs typeface="Times New Roman" pitchFamily="18" charset="0"/>
              </a:rPr>
              <a:t> = </a:t>
            </a:r>
            <a:r>
              <a:rPr lang="en-US" b="0" i="1" dirty="0">
                <a:solidFill>
                  <a:srgbClr val="FFFF00"/>
                </a:solidFill>
              </a:rPr>
              <a:t>x</a:t>
            </a:r>
            <a:r>
              <a:rPr lang="en-US" b="0" baseline="30000" dirty="0">
                <a:solidFill>
                  <a:srgbClr val="FFFF00"/>
                </a:solidFill>
              </a:rPr>
              <a:t>5</a:t>
            </a:r>
            <a:endParaRPr lang="en-US" b="0" dirty="0">
              <a:solidFill>
                <a:srgbClr val="FFFF00"/>
              </a:solidFill>
            </a:endParaRPr>
          </a:p>
          <a:p>
            <a:pPr marL="457200" indent="-457200" eaLnBrk="1" hangingPunct="1">
              <a:lnSpc>
                <a:spcPct val="200000"/>
              </a:lnSpc>
              <a:buFont typeface="Wingdings" pitchFamily="2" charset="2"/>
              <a:buNone/>
              <a:tabLst>
                <a:tab pos="3768725" algn="l"/>
              </a:tabLst>
              <a:defRPr/>
            </a:pPr>
            <a:r>
              <a:rPr lang="en-US" dirty="0">
                <a:solidFill>
                  <a:srgbClr val="FF9900"/>
                </a:solidFill>
              </a:rPr>
              <a:t>2.	</a:t>
            </a:r>
          </a:p>
          <a:p>
            <a:pPr marL="457200" indent="-457200" eaLnBrk="1" hangingPunct="1">
              <a:lnSpc>
                <a:spcPct val="190000"/>
              </a:lnSpc>
              <a:buNone/>
              <a:tabLst>
                <a:tab pos="3768725" algn="l"/>
              </a:tabLst>
              <a:defRPr/>
            </a:pPr>
            <a:r>
              <a:rPr lang="en-US" dirty="0">
                <a:solidFill>
                  <a:srgbClr val="FF9900"/>
                </a:solidFill>
              </a:rPr>
              <a:t>3.	</a:t>
            </a:r>
          </a:p>
          <a:p>
            <a:pPr marL="457200" indent="-457200" eaLnBrk="1" hangingPunct="1">
              <a:lnSpc>
                <a:spcPct val="190000"/>
              </a:lnSpc>
              <a:buNone/>
              <a:tabLst>
                <a:tab pos="3768725" algn="l"/>
              </a:tabLst>
              <a:defRPr/>
            </a:pPr>
            <a:r>
              <a:rPr lang="en-US" dirty="0">
                <a:solidFill>
                  <a:srgbClr val="FF9900"/>
                </a:solidFill>
              </a:rPr>
              <a:t>4.	</a:t>
            </a:r>
          </a:p>
          <a:p>
            <a:pPr marL="457200" indent="-457200" eaLnBrk="1" hangingPunct="1">
              <a:lnSpc>
                <a:spcPct val="220000"/>
              </a:lnSpc>
              <a:buNone/>
              <a:tabLst>
                <a:tab pos="3768725" algn="l"/>
              </a:tabLst>
              <a:defRPr/>
            </a:pPr>
            <a:r>
              <a:rPr lang="en-US" dirty="0">
                <a:solidFill>
                  <a:srgbClr val="FF9900"/>
                </a:solidFill>
              </a:rPr>
              <a:t>5.	</a:t>
            </a:r>
            <a:r>
              <a:rPr lang="en-US" b="0" dirty="0">
                <a:solidFill>
                  <a:srgbClr val="FFFF00"/>
                </a:solidFill>
              </a:rPr>
              <a:t> (</a:t>
            </a:r>
            <a:r>
              <a:rPr lang="en-US" b="0" i="1" dirty="0" err="1">
                <a:solidFill>
                  <a:srgbClr val="FFFF00"/>
                </a:solidFill>
              </a:rPr>
              <a:t>ab</a:t>
            </a:r>
            <a:r>
              <a:rPr lang="en-US" b="0" dirty="0">
                <a:solidFill>
                  <a:srgbClr val="FFFF00"/>
                </a:solidFill>
              </a:rPr>
              <a:t>)</a:t>
            </a:r>
            <a:r>
              <a:rPr lang="en-US" b="0" i="1" baseline="30000" dirty="0">
                <a:solidFill>
                  <a:srgbClr val="FFFF00"/>
                </a:solidFill>
                <a:cs typeface="Times New Roman" pitchFamily="18" charset="0"/>
              </a:rPr>
              <a:t>m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 = a</a:t>
            </a:r>
            <a:r>
              <a:rPr lang="en-US" b="0" i="1" baseline="30000" dirty="0">
                <a:solidFill>
                  <a:srgbClr val="FFFF00"/>
                </a:solidFill>
                <a:cs typeface="Times New Roman" pitchFamily="18" charset="0"/>
              </a:rPr>
              <a:t>m 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· </a:t>
            </a:r>
            <a:r>
              <a:rPr lang="en-US" b="0" i="1" dirty="0" err="1">
                <a:solidFill>
                  <a:srgbClr val="FFFF00"/>
                </a:solidFill>
                <a:cs typeface="Times New Roman" pitchFamily="18" charset="0"/>
              </a:rPr>
              <a:t>b</a:t>
            </a:r>
            <a:r>
              <a:rPr lang="en-US" b="0" i="1" baseline="30000" dirty="0" err="1">
                <a:solidFill>
                  <a:srgbClr val="FFFF00"/>
                </a:solidFill>
                <a:cs typeface="Times New Roman" pitchFamily="18" charset="0"/>
              </a:rPr>
              <a:t>m</a:t>
            </a:r>
            <a:r>
              <a:rPr lang="en-US" b="0" i="1" baseline="30000" dirty="0">
                <a:solidFill>
                  <a:srgbClr val="FFFF00"/>
                </a:solidFill>
                <a:cs typeface="Times New Roman" pitchFamily="18" charset="0"/>
              </a:rPr>
              <a:t>	</a:t>
            </a:r>
            <a:r>
              <a:rPr lang="en-US" b="0" dirty="0">
                <a:solidFill>
                  <a:srgbClr val="FFFF00"/>
                </a:solidFill>
                <a:cs typeface="Times New Roman" pitchFamily="18" charset="0"/>
              </a:rPr>
              <a:t>(2</a:t>
            </a:r>
            <a:r>
              <a:rPr lang="en-US" b="0" i="1" dirty="0">
                <a:solidFill>
                  <a:srgbClr val="FFFF00"/>
                </a:solidFill>
              </a:rPr>
              <a:t>x</a:t>
            </a:r>
            <a:r>
              <a:rPr lang="en-US" b="0" dirty="0">
                <a:solidFill>
                  <a:srgbClr val="FFFF00"/>
                </a:solidFill>
              </a:rPr>
              <a:t>)</a:t>
            </a:r>
            <a:r>
              <a:rPr lang="en-US" b="0" baseline="30000" dirty="0">
                <a:solidFill>
                  <a:srgbClr val="FFFF00"/>
                </a:solidFill>
                <a:cs typeface="Times New Roman" pitchFamily="18" charset="0"/>
              </a:rPr>
              <a:t>4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 = </a:t>
            </a:r>
            <a:r>
              <a:rPr lang="en-US" b="0" dirty="0">
                <a:solidFill>
                  <a:srgbClr val="FFFF00"/>
                </a:solidFill>
                <a:cs typeface="Times New Roman" pitchFamily="18" charset="0"/>
              </a:rPr>
              <a:t>2</a:t>
            </a:r>
            <a:r>
              <a:rPr lang="en-US" b="0" baseline="30000" dirty="0">
                <a:solidFill>
                  <a:srgbClr val="FFFF00"/>
                </a:solidFill>
                <a:cs typeface="Times New Roman" pitchFamily="18" charset="0"/>
              </a:rPr>
              <a:t>4 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·</a:t>
            </a:r>
            <a:r>
              <a:rPr lang="en-US" b="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x</a:t>
            </a:r>
            <a:r>
              <a:rPr lang="en-US" b="0" i="1" baseline="3000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b="0" baseline="30000" dirty="0">
                <a:solidFill>
                  <a:srgbClr val="FFFF00"/>
                </a:solidFill>
                <a:cs typeface="Times New Roman" pitchFamily="18" charset="0"/>
              </a:rPr>
              <a:t>4</a:t>
            </a:r>
            <a:r>
              <a:rPr lang="en-US" b="0" i="1" baseline="3000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b="0" dirty="0">
                <a:solidFill>
                  <a:srgbClr val="FFFF00"/>
                </a:solidFill>
                <a:cs typeface="Times New Roman" pitchFamily="18" charset="0"/>
              </a:rPr>
              <a:t>= 16</a:t>
            </a:r>
            <a:r>
              <a:rPr lang="en-US" b="0" i="1" dirty="0">
                <a:solidFill>
                  <a:srgbClr val="FFFF00"/>
                </a:solidFill>
              </a:rPr>
              <a:t>x</a:t>
            </a:r>
            <a:r>
              <a:rPr lang="en-US" b="0" baseline="30000" dirty="0">
                <a:solidFill>
                  <a:srgbClr val="FFFF00"/>
                </a:solidFill>
              </a:rPr>
              <a:t>4</a:t>
            </a:r>
            <a:endParaRPr lang="en-US" dirty="0">
              <a:solidFill>
                <a:srgbClr val="FF9900"/>
              </a:solidFill>
            </a:endParaRPr>
          </a:p>
        </p:txBody>
      </p:sp>
      <p:graphicFrame>
        <p:nvGraphicFramePr>
          <p:cNvPr id="480260" name="Object 4"/>
          <p:cNvGraphicFramePr>
            <a:graphicFrameLocks noChangeAspect="1"/>
          </p:cNvGraphicFramePr>
          <p:nvPr/>
        </p:nvGraphicFramePr>
        <p:xfrm>
          <a:off x="1771650" y="2525713"/>
          <a:ext cx="2630488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54" name="Equation" r:id="rId4" imgW="1282700" imgH="419100" progId="Equation.DSMT4">
                  <p:embed/>
                </p:oleObj>
              </mc:Choice>
              <mc:Fallback>
                <p:oleObj name="Equation" r:id="rId4" imgW="1282700" imgH="41910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2525713"/>
                        <a:ext cx="2630488" cy="862012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02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03365"/>
              </p:ext>
            </p:extLst>
          </p:nvPr>
        </p:nvGraphicFramePr>
        <p:xfrm>
          <a:off x="5027845" y="2525713"/>
          <a:ext cx="2995613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55" name="Equation" r:id="rId6" imgW="1460160" imgH="419040" progId="Equation.DSMT4">
                  <p:embed/>
                </p:oleObj>
              </mc:Choice>
              <mc:Fallback>
                <p:oleObj name="Equation" r:id="rId6" imgW="1460160" imgH="41904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845" y="2525713"/>
                        <a:ext cx="2995613" cy="862012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Line 10"/>
          <p:cNvSpPr>
            <a:spLocks noChangeShapeType="1"/>
          </p:cNvSpPr>
          <p:nvPr/>
        </p:nvSpPr>
        <p:spPr bwMode="auto">
          <a:xfrm>
            <a:off x="1166813" y="1857375"/>
            <a:ext cx="6523037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>
            <a:prstShdw prst="shdw17" dist="17961" dir="2700000">
              <a:srgbClr val="00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297708"/>
              </p:ext>
            </p:extLst>
          </p:nvPr>
        </p:nvGraphicFramePr>
        <p:xfrm>
          <a:off x="1771558" y="3252788"/>
          <a:ext cx="2995613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56" name="Equation" r:id="rId8" imgW="1460160" imgH="469800" progId="Equation.DSMT4">
                  <p:embed/>
                </p:oleObj>
              </mc:Choice>
              <mc:Fallback>
                <p:oleObj name="Equation" r:id="rId8" imgW="1460160" imgH="46980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558" y="3252788"/>
                        <a:ext cx="2995613" cy="966787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347721"/>
              </p:ext>
            </p:extLst>
          </p:nvPr>
        </p:nvGraphicFramePr>
        <p:xfrm>
          <a:off x="5008069" y="3256326"/>
          <a:ext cx="32289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57" name="Equation" r:id="rId10" imgW="1574640" imgH="469800" progId="Equation.DSMT4">
                  <p:embed/>
                </p:oleObj>
              </mc:Choice>
              <mc:Fallback>
                <p:oleObj name="Equation" r:id="rId10" imgW="1574640" imgH="46980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069" y="3256326"/>
                        <a:ext cx="3228975" cy="9652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487593"/>
              </p:ext>
            </p:extLst>
          </p:nvPr>
        </p:nvGraphicFramePr>
        <p:xfrm>
          <a:off x="1803666" y="4279765"/>
          <a:ext cx="182403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58" name="Equation" r:id="rId12" imgW="888840" imgH="228600" progId="Equation.DSMT4">
                  <p:embed/>
                </p:oleObj>
              </mc:Choice>
              <mc:Fallback>
                <p:oleObj name="Equation" r:id="rId12" imgW="888840" imgH="2286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666" y="4279765"/>
                        <a:ext cx="1824038" cy="4699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622006"/>
              </p:ext>
            </p:extLst>
          </p:nvPr>
        </p:nvGraphicFramePr>
        <p:xfrm>
          <a:off x="5037360" y="4328387"/>
          <a:ext cx="13017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59" name="Equation" r:id="rId14" imgW="634680" imgH="228600" progId="Equation.DSMT4">
                  <p:embed/>
                </p:oleObj>
              </mc:Choice>
              <mc:Fallback>
                <p:oleObj name="Equation" r:id="rId14" imgW="634680" imgH="2286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360" y="4328387"/>
                        <a:ext cx="1301750" cy="4699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9359744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0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80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80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0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1"/>
          <p:cNvSpPr>
            <a:spLocks noChangeArrowheads="1"/>
          </p:cNvSpPr>
          <p:nvPr/>
        </p:nvSpPr>
        <p:spPr bwMode="auto">
          <a:xfrm>
            <a:off x="649287" y="1214438"/>
            <a:ext cx="7841569" cy="3096305"/>
          </a:xfrm>
          <a:prstGeom prst="roundRect">
            <a:avLst>
              <a:gd name="adj" fmla="val 4991"/>
            </a:avLst>
          </a:prstGeom>
          <a:gradFill rotWithShape="1">
            <a:gsLst>
              <a:gs pos="0">
                <a:srgbClr val="002F47"/>
              </a:gs>
              <a:gs pos="50000">
                <a:srgbClr val="006699"/>
              </a:gs>
              <a:gs pos="100000">
                <a:srgbClr val="002F47"/>
              </a:gs>
            </a:gsLst>
            <a:lin ang="5400000" scaled="1"/>
          </a:gradFill>
          <a:ln w="12700" algn="ctr">
            <a:solidFill>
              <a:srgbClr val="CC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92238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Laws of Exponents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00" y="1408113"/>
            <a:ext cx="7246983" cy="3007133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tabLst>
                <a:tab pos="3768725" algn="l"/>
              </a:tabLst>
              <a:defRPr/>
            </a:pPr>
            <a:r>
              <a:rPr lang="en-US" dirty="0">
                <a:solidFill>
                  <a:srgbClr val="FF9900"/>
                </a:solidFill>
              </a:rPr>
              <a:t>Law	Example</a:t>
            </a:r>
          </a:p>
          <a:p>
            <a:pPr marL="457200" indent="-457200" eaLnBrk="1" hangingPunct="1">
              <a:lnSpc>
                <a:spcPct val="150000"/>
              </a:lnSpc>
              <a:buNone/>
              <a:tabLst>
                <a:tab pos="3768725" algn="l"/>
              </a:tabLst>
              <a:defRPr/>
            </a:pPr>
            <a:r>
              <a:rPr lang="en-US" dirty="0">
                <a:solidFill>
                  <a:srgbClr val="FF9900"/>
                </a:solidFill>
              </a:rPr>
              <a:t>6.	</a:t>
            </a:r>
            <a:r>
              <a:rPr lang="en-US" b="0" dirty="0">
                <a:solidFill>
                  <a:srgbClr val="FFFF00"/>
                </a:solidFill>
              </a:rPr>
              <a:t> (</a:t>
            </a:r>
            <a:r>
              <a:rPr lang="en-US" b="0" i="1" dirty="0">
                <a:solidFill>
                  <a:srgbClr val="FFFF00"/>
                </a:solidFill>
              </a:rPr>
              <a:t>a</a:t>
            </a:r>
            <a:r>
              <a:rPr lang="en-US" b="0" i="1" baseline="30000" dirty="0">
                <a:solidFill>
                  <a:srgbClr val="FFFF00"/>
                </a:solidFill>
              </a:rPr>
              <a:t>m</a:t>
            </a:r>
            <a:r>
              <a:rPr lang="en-US" b="0" dirty="0">
                <a:solidFill>
                  <a:srgbClr val="FFFF00"/>
                </a:solidFill>
              </a:rPr>
              <a:t>)</a:t>
            </a:r>
            <a:r>
              <a:rPr lang="en-US" b="0" i="1" baseline="30000" dirty="0">
                <a:solidFill>
                  <a:srgbClr val="FFFF00"/>
                </a:solidFill>
                <a:cs typeface="Times New Roman" pitchFamily="18" charset="0"/>
              </a:rPr>
              <a:t>n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 = </a:t>
            </a:r>
            <a:r>
              <a:rPr lang="en-US" b="0" i="1" dirty="0" err="1">
                <a:solidFill>
                  <a:srgbClr val="FFFF00"/>
                </a:solidFill>
                <a:cs typeface="Times New Roman" pitchFamily="18" charset="0"/>
              </a:rPr>
              <a:t>a</a:t>
            </a:r>
            <a:r>
              <a:rPr lang="en-US" b="0" i="1" baseline="30000" dirty="0" err="1">
                <a:solidFill>
                  <a:srgbClr val="FFFF00"/>
                </a:solidFill>
                <a:cs typeface="Times New Roman" pitchFamily="18" charset="0"/>
              </a:rPr>
              <a:t>mn</a:t>
            </a:r>
            <a:r>
              <a:rPr lang="en-US" b="0" i="1" baseline="30000" dirty="0">
                <a:solidFill>
                  <a:srgbClr val="FFFF00"/>
                </a:solidFill>
                <a:cs typeface="Times New Roman" pitchFamily="18" charset="0"/>
              </a:rPr>
              <a:t>	</a:t>
            </a:r>
            <a:r>
              <a:rPr lang="en-US" b="0" dirty="0">
                <a:solidFill>
                  <a:srgbClr val="FFFF00"/>
                </a:solidFill>
                <a:cs typeface="Times New Roman" pitchFamily="18" charset="0"/>
              </a:rPr>
              <a:t>(y</a:t>
            </a:r>
            <a:r>
              <a:rPr lang="en-US" b="0" baseline="30000" dirty="0">
                <a:solidFill>
                  <a:srgbClr val="FFFF00"/>
                </a:solidFill>
                <a:cs typeface="Times New Roman" pitchFamily="18" charset="0"/>
              </a:rPr>
              <a:t>3</a:t>
            </a:r>
            <a:r>
              <a:rPr lang="en-US" b="0" dirty="0">
                <a:solidFill>
                  <a:srgbClr val="FFFF00"/>
                </a:solidFill>
              </a:rPr>
              <a:t>)</a:t>
            </a:r>
            <a:r>
              <a:rPr lang="en-US" b="0" baseline="30000" dirty="0">
                <a:solidFill>
                  <a:srgbClr val="FFFF00"/>
                </a:solidFill>
                <a:cs typeface="Times New Roman" pitchFamily="18" charset="0"/>
              </a:rPr>
              <a:t>4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 = </a:t>
            </a:r>
            <a:r>
              <a:rPr lang="en-US" b="0" dirty="0">
                <a:solidFill>
                  <a:srgbClr val="FFFF00"/>
                </a:solidFill>
                <a:cs typeface="Times New Roman" pitchFamily="18" charset="0"/>
              </a:rPr>
              <a:t>y</a:t>
            </a:r>
            <a:r>
              <a:rPr lang="en-US" b="0" baseline="30000" dirty="0">
                <a:solidFill>
                  <a:srgbClr val="FFFF00"/>
                </a:solidFill>
                <a:cs typeface="Times New Roman" pitchFamily="18" charset="0"/>
              </a:rPr>
              <a:t>3</a:t>
            </a:r>
            <a:r>
              <a:rPr lang="en-US" b="0" i="1" baseline="30000" dirty="0">
                <a:solidFill>
                  <a:srgbClr val="FFFF00"/>
                </a:solidFill>
                <a:cs typeface="Times New Roman" pitchFamily="18" charset="0"/>
              </a:rPr>
              <a:t>· </a:t>
            </a:r>
            <a:r>
              <a:rPr lang="en-US" b="0" baseline="30000" dirty="0">
                <a:solidFill>
                  <a:srgbClr val="FFFF00"/>
                </a:solidFill>
                <a:cs typeface="Times New Roman" pitchFamily="18" charset="0"/>
              </a:rPr>
              <a:t>4</a:t>
            </a:r>
            <a:r>
              <a:rPr lang="en-US" b="0" i="1" baseline="30000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b="0" dirty="0">
                <a:solidFill>
                  <a:srgbClr val="FFFF00"/>
                </a:solidFill>
                <a:cs typeface="Times New Roman" pitchFamily="18" charset="0"/>
              </a:rPr>
              <a:t>= y</a:t>
            </a:r>
            <a:r>
              <a:rPr lang="en-US" b="0" baseline="30000" dirty="0">
                <a:solidFill>
                  <a:srgbClr val="FFFF00"/>
                </a:solidFill>
                <a:cs typeface="Times New Roman" pitchFamily="18" charset="0"/>
              </a:rPr>
              <a:t>12</a:t>
            </a:r>
            <a:endParaRPr lang="en-US" b="0" baseline="30000" dirty="0">
              <a:solidFill>
                <a:srgbClr val="FFFF00"/>
              </a:solidFill>
            </a:endParaRPr>
          </a:p>
          <a:p>
            <a:pPr marL="457200" indent="-457200" eaLnBrk="1" hangingPunct="1">
              <a:lnSpc>
                <a:spcPct val="200000"/>
              </a:lnSpc>
              <a:buFont typeface="Wingdings" pitchFamily="2" charset="2"/>
              <a:buNone/>
              <a:tabLst>
                <a:tab pos="3768725" algn="l"/>
              </a:tabLst>
              <a:defRPr/>
            </a:pPr>
            <a:r>
              <a:rPr lang="en-US" dirty="0">
                <a:solidFill>
                  <a:srgbClr val="FF9900"/>
                </a:solidFill>
              </a:rPr>
              <a:t>7.	</a:t>
            </a:r>
          </a:p>
          <a:p>
            <a:pPr marL="457200" indent="-457200" eaLnBrk="1" hangingPunct="1">
              <a:lnSpc>
                <a:spcPct val="190000"/>
              </a:lnSpc>
              <a:buFont typeface="Wingdings" pitchFamily="2" charset="2"/>
              <a:buNone/>
              <a:tabLst>
                <a:tab pos="3768725" algn="l"/>
              </a:tabLst>
              <a:defRPr/>
            </a:pPr>
            <a:r>
              <a:rPr lang="en-US" dirty="0">
                <a:solidFill>
                  <a:srgbClr val="FF9900"/>
                </a:solidFill>
              </a:rPr>
              <a:t>8.	</a:t>
            </a:r>
            <a:r>
              <a:rPr lang="en-US" b="0" i="1" dirty="0">
                <a:solidFill>
                  <a:srgbClr val="FFFF00"/>
                </a:solidFill>
              </a:rPr>
              <a:t>|a</a:t>
            </a:r>
            <a:r>
              <a:rPr lang="en-US" b="0" i="1" baseline="30000" dirty="0">
                <a:solidFill>
                  <a:srgbClr val="FFFF00"/>
                </a:solidFill>
              </a:rPr>
              <a:t>2</a:t>
            </a:r>
            <a:r>
              <a:rPr lang="en-US" b="0" i="1" dirty="0">
                <a:solidFill>
                  <a:srgbClr val="FFFF00"/>
                </a:solidFill>
              </a:rPr>
              <a:t>| = |a|</a:t>
            </a:r>
            <a:r>
              <a:rPr lang="en-US" b="0" i="1" baseline="30000" dirty="0">
                <a:solidFill>
                  <a:srgbClr val="FFFF00"/>
                </a:solidFill>
              </a:rPr>
              <a:t>2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 = a</a:t>
            </a:r>
            <a:r>
              <a:rPr lang="en-US" b="0" i="1" baseline="30000" dirty="0">
                <a:solidFill>
                  <a:srgbClr val="FFFF00"/>
                </a:solidFill>
                <a:cs typeface="Times New Roman" pitchFamily="18" charset="0"/>
              </a:rPr>
              <a:t>2	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|(-2)</a:t>
            </a:r>
            <a:r>
              <a:rPr lang="en-US" b="0" i="1" baseline="30000" dirty="0">
                <a:solidFill>
                  <a:srgbClr val="FFFF00"/>
                </a:solidFill>
                <a:cs typeface="Times New Roman" pitchFamily="18" charset="0"/>
              </a:rPr>
              <a:t>2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| = |-2|</a:t>
            </a:r>
            <a:r>
              <a:rPr lang="en-US" b="0" i="1" baseline="30000" dirty="0">
                <a:solidFill>
                  <a:srgbClr val="FFFF00"/>
                </a:solidFill>
                <a:cs typeface="Times New Roman" pitchFamily="18" charset="0"/>
              </a:rPr>
              <a:t>2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 = (2)</a:t>
            </a:r>
            <a:r>
              <a:rPr lang="en-US" b="0" i="1" baseline="30000" dirty="0">
                <a:solidFill>
                  <a:srgbClr val="FFFF00"/>
                </a:solidFill>
                <a:cs typeface="Times New Roman" pitchFamily="18" charset="0"/>
              </a:rPr>
              <a:t>2</a:t>
            </a:r>
            <a:r>
              <a:rPr lang="en-US" b="0" i="1" dirty="0">
                <a:solidFill>
                  <a:srgbClr val="FFFF00"/>
                </a:solidFill>
                <a:cs typeface="Times New Roman" pitchFamily="18" charset="0"/>
              </a:rPr>
              <a:t> = 4</a:t>
            </a:r>
            <a:endParaRPr lang="en-US" baseline="30000" dirty="0">
              <a:solidFill>
                <a:srgbClr val="FF9900"/>
              </a:solidFill>
            </a:endParaRPr>
          </a:p>
          <a:p>
            <a:pPr marL="457200" indent="-457200" eaLnBrk="1" hangingPunct="1">
              <a:lnSpc>
                <a:spcPct val="190000"/>
              </a:lnSpc>
              <a:buFont typeface="Wingdings" pitchFamily="2" charset="2"/>
              <a:buNone/>
              <a:tabLst>
                <a:tab pos="3768725" algn="l"/>
              </a:tabLst>
              <a:defRPr/>
            </a:pPr>
            <a:endParaRPr lang="en-US" dirty="0">
              <a:solidFill>
                <a:srgbClr val="FF9900"/>
              </a:solidFill>
            </a:endParaRPr>
          </a:p>
        </p:txBody>
      </p:sp>
      <p:graphicFrame>
        <p:nvGraphicFramePr>
          <p:cNvPr id="4802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464739"/>
              </p:ext>
            </p:extLst>
          </p:nvPr>
        </p:nvGraphicFramePr>
        <p:xfrm>
          <a:off x="1812427" y="2514873"/>
          <a:ext cx="1433512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Equation" r:id="rId4" imgW="698500" imgH="457200" progId="Equation.DSMT4">
                  <p:embed/>
                </p:oleObj>
              </mc:Choice>
              <mc:Fallback>
                <p:oleObj name="Equation" r:id="rId4" imgW="698500" imgH="4572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427" y="2514873"/>
                        <a:ext cx="1433512" cy="941388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02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003223"/>
              </p:ext>
            </p:extLst>
          </p:nvPr>
        </p:nvGraphicFramePr>
        <p:xfrm>
          <a:off x="5072063" y="2493872"/>
          <a:ext cx="203200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Equation" r:id="rId6" imgW="990600" imgH="457200" progId="Equation.DSMT4">
                  <p:embed/>
                </p:oleObj>
              </mc:Choice>
              <mc:Fallback>
                <p:oleObj name="Equation" r:id="rId6" imgW="990600" imgH="4572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2493872"/>
                        <a:ext cx="2032000" cy="941387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Line 10"/>
          <p:cNvSpPr>
            <a:spLocks noChangeShapeType="1"/>
          </p:cNvSpPr>
          <p:nvPr/>
        </p:nvSpPr>
        <p:spPr bwMode="auto">
          <a:xfrm>
            <a:off x="1166813" y="1857375"/>
            <a:ext cx="6523037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>
            <a:prstShdw prst="shdw17" dist="17961" dir="2700000">
              <a:srgbClr val="00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8563"/>
          </a:xfrm>
        </p:spPr>
        <p:txBody>
          <a:bodyPr/>
          <a:lstStyle/>
          <a:p>
            <a:pPr eaLnBrk="1" hangingPunct="1">
              <a:defRPr/>
            </a:pPr>
            <a:r>
              <a:rPr lang="en-US" i="1"/>
              <a:t>Examples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939800"/>
            <a:ext cx="8229600" cy="5308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>
                <a:solidFill>
                  <a:srgbClr val="00FF00"/>
                </a:solidFill>
              </a:rPr>
              <a:t>Simplify</a:t>
            </a:r>
            <a:r>
              <a:rPr lang="en-US" dirty="0"/>
              <a:t> the expressions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52400" y="1533525"/>
          <a:ext cx="2462213" cy="470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6" name="Equation" r:id="rId4" imgW="1206360" imgH="2286000" progId="Equation.DSMT4">
                  <p:embed/>
                </p:oleObj>
              </mc:Choice>
              <mc:Fallback>
                <p:oleObj name="Equation" r:id="rId4" imgW="1206360" imgH="228600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33525"/>
                        <a:ext cx="2462213" cy="470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4357" name="Object 5"/>
          <p:cNvGraphicFramePr>
            <a:graphicFrameLocks noChangeAspect="1"/>
          </p:cNvGraphicFramePr>
          <p:nvPr/>
        </p:nvGraphicFramePr>
        <p:xfrm>
          <a:off x="5108575" y="1581150"/>
          <a:ext cx="26035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7" name="Equation" r:id="rId6" imgW="1269720" imgH="228600" progId="Equation.DSMT4">
                  <p:embed/>
                </p:oleObj>
              </mc:Choice>
              <mc:Fallback>
                <p:oleObj name="Equation" r:id="rId6" imgW="1269720" imgH="22860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75" y="1581150"/>
                        <a:ext cx="2603500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43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261883"/>
              </p:ext>
            </p:extLst>
          </p:nvPr>
        </p:nvGraphicFramePr>
        <p:xfrm>
          <a:off x="2601913" y="3103563"/>
          <a:ext cx="1614487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8" name="Equation" r:id="rId8" imgW="787320" imgH="457200" progId="Equation.DSMT4">
                  <p:embed/>
                </p:oleObj>
              </mc:Choice>
              <mc:Fallback>
                <p:oleObj name="Equation" r:id="rId8" imgW="787320" imgH="45720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3" y="3103563"/>
                        <a:ext cx="1614487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43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508154"/>
              </p:ext>
            </p:extLst>
          </p:nvPr>
        </p:nvGraphicFramePr>
        <p:xfrm>
          <a:off x="2703188" y="2312988"/>
          <a:ext cx="7810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9" name="Equation" r:id="rId10" imgW="380880" imgH="203040" progId="Equation.DSMT4">
                  <p:embed/>
                </p:oleObj>
              </mc:Choice>
              <mc:Fallback>
                <p:oleObj name="Equation" r:id="rId10" imgW="380880" imgH="20304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3188" y="2312988"/>
                        <a:ext cx="7810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4361" name="Object 9"/>
          <p:cNvGraphicFramePr>
            <a:graphicFrameLocks noChangeAspect="1"/>
          </p:cNvGraphicFramePr>
          <p:nvPr/>
        </p:nvGraphicFramePr>
        <p:xfrm>
          <a:off x="2630488" y="5581650"/>
          <a:ext cx="4429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0" name="Equation" r:id="rId12" imgW="215640" imgH="164880" progId="Equation.DSMT4">
                  <p:embed/>
                </p:oleObj>
              </mc:Choice>
              <mc:Fallback>
                <p:oleObj name="Equation" r:id="rId12" imgW="215640" imgH="16488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488" y="5581650"/>
                        <a:ext cx="442912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3" name="Object 65"/>
          <p:cNvGraphicFramePr>
            <a:graphicFrameLocks noChangeAspect="1"/>
          </p:cNvGraphicFramePr>
          <p:nvPr/>
        </p:nvGraphicFramePr>
        <p:xfrm>
          <a:off x="7729538" y="1606550"/>
          <a:ext cx="1249362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1" name="Equation" r:id="rId14" imgW="609480" imgH="203040" progId="Equation.DSMT4">
                  <p:embed/>
                </p:oleObj>
              </mc:Choice>
              <mc:Fallback>
                <p:oleObj name="Equation" r:id="rId14" imgW="609480" imgH="20304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9538" y="1606550"/>
                        <a:ext cx="1249362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59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846410"/>
              </p:ext>
            </p:extLst>
          </p:nvPr>
        </p:nvGraphicFramePr>
        <p:xfrm>
          <a:off x="3534394" y="2155825"/>
          <a:ext cx="75406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2" name="Equation" r:id="rId16" imgW="368280" imgH="393480" progId="Equation.DSMT4">
                  <p:embed/>
                </p:oleObj>
              </mc:Choice>
              <mc:Fallback>
                <p:oleObj name="Equation" r:id="rId16" imgW="368280" imgH="39348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4394" y="2155825"/>
                        <a:ext cx="754063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0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3158"/>
              </p:ext>
            </p:extLst>
          </p:nvPr>
        </p:nvGraphicFramePr>
        <p:xfrm>
          <a:off x="2550474" y="4409560"/>
          <a:ext cx="195421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3" name="Equation" r:id="rId18" imgW="952200" imgH="228600" progId="Equation.DSMT4">
                  <p:embed/>
                </p:oleObj>
              </mc:Choice>
              <mc:Fallback>
                <p:oleObj name="Equation" r:id="rId18" imgW="952200" imgH="2286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0474" y="4409560"/>
                        <a:ext cx="1954213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1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667254"/>
              </p:ext>
            </p:extLst>
          </p:nvPr>
        </p:nvGraphicFramePr>
        <p:xfrm>
          <a:off x="4564888" y="4423909"/>
          <a:ext cx="990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4" name="Equation" r:id="rId20" imgW="482400" imgH="228600" progId="Equation.DSMT4">
                  <p:embed/>
                </p:oleObj>
              </mc:Choice>
              <mc:Fallback>
                <p:oleObj name="Equation" r:id="rId20" imgW="482400" imgH="2286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888" y="4423909"/>
                        <a:ext cx="9906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2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414149"/>
              </p:ext>
            </p:extLst>
          </p:nvPr>
        </p:nvGraphicFramePr>
        <p:xfrm>
          <a:off x="6814643" y="4266251"/>
          <a:ext cx="703262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5" name="Equation" r:id="rId22" imgW="342720" imgH="419040" progId="Equation.DSMT4">
                  <p:embed/>
                </p:oleObj>
              </mc:Choice>
              <mc:Fallback>
                <p:oleObj name="Equation" r:id="rId22" imgW="342720" imgH="41904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4643" y="4266251"/>
                        <a:ext cx="703262" cy="86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3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085986"/>
              </p:ext>
            </p:extLst>
          </p:nvPr>
        </p:nvGraphicFramePr>
        <p:xfrm>
          <a:off x="5578723" y="4282498"/>
          <a:ext cx="11985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6" name="Equation" r:id="rId24" imgW="583920" imgH="393480" progId="Equation.DSMT4">
                  <p:embed/>
                </p:oleObj>
              </mc:Choice>
              <mc:Fallback>
                <p:oleObj name="Equation" r:id="rId24" imgW="583920" imgH="39348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723" y="4282498"/>
                        <a:ext cx="119856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4" name="Object 76"/>
          <p:cNvGraphicFramePr>
            <a:graphicFrameLocks noChangeAspect="1"/>
          </p:cNvGraphicFramePr>
          <p:nvPr/>
        </p:nvGraphicFramePr>
        <p:xfrm>
          <a:off x="4283075" y="3116263"/>
          <a:ext cx="11461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7" name="Equation" r:id="rId26" imgW="558720" imgH="444240" progId="Equation.DSMT4">
                  <p:embed/>
                </p:oleObj>
              </mc:Choice>
              <mc:Fallback>
                <p:oleObj name="Equation" r:id="rId26" imgW="558720" imgH="44424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075" y="3116263"/>
                        <a:ext cx="1146175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5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237792"/>
              </p:ext>
            </p:extLst>
          </p:nvPr>
        </p:nvGraphicFramePr>
        <p:xfrm>
          <a:off x="5573713" y="3117913"/>
          <a:ext cx="963612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8" name="Equation" r:id="rId28" imgW="469800" imgH="419040" progId="Equation.DSMT4">
                  <p:embed/>
                </p:oleObj>
              </mc:Choice>
              <mc:Fallback>
                <p:oleObj name="Equation" r:id="rId28" imgW="469800" imgH="41904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713" y="3117913"/>
                        <a:ext cx="963612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6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777597"/>
              </p:ext>
            </p:extLst>
          </p:nvPr>
        </p:nvGraphicFramePr>
        <p:xfrm>
          <a:off x="6686550" y="3125088"/>
          <a:ext cx="833438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9" name="Equation" r:id="rId30" imgW="406080" imgH="419040" progId="Equation.DSMT4">
                  <p:embed/>
                </p:oleObj>
              </mc:Choice>
              <mc:Fallback>
                <p:oleObj name="Equation" r:id="rId30" imgW="406080" imgH="41904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550" y="3125088"/>
                        <a:ext cx="833438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7" name="Object 79"/>
          <p:cNvGraphicFramePr>
            <a:graphicFrameLocks noChangeAspect="1"/>
          </p:cNvGraphicFramePr>
          <p:nvPr/>
        </p:nvGraphicFramePr>
        <p:xfrm>
          <a:off x="2697163" y="1581150"/>
          <a:ext cx="239553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0" name="Equation" r:id="rId32" imgW="1168200" imgH="228600" progId="Equation.DSMT4">
                  <p:embed/>
                </p:oleObj>
              </mc:Choice>
              <mc:Fallback>
                <p:oleObj name="Equation" r:id="rId32" imgW="1168200" imgH="22860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3" y="1581150"/>
                        <a:ext cx="2395537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8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48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48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1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1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48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1"/>
          <p:cNvSpPr>
            <a:spLocks noChangeArrowheads="1"/>
          </p:cNvSpPr>
          <p:nvPr/>
        </p:nvSpPr>
        <p:spPr bwMode="auto">
          <a:xfrm>
            <a:off x="649288" y="704981"/>
            <a:ext cx="7737066" cy="6022390"/>
          </a:xfrm>
          <a:prstGeom prst="roundRect">
            <a:avLst>
              <a:gd name="adj" fmla="val 4991"/>
            </a:avLst>
          </a:prstGeom>
          <a:gradFill rotWithShape="1">
            <a:gsLst>
              <a:gs pos="0">
                <a:srgbClr val="002F47"/>
              </a:gs>
              <a:gs pos="50000">
                <a:srgbClr val="006699"/>
              </a:gs>
              <a:gs pos="100000">
                <a:srgbClr val="002F47"/>
              </a:gs>
            </a:gsLst>
            <a:lin ang="5400000" scaled="1"/>
          </a:gradFill>
          <a:ln w="12700" algn="ctr">
            <a:solidFill>
              <a:srgbClr val="CC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1255" y="-209008"/>
            <a:ext cx="8229600" cy="13922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Laws of Radicals</a:t>
            </a:r>
          </a:p>
        </p:txBody>
      </p:sp>
      <p:graphicFrame>
        <p:nvGraphicFramePr>
          <p:cNvPr id="4802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0038"/>
              </p:ext>
            </p:extLst>
          </p:nvPr>
        </p:nvGraphicFramePr>
        <p:xfrm>
          <a:off x="1156552" y="2316022"/>
          <a:ext cx="1979612" cy="508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67" name="Equation" r:id="rId4" imgW="965160" imgH="228600" progId="Equation.DSMT4">
                  <p:embed/>
                </p:oleObj>
              </mc:Choice>
              <mc:Fallback>
                <p:oleObj name="Equation" r:id="rId4" imgW="965160" imgH="22860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6552" y="2316022"/>
                        <a:ext cx="1979612" cy="508504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02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956981"/>
              </p:ext>
            </p:extLst>
          </p:nvPr>
        </p:nvGraphicFramePr>
        <p:xfrm>
          <a:off x="4518519" y="2342148"/>
          <a:ext cx="3021012" cy="508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68" name="Equation" r:id="rId6" imgW="1473120" imgH="228600" progId="Equation.DSMT4">
                  <p:embed/>
                </p:oleObj>
              </mc:Choice>
              <mc:Fallback>
                <p:oleObj name="Equation" r:id="rId6" imgW="1473120" imgH="22860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8519" y="2342148"/>
                        <a:ext cx="3021012" cy="508504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Line 10"/>
          <p:cNvSpPr>
            <a:spLocks noChangeShapeType="1"/>
          </p:cNvSpPr>
          <p:nvPr/>
        </p:nvSpPr>
        <p:spPr bwMode="auto">
          <a:xfrm>
            <a:off x="709613" y="1462218"/>
            <a:ext cx="6523037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>
            <a:prstShdw prst="shdw17" dist="17961" dir="2700000">
              <a:srgbClr val="000000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767509"/>
              </p:ext>
            </p:extLst>
          </p:nvPr>
        </p:nvGraphicFramePr>
        <p:xfrm>
          <a:off x="1165675" y="2837947"/>
          <a:ext cx="2344738" cy="1015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69" name="Equation" r:id="rId8" imgW="1143000" imgH="457200" progId="Equation.DSMT4">
                  <p:embed/>
                </p:oleObj>
              </mc:Choice>
              <mc:Fallback>
                <p:oleObj name="Equation" r:id="rId8" imgW="1143000" imgH="45720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675" y="2837947"/>
                        <a:ext cx="2344738" cy="101529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127929"/>
              </p:ext>
            </p:extLst>
          </p:nvPr>
        </p:nvGraphicFramePr>
        <p:xfrm>
          <a:off x="1176154" y="3835758"/>
          <a:ext cx="1538287" cy="62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70" name="Equation" r:id="rId10" imgW="749160" imgH="279360" progId="Equation.DSMT4">
                  <p:embed/>
                </p:oleObj>
              </mc:Choice>
              <mc:Fallback>
                <p:oleObj name="Equation" r:id="rId10" imgW="749160" imgH="279360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154" y="3835758"/>
                        <a:ext cx="1538287" cy="621887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33083"/>
              </p:ext>
            </p:extLst>
          </p:nvPr>
        </p:nvGraphicFramePr>
        <p:xfrm>
          <a:off x="4480153" y="2886206"/>
          <a:ext cx="2371725" cy="1015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71" name="Equation" r:id="rId12" imgW="1155600" imgH="457200" progId="Equation.DSMT4">
                  <p:embed/>
                </p:oleObj>
              </mc:Choice>
              <mc:Fallback>
                <p:oleObj name="Equation" r:id="rId12" imgW="1155600" imgH="45720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0153" y="2886206"/>
                        <a:ext cx="2371725" cy="101529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770814"/>
              </p:ext>
            </p:extLst>
          </p:nvPr>
        </p:nvGraphicFramePr>
        <p:xfrm>
          <a:off x="4506143" y="3922843"/>
          <a:ext cx="1668463" cy="62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72" name="Equation" r:id="rId14" imgW="812520" imgH="279360" progId="Equation.DSMT4">
                  <p:embed/>
                </p:oleObj>
              </mc:Choice>
              <mc:Fallback>
                <p:oleObj name="Equation" r:id="rId14" imgW="812520" imgH="279360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143" y="3922843"/>
                        <a:ext cx="1668463" cy="621887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260287"/>
              </p:ext>
            </p:extLst>
          </p:nvPr>
        </p:nvGraphicFramePr>
        <p:xfrm>
          <a:off x="1205048" y="4510218"/>
          <a:ext cx="1355725" cy="762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73" name="Equation" r:id="rId16" imgW="660240" imgH="342720" progId="Equation.DSMT4">
                  <p:embed/>
                </p:oleObj>
              </mc:Choice>
              <mc:Fallback>
                <p:oleObj name="Equation" r:id="rId16" imgW="660240" imgH="34272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5048" y="4510218"/>
                        <a:ext cx="1355725" cy="762756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04920"/>
              </p:ext>
            </p:extLst>
          </p:nvPr>
        </p:nvGraphicFramePr>
        <p:xfrm>
          <a:off x="4543425" y="4519700"/>
          <a:ext cx="1303338" cy="762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74" name="Equation" r:id="rId18" imgW="634680" imgH="342720" progId="Equation.DSMT4">
                  <p:embed/>
                </p:oleObj>
              </mc:Choice>
              <mc:Fallback>
                <p:oleObj name="Equation" r:id="rId18" imgW="634680" imgH="342720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4519700"/>
                        <a:ext cx="1303338" cy="762756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81163"/>
              </p:ext>
            </p:extLst>
          </p:nvPr>
        </p:nvGraphicFramePr>
        <p:xfrm>
          <a:off x="1176164" y="5356588"/>
          <a:ext cx="2816225" cy="1242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75" name="Equation" r:id="rId20" imgW="1371600" imgH="558720" progId="Equation.DSMT4">
                  <p:embed/>
                </p:oleObj>
              </mc:Choice>
              <mc:Fallback>
                <p:oleObj name="Equation" r:id="rId20" imgW="1371600" imgH="558720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164" y="5356588"/>
                        <a:ext cx="2816225" cy="1242056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437580"/>
              </p:ext>
            </p:extLst>
          </p:nvPr>
        </p:nvGraphicFramePr>
        <p:xfrm>
          <a:off x="4530498" y="5324112"/>
          <a:ext cx="2659062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76" name="Equation" r:id="rId22" imgW="1295280" imgH="583920" progId="Equation.DSMT4">
                  <p:embed/>
                </p:oleObj>
              </mc:Choice>
              <mc:Fallback>
                <p:oleObj name="Equation" r:id="rId22" imgW="1295280" imgH="583920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498" y="5324112"/>
                        <a:ext cx="2659062" cy="1298575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762001" y="1027113"/>
            <a:ext cx="573405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85000"/>
              <a:buFont typeface="Wingdings" pitchFamily="2" charset="2"/>
              <a:buNone/>
              <a:tabLst>
                <a:tab pos="3768725" algn="l"/>
              </a:tabLs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Law	Example</a:t>
            </a: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85000"/>
              <a:buFont typeface="Wingdings" pitchFamily="2" charset="2"/>
              <a:buNone/>
              <a:tabLst>
                <a:tab pos="3768725" algn="l"/>
              </a:tabLs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	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85000"/>
              <a:buFont typeface="Wingdings" pitchFamily="2" charset="2"/>
              <a:buNone/>
              <a:tabLst>
                <a:tab pos="3768725" algn="l"/>
              </a:tabLs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	</a:t>
            </a:r>
          </a:p>
          <a:p>
            <a:pPr marL="457200" marR="0" lvl="0" indent="-457200" algn="l" defTabSz="914400" rtl="0" eaLnBrk="1" fontAlgn="base" latinLnBrk="0" hangingPunct="1">
              <a:lnSpc>
                <a:spcPct val="19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85000"/>
              <a:buFont typeface="Wingdings" pitchFamily="2" charset="2"/>
              <a:buNone/>
              <a:tabLst>
                <a:tab pos="3768725" algn="l"/>
              </a:tabLs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	</a:t>
            </a:r>
          </a:p>
          <a:p>
            <a:pPr marL="457200" marR="0" lvl="0" indent="-457200" algn="l" defTabSz="914400" rtl="0" eaLnBrk="1" fontAlgn="base" latinLnBrk="0" hangingPunct="1">
              <a:lnSpc>
                <a:spcPct val="19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85000"/>
              <a:buFont typeface="Wingdings" pitchFamily="2" charset="2"/>
              <a:buNone/>
              <a:tabLst>
                <a:tab pos="3768725" algn="l"/>
              </a:tabLs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4.				</a:t>
            </a:r>
          </a:p>
          <a:p>
            <a:pPr marL="457200" marR="0" lvl="0" indent="-457200" algn="l" defTabSz="914400" rtl="0" eaLnBrk="1" fontAlgn="base" latinLnBrk="0" hangingPunct="1">
              <a:lnSpc>
                <a:spcPct val="22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85000"/>
              <a:buFont typeface="Wingdings" pitchFamily="2" charset="2"/>
              <a:buNone/>
              <a:tabLst>
                <a:tab pos="3768725" algn="l"/>
              </a:tabLs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5.</a:t>
            </a:r>
          </a:p>
          <a:p>
            <a:pPr marL="457200" marR="0" lvl="0" indent="-457200" algn="l" defTabSz="914400" rtl="0" eaLnBrk="1" fontAlgn="base" latinLnBrk="0" hangingPunct="1">
              <a:lnSpc>
                <a:spcPct val="22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85000"/>
              <a:buFont typeface="Wingdings" pitchFamily="2" charset="2"/>
              <a:buNone/>
              <a:tabLst>
                <a:tab pos="3768725" algn="l"/>
              </a:tabLst>
              <a:defRPr/>
            </a:pPr>
            <a:r>
              <a:rPr lang="en-US" sz="2400" kern="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6.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graphicFrame>
        <p:nvGraphicFramePr>
          <p:cNvPr id="212057" name="Object 89"/>
          <p:cNvGraphicFramePr>
            <a:graphicFrameLocks noChangeAspect="1"/>
          </p:cNvGraphicFramePr>
          <p:nvPr/>
        </p:nvGraphicFramePr>
        <p:xfrm>
          <a:off x="1206500" y="1449388"/>
          <a:ext cx="17653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77" name="Equation" r:id="rId24" imgW="863280" imgH="342720" progId="Equation.DSMT4">
                  <p:embed/>
                </p:oleObj>
              </mc:Choice>
              <mc:Fallback>
                <p:oleObj name="Equation" r:id="rId24" imgW="863280" imgH="342720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1449388"/>
                        <a:ext cx="1765300" cy="760412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058" name="Object 90"/>
          <p:cNvGraphicFramePr>
            <a:graphicFrameLocks noChangeAspect="1"/>
          </p:cNvGraphicFramePr>
          <p:nvPr/>
        </p:nvGraphicFramePr>
        <p:xfrm>
          <a:off x="4438650" y="1525588"/>
          <a:ext cx="2728913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78" name="Equation" r:id="rId26" imgW="1333440" imgH="342720" progId="Equation.DSMT4">
                  <p:embed/>
                </p:oleObj>
              </mc:Choice>
              <mc:Fallback>
                <p:oleObj name="Equation" r:id="rId26" imgW="1333440" imgH="342720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1525588"/>
                        <a:ext cx="2728913" cy="760412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7555849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85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/>
              <a:t>Examples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39800"/>
            <a:ext cx="82296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00FF00"/>
                </a:solidFill>
              </a:rPr>
              <a:t>Simplify </a:t>
            </a:r>
            <a:r>
              <a:rPr lang="en-US" dirty="0"/>
              <a:t>the expressions (even roots)</a:t>
            </a:r>
          </a:p>
        </p:txBody>
      </p:sp>
      <p:graphicFrame>
        <p:nvGraphicFramePr>
          <p:cNvPr id="4864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447059"/>
              </p:ext>
            </p:extLst>
          </p:nvPr>
        </p:nvGraphicFramePr>
        <p:xfrm>
          <a:off x="326813" y="1870075"/>
          <a:ext cx="1509712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44" name="Equation" r:id="rId4" imgW="736560" imgH="1155600" progId="Equation.DSMT4">
                  <p:embed/>
                </p:oleObj>
              </mc:Choice>
              <mc:Fallback>
                <p:oleObj name="Equation" r:id="rId4" imgW="736560" imgH="11556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13" y="1870075"/>
                        <a:ext cx="1509712" cy="2379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64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176856"/>
              </p:ext>
            </p:extLst>
          </p:nvPr>
        </p:nvGraphicFramePr>
        <p:xfrm>
          <a:off x="1914413" y="1885950"/>
          <a:ext cx="12223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45" name="Equation" r:id="rId6" imgW="596880" imgH="228600" progId="Equation.DSMT4">
                  <p:embed/>
                </p:oleObj>
              </mc:Choice>
              <mc:Fallback>
                <p:oleObj name="Equation" r:id="rId6" imgW="596880" imgH="2286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413" y="1885950"/>
                        <a:ext cx="1222375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64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997375"/>
              </p:ext>
            </p:extLst>
          </p:nvPr>
        </p:nvGraphicFramePr>
        <p:xfrm>
          <a:off x="1919175" y="2787650"/>
          <a:ext cx="17192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46" name="Equation" r:id="rId8" imgW="838080" imgH="253800" progId="Equation.DSMT4">
                  <p:embed/>
                </p:oleObj>
              </mc:Choice>
              <mc:Fallback>
                <p:oleObj name="Equation" r:id="rId8" imgW="838080" imgH="2538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175" y="2787650"/>
                        <a:ext cx="1719263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64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567213"/>
              </p:ext>
            </p:extLst>
          </p:nvPr>
        </p:nvGraphicFramePr>
        <p:xfrm>
          <a:off x="1941400" y="3784600"/>
          <a:ext cx="749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47" name="Equation" r:id="rId10" imgW="368280" imgH="253800" progId="Equation.DSMT4">
                  <p:embed/>
                </p:oleObj>
              </mc:Choice>
              <mc:Fallback>
                <p:oleObj name="Equation" r:id="rId10" imgW="368280" imgH="2538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400" y="3784600"/>
                        <a:ext cx="7493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3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668420"/>
              </p:ext>
            </p:extLst>
          </p:nvPr>
        </p:nvGraphicFramePr>
        <p:xfrm>
          <a:off x="3286013" y="1841500"/>
          <a:ext cx="12223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48" name="Equation" r:id="rId12" imgW="596880" imgH="253800" progId="Equation.DSMT4">
                  <p:embed/>
                </p:oleObj>
              </mc:Choice>
              <mc:Fallback>
                <p:oleObj name="Equation" r:id="rId12" imgW="596880" imgH="2538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013" y="1841500"/>
                        <a:ext cx="122237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3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832556"/>
              </p:ext>
            </p:extLst>
          </p:nvPr>
        </p:nvGraphicFramePr>
        <p:xfrm>
          <a:off x="6137122" y="1893125"/>
          <a:ext cx="88423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49" name="Equation" r:id="rId14" imgW="431640" imgH="228600" progId="Equation.DSMT4">
                  <p:embed/>
                </p:oleObj>
              </mc:Choice>
              <mc:Fallback>
                <p:oleObj name="Equation" r:id="rId14" imgW="431640" imgH="2286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7122" y="1893125"/>
                        <a:ext cx="884237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4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016154"/>
              </p:ext>
            </p:extLst>
          </p:nvPr>
        </p:nvGraphicFramePr>
        <p:xfrm>
          <a:off x="3818475" y="2781300"/>
          <a:ext cx="17716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50" name="Equation" r:id="rId16" imgW="863280" imgH="279360" progId="Equation.DSMT4">
                  <p:embed/>
                </p:oleObj>
              </mc:Choice>
              <mc:Fallback>
                <p:oleObj name="Equation" r:id="rId16" imgW="863280" imgH="27936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8475" y="2781300"/>
                        <a:ext cx="17716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4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398679"/>
              </p:ext>
            </p:extLst>
          </p:nvPr>
        </p:nvGraphicFramePr>
        <p:xfrm>
          <a:off x="7556500" y="2805113"/>
          <a:ext cx="13557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51" name="Equation" r:id="rId18" imgW="660240" imgH="266400" progId="Equation.DSMT4">
                  <p:embed/>
                </p:oleObj>
              </mc:Choice>
              <mc:Fallback>
                <p:oleObj name="Equation" r:id="rId18" imgW="660240" imgH="2664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0" y="2805113"/>
                        <a:ext cx="135572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4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632568"/>
              </p:ext>
            </p:extLst>
          </p:nvPr>
        </p:nvGraphicFramePr>
        <p:xfrm>
          <a:off x="2881200" y="3784600"/>
          <a:ext cx="774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52" name="Equation" r:id="rId20" imgW="380880" imgH="253800" progId="Equation.DSMT4">
                  <p:embed/>
                </p:oleObj>
              </mc:Choice>
              <mc:Fallback>
                <p:oleObj name="Equation" r:id="rId20" imgW="380880" imgH="2538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200" y="3784600"/>
                        <a:ext cx="7747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409623"/>
              </p:ext>
            </p:extLst>
          </p:nvPr>
        </p:nvGraphicFramePr>
        <p:xfrm>
          <a:off x="4579938" y="1863725"/>
          <a:ext cx="14573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53" name="Equation" r:id="rId22" imgW="711000" imgH="253800" progId="Equation.DSMT4">
                  <p:embed/>
                </p:oleObj>
              </mc:Choice>
              <mc:Fallback>
                <p:oleObj name="Equation" r:id="rId22" imgW="711000" imgH="2538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938" y="1863725"/>
                        <a:ext cx="145732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372510"/>
              </p:ext>
            </p:extLst>
          </p:nvPr>
        </p:nvGraphicFramePr>
        <p:xfrm>
          <a:off x="5635625" y="2790825"/>
          <a:ext cx="2006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54" name="Equation" r:id="rId24" imgW="977760" imgH="279360" progId="Equation.DSMT4">
                  <p:embed/>
                </p:oleObj>
              </mc:Choice>
              <mc:Fallback>
                <p:oleObj name="Equation" r:id="rId24" imgW="977760" imgH="27936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5" y="2790825"/>
                        <a:ext cx="20066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44583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48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1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21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48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21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21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500"/>
                                        <p:tgtEl>
                                          <p:spTgt spid="48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21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8563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/>
              <a:t>Examples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39800"/>
            <a:ext cx="82296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00FF00"/>
                </a:solidFill>
              </a:rPr>
              <a:t>Simplify </a:t>
            </a:r>
            <a:r>
              <a:rPr lang="en-US" dirty="0"/>
              <a:t>the expressions (odd roots)</a:t>
            </a:r>
          </a:p>
        </p:txBody>
      </p:sp>
      <p:graphicFrame>
        <p:nvGraphicFramePr>
          <p:cNvPr id="4864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140172"/>
              </p:ext>
            </p:extLst>
          </p:nvPr>
        </p:nvGraphicFramePr>
        <p:xfrm>
          <a:off x="641350" y="1895475"/>
          <a:ext cx="1925638" cy="232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4" name="Equation" r:id="rId4" imgW="939600" imgH="1130040" progId="Equation.DSMT4">
                  <p:embed/>
                </p:oleObj>
              </mc:Choice>
              <mc:Fallback>
                <p:oleObj name="Equation" r:id="rId4" imgW="939600" imgH="1130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1895475"/>
                        <a:ext cx="1925638" cy="232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64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18332"/>
              </p:ext>
            </p:extLst>
          </p:nvPr>
        </p:nvGraphicFramePr>
        <p:xfrm>
          <a:off x="3149600" y="1924050"/>
          <a:ext cx="1066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5" name="Equation" r:id="rId6" imgW="520560" imgH="228600" progId="Equation.DSMT4">
                  <p:embed/>
                </p:oleObj>
              </mc:Choice>
              <mc:Fallback>
                <p:oleObj name="Equation" r:id="rId6" imgW="520560" imgH="228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1924050"/>
                        <a:ext cx="10668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64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562844"/>
              </p:ext>
            </p:extLst>
          </p:nvPr>
        </p:nvGraphicFramePr>
        <p:xfrm>
          <a:off x="3132138" y="2825750"/>
          <a:ext cx="15335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6" name="Equation" r:id="rId8" imgW="749160" imgH="253800" progId="Equation.DSMT4">
                  <p:embed/>
                </p:oleObj>
              </mc:Choice>
              <mc:Fallback>
                <p:oleObj name="Equation" r:id="rId8" imgW="749160" imgH="2538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825750"/>
                        <a:ext cx="1533525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64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868979"/>
              </p:ext>
            </p:extLst>
          </p:nvPr>
        </p:nvGraphicFramePr>
        <p:xfrm>
          <a:off x="3021013" y="3702050"/>
          <a:ext cx="17684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7" name="Equation" r:id="rId10" imgW="863280" imgH="279360" progId="Equation.DSMT4">
                  <p:embed/>
                </p:oleObj>
              </mc:Choice>
              <mc:Fallback>
                <p:oleObj name="Equation" r:id="rId10" imgW="863280" imgH="27936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13" y="3702050"/>
                        <a:ext cx="17684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8" name="Object 18"/>
          <p:cNvGraphicFramePr>
            <a:graphicFrameLocks noChangeAspect="1"/>
          </p:cNvGraphicFramePr>
          <p:nvPr/>
        </p:nvGraphicFramePr>
        <p:xfrm>
          <a:off x="5830888" y="1943100"/>
          <a:ext cx="8858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8" name="Equation" r:id="rId12" imgW="431640" imgH="228600" progId="Equation.DSMT4">
                  <p:embed/>
                </p:oleObj>
              </mc:Choice>
              <mc:Fallback>
                <p:oleObj name="Equation" r:id="rId12" imgW="431640" imgH="2286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0888" y="1943100"/>
                        <a:ext cx="88582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59" name="Object 19"/>
          <p:cNvGraphicFramePr>
            <a:graphicFrameLocks noChangeAspect="1"/>
          </p:cNvGraphicFramePr>
          <p:nvPr/>
        </p:nvGraphicFramePr>
        <p:xfrm>
          <a:off x="4462463" y="1879600"/>
          <a:ext cx="12223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9" name="Equation" r:id="rId14" imgW="596880" imgH="253800" progId="Equation.DSMT4">
                  <p:embed/>
                </p:oleObj>
              </mc:Choice>
              <mc:Fallback>
                <p:oleObj name="Equation" r:id="rId14" imgW="596880" imgH="2538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1879600"/>
                        <a:ext cx="122237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60" name="Object 20"/>
          <p:cNvGraphicFramePr>
            <a:graphicFrameLocks noChangeAspect="1"/>
          </p:cNvGraphicFramePr>
          <p:nvPr/>
        </p:nvGraphicFramePr>
        <p:xfrm>
          <a:off x="6678613" y="2890838"/>
          <a:ext cx="12223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0" name="Equation" r:id="rId16" imgW="596880" imgH="228600" progId="Equation.DSMT4">
                  <p:embed/>
                </p:oleObj>
              </mc:Choice>
              <mc:Fallback>
                <p:oleObj name="Equation" r:id="rId16" imgW="596880" imgH="2286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8613" y="2890838"/>
                        <a:ext cx="12223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61" name="Object 21"/>
          <p:cNvGraphicFramePr>
            <a:graphicFrameLocks noChangeAspect="1"/>
          </p:cNvGraphicFramePr>
          <p:nvPr/>
        </p:nvGraphicFramePr>
        <p:xfrm>
          <a:off x="4805363" y="2838450"/>
          <a:ext cx="17668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1" name="Equation" r:id="rId18" imgW="863280" imgH="279360" progId="Equation.DSMT4">
                  <p:embed/>
                </p:oleObj>
              </mc:Choice>
              <mc:Fallback>
                <p:oleObj name="Equation" r:id="rId18" imgW="863280" imgH="27936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363" y="2838450"/>
                        <a:ext cx="176688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62" name="Object 22"/>
          <p:cNvGraphicFramePr>
            <a:graphicFrameLocks noChangeAspect="1"/>
          </p:cNvGraphicFramePr>
          <p:nvPr/>
        </p:nvGraphicFramePr>
        <p:xfrm>
          <a:off x="4937125" y="3702050"/>
          <a:ext cx="18986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2" name="Equation" r:id="rId20" imgW="927000" imgH="279360" progId="Equation.DSMT4">
                  <p:embed/>
                </p:oleObj>
              </mc:Choice>
              <mc:Fallback>
                <p:oleObj name="Equation" r:id="rId20" imgW="927000" imgH="27936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5" y="3702050"/>
                        <a:ext cx="18986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63" name="Object 23"/>
          <p:cNvGraphicFramePr>
            <a:graphicFrameLocks noChangeAspect="1"/>
          </p:cNvGraphicFramePr>
          <p:nvPr/>
        </p:nvGraphicFramePr>
        <p:xfrm>
          <a:off x="6886575" y="3733800"/>
          <a:ext cx="135255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3" name="Equation" r:id="rId22" imgW="660240" imgH="228600" progId="Equation.DSMT4">
                  <p:embed/>
                </p:oleObj>
              </mc:Choice>
              <mc:Fallback>
                <p:oleObj name="Equation" r:id="rId22" imgW="660240" imgH="2286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6575" y="3733800"/>
                        <a:ext cx="1352550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39261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48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1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21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48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21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21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48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21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500"/>
                                        <p:tgtEl>
                                          <p:spTgt spid="21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37421</TotalTime>
  <Words>219</Words>
  <Application>Microsoft Office PowerPoint</Application>
  <PresentationFormat>On-screen Show (4:3)</PresentationFormat>
  <Paragraphs>88</Paragraphs>
  <Slides>10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Unicode MS</vt:lpstr>
      <vt:lpstr>Symbol</vt:lpstr>
      <vt:lpstr>Times New Roman</vt:lpstr>
      <vt:lpstr>Wingdings</vt:lpstr>
      <vt:lpstr>Default Design</vt:lpstr>
      <vt:lpstr>Equation</vt:lpstr>
      <vt:lpstr>MathType 6.0 Equation</vt:lpstr>
      <vt:lpstr>PowerPoint Presentation</vt:lpstr>
      <vt:lpstr>PowerPoint Presentation</vt:lpstr>
      <vt:lpstr>Exponents</vt:lpstr>
      <vt:lpstr>Laws of Exponents</vt:lpstr>
      <vt:lpstr>Laws of Exponents</vt:lpstr>
      <vt:lpstr>Examples</vt:lpstr>
      <vt:lpstr>Laws of Radicals</vt:lpstr>
      <vt:lpstr>Examples</vt:lpstr>
      <vt:lpstr>Examples</vt:lpstr>
      <vt:lpstr>PowerPoint Presentation</vt:lpstr>
    </vt:vector>
  </TitlesOfParts>
  <Company>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Thiel</dc:creator>
  <cp:lastModifiedBy>CHS-Teacher</cp:lastModifiedBy>
  <cp:revision>568</cp:revision>
  <dcterms:created xsi:type="dcterms:W3CDTF">2007-09-02T01:21:41Z</dcterms:created>
  <dcterms:modified xsi:type="dcterms:W3CDTF">2017-09-13T13:13:52Z</dcterms:modified>
</cp:coreProperties>
</file>