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87" r:id="rId3"/>
    <p:sldId id="280" r:id="rId4"/>
    <p:sldId id="268" r:id="rId5"/>
    <p:sldId id="277" r:id="rId6"/>
    <p:sldId id="281" r:id="rId7"/>
    <p:sldId id="284" r:id="rId8"/>
    <p:sldId id="282" r:id="rId9"/>
    <p:sldId id="283" r:id="rId10"/>
    <p:sldId id="266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E00"/>
    <a:srgbClr val="3366FF"/>
    <a:srgbClr val="000099"/>
    <a:srgbClr val="FFFF00"/>
    <a:srgbClr val="FF9900"/>
    <a:srgbClr val="00FF00"/>
    <a:srgbClr val="014B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34" autoAdjust="0"/>
    <p:restoredTop sz="94602" autoAdjust="0"/>
  </p:normalViewPr>
  <p:slideViewPr>
    <p:cSldViewPr snapToGrid="0">
      <p:cViewPr varScale="1">
        <p:scale>
          <a:sx n="92" d="100"/>
          <a:sy n="92" d="100"/>
        </p:scale>
        <p:origin x="8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1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17" Type="http://schemas.openxmlformats.org/officeDocument/2006/relationships/image" Target="../media/image65.wmf"/><Relationship Id="rId2" Type="http://schemas.openxmlformats.org/officeDocument/2006/relationships/image" Target="../media/image50.wmf"/><Relationship Id="rId16" Type="http://schemas.openxmlformats.org/officeDocument/2006/relationships/image" Target="../media/image64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E87C644-4940-40D1-8865-7970E9473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78254F-7C93-4EFE-B97F-2980A1267742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4</a:t>
            </a:fld>
            <a:endParaRPr lang="en-US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485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78254F-7C93-4EFE-B97F-2980A1267742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5</a:t>
            </a:fld>
            <a:endParaRPr lang="en-US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634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2BFEB4-D10A-4793-976B-B8BE876471B2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10</a:t>
            </a:fld>
            <a:endParaRPr lang="en-US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723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D1681-8301-472B-8D8F-059DD7538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6777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F1D0-8975-47CB-9791-A74C972F2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364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B43F-6166-4997-B162-C894BCF61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516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8E8EB-BA44-4251-B501-1443A6F48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875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7E51C-7B9D-4931-B9A7-8A87853EF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2968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478EE-709D-4D98-A828-53BA9EC81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8965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EF310-6EC9-462D-AD88-578BABA69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4483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83C66-4ED5-4518-A3A2-2FCAE4BD3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810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B7F0-50DC-42A5-983D-01B69A8A5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7466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90F4-3EB4-4CF8-9764-6BE3CE35B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542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8412B-A2A7-480E-9B16-CE61B6947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440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400"/>
            </a:gs>
            <a:gs pos="50000">
              <a:srgbClr val="000000"/>
            </a:gs>
            <a:gs pos="100000">
              <a:srgbClr val="0054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B072EB-427B-4931-9D6B-9BC117F67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400050" indent="-4000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85000"/>
        <a:buFont typeface="Wingdings" pitchFamily="2" charset="2"/>
        <a:buChar char="u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000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✦"/>
        <a:defRPr sz="2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427163" indent="-3984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ª"/>
        <a:defRPr sz="2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39925" indent="-3984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❖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406650" indent="-352425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638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3210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7782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2354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5" Type="http://schemas.openxmlformats.org/officeDocument/2006/relationships/image" Target="../media/image71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7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" Type="http://schemas.openxmlformats.org/officeDocument/2006/relationships/oleObject" Target="../embeddings/oleObject49.bin"/><Relationship Id="rId21" Type="http://schemas.openxmlformats.org/officeDocument/2006/relationships/oleObject" Target="../embeddings/oleObject58.bin"/><Relationship Id="rId34" Type="http://schemas.openxmlformats.org/officeDocument/2006/relationships/image" Target="../media/image64.wmf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6.bin"/><Relationship Id="rId25" Type="http://schemas.openxmlformats.org/officeDocument/2006/relationships/oleObject" Target="../embeddings/oleObject60.bin"/><Relationship Id="rId3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62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3.bin"/><Relationship Id="rId24" Type="http://schemas.openxmlformats.org/officeDocument/2006/relationships/image" Target="../media/image59.wmf"/><Relationship Id="rId32" Type="http://schemas.openxmlformats.org/officeDocument/2006/relationships/image" Target="../media/image63.wmf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23" Type="http://schemas.openxmlformats.org/officeDocument/2006/relationships/oleObject" Target="../embeddings/oleObject59.bin"/><Relationship Id="rId28" Type="http://schemas.openxmlformats.org/officeDocument/2006/relationships/image" Target="../media/image61.wmf"/><Relationship Id="rId36" Type="http://schemas.openxmlformats.org/officeDocument/2006/relationships/image" Target="../media/image65.wmf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57.bin"/><Relationship Id="rId31" Type="http://schemas.openxmlformats.org/officeDocument/2006/relationships/oleObject" Target="../embeddings/oleObject63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61.bin"/><Relationship Id="rId30" Type="http://schemas.openxmlformats.org/officeDocument/2006/relationships/image" Target="../media/image62.wmf"/><Relationship Id="rId35" Type="http://schemas.openxmlformats.org/officeDocument/2006/relationships/oleObject" Target="../embeddings/oleObject6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632670"/>
              </p:ext>
            </p:extLst>
          </p:nvPr>
        </p:nvGraphicFramePr>
        <p:xfrm>
          <a:off x="977321" y="1820863"/>
          <a:ext cx="1118744" cy="132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1" name="Equation" r:id="rId3" imgW="355446" imgH="418918" progId="Equation.DSMT4">
                  <p:embed/>
                </p:oleObj>
              </mc:Choice>
              <mc:Fallback>
                <p:oleObj name="Equation" r:id="rId3" imgW="355446" imgH="418918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321" y="1820863"/>
                        <a:ext cx="1118744" cy="132348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415690"/>
              </p:ext>
            </p:extLst>
          </p:nvPr>
        </p:nvGraphicFramePr>
        <p:xfrm>
          <a:off x="1139289" y="3294063"/>
          <a:ext cx="1079745" cy="64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2" name="Equation" r:id="rId5" imgW="342751" imgH="203112" progId="Equation.DSMT4">
                  <p:embed/>
                </p:oleObj>
              </mc:Choice>
              <mc:Fallback>
                <p:oleObj name="Equation" r:id="rId5" imgW="342751" imgH="203112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289" y="3294063"/>
                        <a:ext cx="1079745" cy="641022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12951"/>
              </p:ext>
            </p:extLst>
          </p:nvPr>
        </p:nvGraphicFramePr>
        <p:xfrm>
          <a:off x="725547" y="5462588"/>
          <a:ext cx="1520905" cy="955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3" name="Equation" r:id="rId7" imgW="482391" imgH="279279" progId="Equation.DSMT4">
                  <p:embed/>
                </p:oleObj>
              </mc:Choice>
              <mc:Fallback>
                <p:oleObj name="Equation" r:id="rId7" imgW="482391" imgH="279279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547" y="5462588"/>
                        <a:ext cx="1520905" cy="95544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0446" y="195943"/>
            <a:ext cx="8229600" cy="1339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dirty="0" smtClean="0"/>
              <a:t>Warm-up:</a:t>
            </a:r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r>
              <a:rPr lang="en-US" dirty="0" smtClean="0"/>
              <a:t>Complete each exponent or radical property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576888"/>
              </p:ext>
            </p:extLst>
          </p:nvPr>
        </p:nvGraphicFramePr>
        <p:xfrm>
          <a:off x="2239656" y="2142670"/>
          <a:ext cx="2958941" cy="721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4" name="Equation" r:id="rId9" imgW="939800" imgH="228600" progId="Equation.DSMT4">
                  <p:embed/>
                </p:oleObj>
              </mc:Choice>
              <mc:Fallback>
                <p:oleObj name="Equation" r:id="rId9" imgW="939800" imgH="2286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656" y="2142670"/>
                        <a:ext cx="2958941" cy="72145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592085"/>
              </p:ext>
            </p:extLst>
          </p:nvPr>
        </p:nvGraphicFramePr>
        <p:xfrm>
          <a:off x="2364932" y="2853145"/>
          <a:ext cx="3599963" cy="1484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5" name="Equation" r:id="rId11" imgW="1143000" imgH="469900" progId="Equation.DSMT4">
                  <p:embed/>
                </p:oleObj>
              </mc:Choice>
              <mc:Fallback>
                <p:oleObj name="Equation" r:id="rId11" imgW="1143000" imgH="4699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932" y="2853145"/>
                        <a:ext cx="3599963" cy="1484346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913241"/>
              </p:ext>
            </p:extLst>
          </p:nvPr>
        </p:nvGraphicFramePr>
        <p:xfrm>
          <a:off x="2485039" y="5628820"/>
          <a:ext cx="879882" cy="77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6" name="Equation" r:id="rId13" imgW="279400" imgH="228600" progId="Equation.DSMT4">
                  <p:embed/>
                </p:oleObj>
              </mc:Choice>
              <mc:Fallback>
                <p:oleObj name="Equation" r:id="rId13" imgW="279400" imgH="2286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039" y="5628820"/>
                        <a:ext cx="879882" cy="779951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207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519130"/>
              </p:ext>
            </p:extLst>
          </p:nvPr>
        </p:nvGraphicFramePr>
        <p:xfrm>
          <a:off x="897946" y="4343400"/>
          <a:ext cx="140176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7" name="Equation" r:id="rId15" imgW="444114" imgH="253780" progId="Equation.DSMT4">
                  <p:embed/>
                </p:oleObj>
              </mc:Choice>
              <mc:Fallback>
                <p:oleObj name="Equation" r:id="rId15" imgW="444114" imgH="25378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946" y="4343400"/>
                        <a:ext cx="1401763" cy="868363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208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6650"/>
              </p:ext>
            </p:extLst>
          </p:nvPr>
        </p:nvGraphicFramePr>
        <p:xfrm>
          <a:off x="2404484" y="4249738"/>
          <a:ext cx="136048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8" name="Equation" r:id="rId17" imgW="431613" imgH="342751" progId="Equation.DSMT4">
                  <p:embed/>
                </p:oleObj>
              </mc:Choice>
              <mc:Fallback>
                <p:oleObj name="Equation" r:id="rId17" imgW="431613" imgH="342751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484" y="4249738"/>
                        <a:ext cx="1360487" cy="11715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0" y="486005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Homework: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pg. 24  (34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36, 40, 42, 50b, 51b, 53b, 55, 56)</a:t>
            </a:r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pg. 25  (61b, 67, 68, 69, 70, 72, 73a, 74b, 79, 		81b, 84, 86)</a:t>
            </a:r>
          </a:p>
        </p:txBody>
      </p:sp>
    </p:spTree>
    <p:extLst>
      <p:ext uri="{BB962C8B-B14F-4D97-AF65-F5344CB8AC3E}">
        <p14:creationId xmlns:p14="http://schemas.microsoft.com/office/powerpoint/2010/main" val="195947633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85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Simplifying with Rational Exponents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39800"/>
            <a:ext cx="8229600" cy="5308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Simplify</a:t>
            </a:r>
            <a:r>
              <a:rPr lang="en-US" dirty="0" smtClean="0"/>
              <a:t> the expressions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15861"/>
              </p:ext>
            </p:extLst>
          </p:nvPr>
        </p:nvGraphicFramePr>
        <p:xfrm>
          <a:off x="260350" y="1239838"/>
          <a:ext cx="2486025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6" name="Equation" r:id="rId4" imgW="952500" imgH="1600200" progId="Equation.DSMT4">
                  <p:embed/>
                </p:oleObj>
              </mc:Choice>
              <mc:Fallback>
                <p:oleObj name="Equation" r:id="rId4" imgW="952500" imgH="1600200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1239838"/>
                        <a:ext cx="2486025" cy="419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43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509766"/>
              </p:ext>
            </p:extLst>
          </p:nvPr>
        </p:nvGraphicFramePr>
        <p:xfrm>
          <a:off x="2977821" y="1933574"/>
          <a:ext cx="1465793" cy="67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7" name="Equation" r:id="rId6" imgW="444307" imgH="203112" progId="Equation.DSMT4">
                  <p:embed/>
                </p:oleObj>
              </mc:Choice>
              <mc:Fallback>
                <p:oleObj name="Equation" r:id="rId6" imgW="444307" imgH="203112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7821" y="1933574"/>
                        <a:ext cx="1465793" cy="67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933065"/>
              </p:ext>
            </p:extLst>
          </p:nvPr>
        </p:nvGraphicFramePr>
        <p:xfrm>
          <a:off x="4436019" y="1645285"/>
          <a:ext cx="1928004" cy="1304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8" name="Equation" r:id="rId8" imgW="583947" imgH="393529" progId="Equation.DSMT4">
                  <p:embed/>
                </p:oleObj>
              </mc:Choice>
              <mc:Fallback>
                <p:oleObj name="Equation" r:id="rId8" imgW="583947" imgH="393529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6019" y="1645285"/>
                        <a:ext cx="1928004" cy="1304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959284"/>
              </p:ext>
            </p:extLst>
          </p:nvPr>
        </p:nvGraphicFramePr>
        <p:xfrm>
          <a:off x="7527425" y="2024879"/>
          <a:ext cx="753325" cy="589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9" name="Equation" r:id="rId10" imgW="228402" imgH="177646" progId="Equation.DSMT4">
                  <p:embed/>
                </p:oleObj>
              </mc:Choice>
              <mc:Fallback>
                <p:oleObj name="Equation" r:id="rId10" imgW="228402" imgH="177646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7425" y="2024879"/>
                        <a:ext cx="753325" cy="589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492924"/>
              </p:ext>
            </p:extLst>
          </p:nvPr>
        </p:nvGraphicFramePr>
        <p:xfrm>
          <a:off x="6519863" y="1946275"/>
          <a:ext cx="962724" cy="633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0" name="Equation" r:id="rId12" imgW="291973" imgH="190417" progId="Equation.DSMT4">
                  <p:embed/>
                </p:oleObj>
              </mc:Choice>
              <mc:Fallback>
                <p:oleObj name="Equation" r:id="rId12" imgW="291973" imgH="190417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1946275"/>
                        <a:ext cx="962724" cy="633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576644"/>
              </p:ext>
            </p:extLst>
          </p:nvPr>
        </p:nvGraphicFramePr>
        <p:xfrm>
          <a:off x="2802891" y="4090352"/>
          <a:ext cx="1550064" cy="1389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1" name="Equation" r:id="rId14" imgW="469900" imgH="419100" progId="Equation.DSMT4">
                  <p:embed/>
                </p:oleObj>
              </mc:Choice>
              <mc:Fallback>
                <p:oleObj name="Equation" r:id="rId14" imgW="469900" imgH="419100" progId="Equation.DSMT4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2891" y="4090352"/>
                        <a:ext cx="1550064" cy="13891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272059"/>
              </p:ext>
            </p:extLst>
          </p:nvPr>
        </p:nvGraphicFramePr>
        <p:xfrm>
          <a:off x="4336234" y="4095887"/>
          <a:ext cx="1340665" cy="1476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2" name="Equation" r:id="rId16" imgW="406048" imgH="444114" progId="Equation.DSMT4">
                  <p:embed/>
                </p:oleObj>
              </mc:Choice>
              <mc:Fallback>
                <p:oleObj name="Equation" r:id="rId16" imgW="406048" imgH="444114" progId="Equation.DSMT4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6234" y="4095887"/>
                        <a:ext cx="1340665" cy="14760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8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106" y="491490"/>
            <a:ext cx="4425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Combining Radicals</a:t>
            </a:r>
            <a:endParaRPr 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1714500" y="1431925"/>
          <a:ext cx="3309938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82" name="Equation" r:id="rId3" imgW="1002865" imgH="253890" progId="Equation.DSMT4">
                  <p:embed/>
                </p:oleObj>
              </mc:Choice>
              <mc:Fallback>
                <p:oleObj name="Equation" r:id="rId3" imgW="1002865" imgH="25389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1431925"/>
                        <a:ext cx="3309938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43" name="Object 3"/>
          <p:cNvGraphicFramePr>
            <a:graphicFrameLocks noChangeAspect="1"/>
          </p:cNvGraphicFramePr>
          <p:nvPr/>
        </p:nvGraphicFramePr>
        <p:xfrm>
          <a:off x="1319213" y="2270125"/>
          <a:ext cx="493871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83" name="Equation" r:id="rId5" imgW="1497950" imgH="253890" progId="Equation.DSMT4">
                  <p:embed/>
                </p:oleObj>
              </mc:Choice>
              <mc:Fallback>
                <p:oleObj name="Equation" r:id="rId5" imgW="1497950" imgH="25389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270125"/>
                        <a:ext cx="4938712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44" name="Object 4"/>
          <p:cNvGraphicFramePr>
            <a:graphicFrameLocks noChangeAspect="1"/>
          </p:cNvGraphicFramePr>
          <p:nvPr/>
        </p:nvGraphicFramePr>
        <p:xfrm>
          <a:off x="1635125" y="3302000"/>
          <a:ext cx="33909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84" name="Equation" r:id="rId7" imgW="1028700" imgH="228600" progId="Equation.DSMT4">
                  <p:embed/>
                </p:oleObj>
              </mc:Choice>
              <mc:Fallback>
                <p:oleObj name="Equation" r:id="rId7" imgW="10287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302000"/>
                        <a:ext cx="339090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45" name="Object 5"/>
          <p:cNvGraphicFramePr>
            <a:graphicFrameLocks noChangeAspect="1"/>
          </p:cNvGraphicFramePr>
          <p:nvPr/>
        </p:nvGraphicFramePr>
        <p:xfrm>
          <a:off x="2592388" y="4197350"/>
          <a:ext cx="15906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85" name="Equation" r:id="rId9" imgW="482391" imgH="228501" progId="Equation.DSMT4">
                  <p:embed/>
                </p:oleObj>
              </mc:Choice>
              <mc:Fallback>
                <p:oleObj name="Equation" r:id="rId9" imgW="482391" imgH="228501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4197350"/>
                        <a:ext cx="159067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1490"/>
            <a:ext cx="87439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Homework: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pg. 24  (34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36, 40, 42, 50b, 51b, 53b, 55, 56)</a:t>
            </a:r>
          </a:p>
          <a:p>
            <a:endParaRPr lang="en-U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pg. 25  (61b, 67, 68, 69, 70, 72, 73a, 74b, 79, 		81b, 84, 86)</a:t>
            </a:r>
          </a:p>
          <a:p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Sneedlegrit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Simplify</a:t>
            </a:r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383315"/>
              </p:ext>
            </p:extLst>
          </p:nvPr>
        </p:nvGraphicFramePr>
        <p:xfrm>
          <a:off x="4800600" y="4143375"/>
          <a:ext cx="32670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7" name="Equation" r:id="rId3" imgW="990360" imgH="253800" progId="Equation.DSMT4">
                  <p:embed/>
                </p:oleObj>
              </mc:Choice>
              <mc:Fallback>
                <p:oleObj name="Equation" r:id="rId3" imgW="990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43375"/>
                        <a:ext cx="3267075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1450" y="190501"/>
            <a:ext cx="8763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Homework :</a:t>
            </a:r>
            <a:r>
              <a:rPr lang="en-US" sz="1600" dirty="0"/>
              <a:t> </a:t>
            </a:r>
            <a:r>
              <a:rPr lang="en-US" sz="1600" dirty="0" smtClean="0"/>
              <a:t> 	pg. 23 (6, 8, 10, 16)	</a:t>
            </a:r>
          </a:p>
          <a:p>
            <a:r>
              <a:rPr lang="en-US" sz="1600" dirty="0" smtClean="0"/>
              <a:t>		pg. 24 (20b, 21ab, 23b, 27a, 28b,  30a, 32a, 46, 49a, 59, 60, 62, 63, 80a, 81a)</a:t>
            </a:r>
            <a:r>
              <a:rPr lang="en-US" sz="1600" dirty="0"/>
              <a:t>	</a:t>
            </a:r>
            <a:endParaRPr lang="en-US" sz="1600" dirty="0" smtClean="0"/>
          </a:p>
          <a:p>
            <a:pPr marL="457200" indent="-457200">
              <a:buAutoNum type="arabicParenR" startAt="6"/>
            </a:pPr>
            <a:r>
              <a:rPr lang="en-US" sz="3200" dirty="0" smtClean="0"/>
              <a:t>   a. 125	   	b. 1/9</a:t>
            </a:r>
          </a:p>
          <a:p>
            <a:pPr marL="457200" indent="-457200">
              <a:buAutoNum type="arabicParenR" startAt="8"/>
            </a:pPr>
            <a:r>
              <a:rPr lang="en-US" sz="3200" dirty="0" smtClean="0"/>
              <a:t>   a. 5184	b. -3/5</a:t>
            </a:r>
          </a:p>
          <a:p>
            <a:pPr marL="457200" indent="-457200">
              <a:buAutoNum type="arabicParenR" startAt="10"/>
            </a:pPr>
            <a:r>
              <a:rPr lang="en-US" sz="3200" dirty="0" smtClean="0"/>
              <a:t>  a. 16/3	b. 1</a:t>
            </a:r>
          </a:p>
          <a:p>
            <a:pPr marL="457200" indent="-457200"/>
            <a:r>
              <a:rPr lang="en-US" sz="3200" dirty="0" smtClean="0"/>
              <a:t>16)  7/16</a:t>
            </a:r>
          </a:p>
          <a:p>
            <a:pPr marL="457200" indent="-457200"/>
            <a:r>
              <a:rPr lang="en-US" sz="3200" dirty="0" smtClean="0"/>
              <a:t>20) 		   	b. 16x</a:t>
            </a:r>
            <a:r>
              <a:rPr lang="en-US" sz="3200" baseline="30000" dirty="0" smtClean="0"/>
              <a:t>6</a:t>
            </a:r>
            <a:endParaRPr lang="en-US" sz="3200" dirty="0" smtClean="0"/>
          </a:p>
          <a:p>
            <a:pPr marL="457200" indent="-457200"/>
            <a:r>
              <a:rPr lang="en-US" sz="3200" dirty="0" smtClean="0"/>
              <a:t>21)  a. 24y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  	b. 3x</a:t>
            </a:r>
            <a:r>
              <a:rPr lang="en-US" sz="3200" baseline="30000" dirty="0" smtClean="0"/>
              <a:t>2</a:t>
            </a:r>
            <a:r>
              <a:rPr lang="en-US" sz="3200" dirty="0"/>
              <a:t>	</a:t>
            </a:r>
            <a:endParaRPr lang="en-US" sz="3200" dirty="0" smtClean="0"/>
          </a:p>
          <a:p>
            <a:pPr marL="514350" indent="-514350">
              <a:buAutoNum type="arabicParenR" startAt="23"/>
            </a:pPr>
            <a:r>
              <a:rPr lang="en-US" sz="3200" dirty="0" smtClean="0"/>
              <a:t>               	b.</a:t>
            </a:r>
          </a:p>
          <a:p>
            <a:pPr marL="514350" indent="-514350">
              <a:buAutoNum type="arabicParenR" startAt="27"/>
            </a:pPr>
            <a:r>
              <a:rPr lang="en-US" sz="3200" dirty="0" smtClean="0"/>
              <a:t>  a. -2x</a:t>
            </a:r>
            <a:r>
              <a:rPr lang="en-US" sz="3200" baseline="30000" dirty="0" smtClean="0"/>
              <a:t>3</a:t>
            </a:r>
            <a:endParaRPr lang="en-US" sz="3200" dirty="0" smtClean="0"/>
          </a:p>
          <a:p>
            <a:pPr marL="514350" indent="-514350">
              <a:buAutoNum type="arabicParenR" startAt="27"/>
            </a:pPr>
            <a:r>
              <a:rPr lang="en-US" sz="3200" dirty="0" smtClean="0"/>
              <a:t> 			b. </a:t>
            </a:r>
          </a:p>
          <a:p>
            <a:pPr marL="514350" indent="-514350"/>
            <a:r>
              <a:rPr lang="en-US" sz="3200" dirty="0" smtClean="0"/>
              <a:t>30)  a.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/y</a:t>
            </a:r>
            <a:r>
              <a:rPr lang="en-US" sz="3200" baseline="30000" dirty="0" smtClean="0"/>
              <a:t>2</a:t>
            </a:r>
          </a:p>
          <a:p>
            <a:pPr marL="514350" indent="-514350"/>
            <a:r>
              <a:rPr lang="en-US" sz="3200" dirty="0" smtClean="0"/>
              <a:t>32)  a. 1/x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98274" y="3657600"/>
          <a:ext cx="1300726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8" name="Equation" r:id="rId3" imgW="634725" imgH="393529" progId="Equation.DSMT4">
                  <p:embed/>
                </p:oleObj>
              </mc:Choice>
              <mc:Fallback>
                <p:oleObj name="Equation" r:id="rId3" imgW="634725" imgH="393529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274" y="3657600"/>
                        <a:ext cx="1300726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68" name="Object 4"/>
          <p:cNvGraphicFramePr>
            <a:graphicFrameLocks noChangeAspect="1"/>
          </p:cNvGraphicFramePr>
          <p:nvPr/>
        </p:nvGraphicFramePr>
        <p:xfrm>
          <a:off x="3492500" y="4502150"/>
          <a:ext cx="88423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9" name="Equation" r:id="rId5" imgW="431613" imgH="444307" progId="Equation.DSMT4">
                  <p:embed/>
                </p:oleObj>
              </mc:Choice>
              <mc:Fallback>
                <p:oleObj name="Equation" r:id="rId5" imgW="431613" imgH="444307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502150"/>
                        <a:ext cx="884238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91100" y="1200150"/>
            <a:ext cx="39243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46) a. 7	b. 3/2</a:t>
            </a:r>
          </a:p>
          <a:p>
            <a:r>
              <a:rPr lang="en-US" sz="3200" dirty="0" smtClean="0"/>
              <a:t>49) a. -125</a:t>
            </a:r>
          </a:p>
          <a:p>
            <a:r>
              <a:rPr lang="en-US" sz="3200" dirty="0" smtClean="0"/>
              <a:t>59) a.	b.</a:t>
            </a:r>
          </a:p>
          <a:p>
            <a:r>
              <a:rPr lang="en-US" sz="3200" dirty="0" smtClean="0"/>
              <a:t>60) a.	b.</a:t>
            </a:r>
          </a:p>
          <a:p>
            <a:endParaRPr lang="en-US" sz="3200" dirty="0" smtClean="0"/>
          </a:p>
          <a:p>
            <a:r>
              <a:rPr lang="en-US" sz="3200" dirty="0" smtClean="0"/>
              <a:t>62) a.	      b.</a:t>
            </a:r>
          </a:p>
          <a:p>
            <a:endParaRPr lang="en-US" sz="3200" dirty="0" smtClean="0"/>
          </a:p>
          <a:p>
            <a:r>
              <a:rPr lang="en-US" sz="3200" dirty="0" smtClean="0"/>
              <a:t>63) a.	      b.</a:t>
            </a:r>
          </a:p>
          <a:p>
            <a:r>
              <a:rPr lang="en-US" sz="3200" dirty="0" smtClean="0"/>
              <a:t>80) a. </a:t>
            </a:r>
          </a:p>
          <a:p>
            <a:r>
              <a:rPr lang="en-US" sz="3200" dirty="0" smtClean="0"/>
              <a:t>81) a. </a:t>
            </a:r>
            <a:endParaRPr lang="en-US" sz="3200" dirty="0"/>
          </a:p>
        </p:txBody>
      </p:sp>
      <p:graphicFrame>
        <p:nvGraphicFramePr>
          <p:cNvPr id="241670" name="Object 6"/>
          <p:cNvGraphicFramePr>
            <a:graphicFrameLocks noChangeAspect="1"/>
          </p:cNvGraphicFramePr>
          <p:nvPr/>
        </p:nvGraphicFramePr>
        <p:xfrm>
          <a:off x="6086475" y="2239963"/>
          <a:ext cx="6492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0" name="Equation" r:id="rId7" imgW="317087" imgH="215619" progId="Equation.DSMT4">
                  <p:embed/>
                </p:oleObj>
              </mc:Choice>
              <mc:Fallback>
                <p:oleObj name="Equation" r:id="rId7" imgW="317087" imgH="215619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2239963"/>
                        <a:ext cx="64928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743196"/>
              </p:ext>
            </p:extLst>
          </p:nvPr>
        </p:nvGraphicFramePr>
        <p:xfrm>
          <a:off x="7261225" y="2246313"/>
          <a:ext cx="622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1" name="Equation" r:id="rId9" imgW="304560" imgH="228600" progId="Equation.DSMT4">
                  <p:embed/>
                </p:oleObj>
              </mc:Choice>
              <mc:Fallback>
                <p:oleObj name="Equation" r:id="rId9" imgW="30456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2246313"/>
                        <a:ext cx="6223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2" name="Object 8"/>
          <p:cNvGraphicFramePr>
            <a:graphicFrameLocks noChangeAspect="1"/>
          </p:cNvGraphicFramePr>
          <p:nvPr/>
        </p:nvGraphicFramePr>
        <p:xfrm>
          <a:off x="6126163" y="5160963"/>
          <a:ext cx="4921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2" name="Equation" r:id="rId11" imgW="241300" imgH="228600" progId="Equation.DSMT4">
                  <p:embed/>
                </p:oleObj>
              </mc:Choice>
              <mc:Fallback>
                <p:oleObj name="Equation" r:id="rId11" imgW="241300" imgH="2286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5160963"/>
                        <a:ext cx="4921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3" name="Object 9"/>
          <p:cNvGraphicFramePr>
            <a:graphicFrameLocks noChangeAspect="1"/>
          </p:cNvGraphicFramePr>
          <p:nvPr/>
        </p:nvGraphicFramePr>
        <p:xfrm>
          <a:off x="6022975" y="2782888"/>
          <a:ext cx="700088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3" name="Equation" r:id="rId13" imgW="342751" imgH="431613" progId="Equation.DSMT4">
                  <p:embed/>
                </p:oleObj>
              </mc:Choice>
              <mc:Fallback>
                <p:oleObj name="Equation" r:id="rId13" imgW="342751" imgH="431613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975" y="2782888"/>
                        <a:ext cx="700088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4" name="Object 10"/>
          <p:cNvGraphicFramePr>
            <a:graphicFrameLocks noChangeAspect="1"/>
          </p:cNvGraphicFramePr>
          <p:nvPr/>
        </p:nvGraphicFramePr>
        <p:xfrm>
          <a:off x="7312025" y="2763838"/>
          <a:ext cx="6731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4" name="Equation" r:id="rId15" imgW="330057" imgH="431613" progId="Equation.DSMT4">
                  <p:embed/>
                </p:oleObj>
              </mc:Choice>
              <mc:Fallback>
                <p:oleObj name="Equation" r:id="rId15" imgW="330057" imgH="431613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2025" y="2763838"/>
                        <a:ext cx="67310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5" name="Object 11"/>
          <p:cNvGraphicFramePr>
            <a:graphicFrameLocks noChangeAspect="1"/>
          </p:cNvGraphicFramePr>
          <p:nvPr/>
        </p:nvGraphicFramePr>
        <p:xfrm>
          <a:off x="6140450" y="3757613"/>
          <a:ext cx="11144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5" name="Equation" r:id="rId17" imgW="545863" imgH="241195" progId="Equation.DSMT4">
                  <p:embed/>
                </p:oleObj>
              </mc:Choice>
              <mc:Fallback>
                <p:oleObj name="Equation" r:id="rId17" imgW="545863" imgH="241195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3757613"/>
                        <a:ext cx="111442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6" name="Object 12"/>
          <p:cNvGraphicFramePr>
            <a:graphicFrameLocks noChangeAspect="1"/>
          </p:cNvGraphicFramePr>
          <p:nvPr/>
        </p:nvGraphicFramePr>
        <p:xfrm>
          <a:off x="7993062" y="3582988"/>
          <a:ext cx="10366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6" name="Equation" r:id="rId19" imgW="508000" imgH="469900" progId="Equation.DSMT4">
                  <p:embed/>
                </p:oleObj>
              </mc:Choice>
              <mc:Fallback>
                <p:oleObj name="Equation" r:id="rId19" imgW="508000" imgH="4699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3062" y="3582988"/>
                        <a:ext cx="103663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7" name="Object 13"/>
          <p:cNvGraphicFramePr>
            <a:graphicFrameLocks noChangeAspect="1"/>
          </p:cNvGraphicFramePr>
          <p:nvPr/>
        </p:nvGraphicFramePr>
        <p:xfrm>
          <a:off x="6140450" y="4602163"/>
          <a:ext cx="11128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7" name="Equation" r:id="rId21" imgW="545626" imgH="253780" progId="Equation.DSMT4">
                  <p:embed/>
                </p:oleObj>
              </mc:Choice>
              <mc:Fallback>
                <p:oleObj name="Equation" r:id="rId21" imgW="545626" imgH="25378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4602163"/>
                        <a:ext cx="111283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8" name="Object 14"/>
          <p:cNvGraphicFramePr>
            <a:graphicFrameLocks noChangeAspect="1"/>
          </p:cNvGraphicFramePr>
          <p:nvPr/>
        </p:nvGraphicFramePr>
        <p:xfrm>
          <a:off x="7962900" y="4470400"/>
          <a:ext cx="1004888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8" name="Equation" r:id="rId23" imgW="495000" imgH="469800" progId="Equation.DSMT4">
                  <p:embed/>
                </p:oleObj>
              </mc:Choice>
              <mc:Fallback>
                <p:oleObj name="Equation" r:id="rId23" imgW="495000" imgH="4698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2900" y="4470400"/>
                        <a:ext cx="1004888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125674"/>
              </p:ext>
            </p:extLst>
          </p:nvPr>
        </p:nvGraphicFramePr>
        <p:xfrm>
          <a:off x="6126163" y="5668963"/>
          <a:ext cx="6461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9" name="Equation" r:id="rId25" imgW="317160" imgH="215640" progId="Equation.DSMT4">
                  <p:embed/>
                </p:oleObj>
              </mc:Choice>
              <mc:Fallback>
                <p:oleObj name="Equation" r:id="rId25" imgW="317160" imgH="21564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5668963"/>
                        <a:ext cx="64611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0446" y="195943"/>
            <a:ext cx="8229600" cy="34375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 smtClean="0"/>
              <a:t>Objective:</a:t>
            </a:r>
          </a:p>
          <a:p>
            <a:pPr algn="l" eaLnBrk="1" hangingPunct="1">
              <a:defRPr/>
            </a:pPr>
            <a:endParaRPr lang="en-US" sz="3200" dirty="0" smtClean="0"/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Rationalize denominators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Change from radicals to exponential form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Change from exponential to radical form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3200" dirty="0"/>
              <a:t>Simplify rational exponents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Combine radicals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05715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85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Examples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39800"/>
            <a:ext cx="8229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FF00"/>
                </a:solidFill>
              </a:rPr>
              <a:t>Rationalize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FF9900"/>
                </a:solidFill>
              </a:rPr>
              <a:t>denominator</a:t>
            </a:r>
            <a:r>
              <a:rPr lang="en-US" sz="2800" dirty="0" smtClean="0"/>
              <a:t> of the expression</a:t>
            </a:r>
          </a:p>
        </p:txBody>
      </p:sp>
      <p:graphicFrame>
        <p:nvGraphicFramePr>
          <p:cNvPr id="488452" name="Object 4"/>
          <p:cNvGraphicFramePr>
            <a:graphicFrameLocks noChangeAspect="1"/>
          </p:cNvGraphicFramePr>
          <p:nvPr/>
        </p:nvGraphicFramePr>
        <p:xfrm>
          <a:off x="2314575" y="1601787"/>
          <a:ext cx="999826" cy="1142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4" name="Equation" r:id="rId4" imgW="368300" imgH="419100" progId="Equation.DSMT4">
                  <p:embed/>
                </p:oleObj>
              </mc:Choice>
              <mc:Fallback>
                <p:oleObj name="Equation" r:id="rId4" imgW="368300" imgH="41910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1601787"/>
                        <a:ext cx="999826" cy="11429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655220"/>
              </p:ext>
            </p:extLst>
          </p:nvPr>
        </p:nvGraphicFramePr>
        <p:xfrm>
          <a:off x="3308350" y="1514475"/>
          <a:ext cx="931863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5" name="Equation" r:id="rId6" imgW="342751" imgH="457002" progId="Equation.DSMT4">
                  <p:embed/>
                </p:oleObj>
              </mc:Choice>
              <mc:Fallback>
                <p:oleObj name="Equation" r:id="rId6" imgW="342751" imgH="457002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1514475"/>
                        <a:ext cx="931863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42356"/>
              </p:ext>
            </p:extLst>
          </p:nvPr>
        </p:nvGraphicFramePr>
        <p:xfrm>
          <a:off x="2546350" y="4257675"/>
          <a:ext cx="144780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6" name="Equation" r:id="rId8" imgW="533160" imgH="482400" progId="Equation.DSMT4">
                  <p:embed/>
                </p:oleObj>
              </mc:Choice>
              <mc:Fallback>
                <p:oleObj name="Equation" r:id="rId8" imgW="533160" imgH="4824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4257675"/>
                        <a:ext cx="1447800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987883"/>
              </p:ext>
            </p:extLst>
          </p:nvPr>
        </p:nvGraphicFramePr>
        <p:xfrm>
          <a:off x="2538730" y="2879807"/>
          <a:ext cx="1450273" cy="1281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7" name="Equation" r:id="rId10" imgW="533169" imgH="469696" progId="Equation.DSMT4">
                  <p:embed/>
                </p:oleObj>
              </mc:Choice>
              <mc:Fallback>
                <p:oleObj name="Equation" r:id="rId10" imgW="533169" imgH="469696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730" y="2879807"/>
                        <a:ext cx="1450273" cy="12818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8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8563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/>
              <a:t>Examples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39800"/>
            <a:ext cx="8229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FF00"/>
                </a:solidFill>
              </a:rPr>
              <a:t>Rationalize</a:t>
            </a:r>
            <a:r>
              <a:rPr lang="en-US" smtClean="0"/>
              <a:t> the </a:t>
            </a:r>
            <a:r>
              <a:rPr lang="en-US" smtClean="0">
                <a:solidFill>
                  <a:srgbClr val="FF9900"/>
                </a:solidFill>
              </a:rPr>
              <a:t>denominator</a:t>
            </a:r>
            <a:r>
              <a:rPr lang="en-US" smtClean="0"/>
              <a:t> of the expression</a:t>
            </a:r>
          </a:p>
        </p:txBody>
      </p:sp>
      <p:graphicFrame>
        <p:nvGraphicFramePr>
          <p:cNvPr id="4884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134159"/>
              </p:ext>
            </p:extLst>
          </p:nvPr>
        </p:nvGraphicFramePr>
        <p:xfrm>
          <a:off x="2491557" y="1601788"/>
          <a:ext cx="989013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8" name="Equation" r:id="rId4" imgW="482391" imgH="418918" progId="Equation.DSMT4">
                  <p:embed/>
                </p:oleObj>
              </mc:Choice>
              <mc:Fallback>
                <p:oleObj name="Equation" r:id="rId4" imgW="482391" imgH="418918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557" y="1601788"/>
                        <a:ext cx="989013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842446"/>
              </p:ext>
            </p:extLst>
          </p:nvPr>
        </p:nvGraphicFramePr>
        <p:xfrm>
          <a:off x="3479800" y="1562100"/>
          <a:ext cx="1117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9" name="Equation" r:id="rId6" imgW="545863" imgH="457002" progId="Equation.DSMT4">
                  <p:embed/>
                </p:oleObj>
              </mc:Choice>
              <mc:Fallback>
                <p:oleObj name="Equation" r:id="rId6" imgW="545863" imgH="457002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1562100"/>
                        <a:ext cx="11176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445023"/>
              </p:ext>
            </p:extLst>
          </p:nvPr>
        </p:nvGraphicFramePr>
        <p:xfrm>
          <a:off x="2550613" y="2764062"/>
          <a:ext cx="19272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0" name="Equation" r:id="rId8" imgW="939392" imgH="634725" progId="Equation.DSMT4">
                  <p:embed/>
                </p:oleObj>
              </mc:Choice>
              <mc:Fallback>
                <p:oleObj name="Equation" r:id="rId8" imgW="939392" imgH="634725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0613" y="2764062"/>
                        <a:ext cx="19272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417947"/>
              </p:ext>
            </p:extLst>
          </p:nvPr>
        </p:nvGraphicFramePr>
        <p:xfrm>
          <a:off x="2663371" y="4247833"/>
          <a:ext cx="161607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1" name="Equation" r:id="rId10" imgW="787058" imgH="495085" progId="Equation.DSMT4">
                  <p:embed/>
                </p:oleObj>
              </mc:Choice>
              <mc:Fallback>
                <p:oleObj name="Equation" r:id="rId10" imgW="787058" imgH="495085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371" y="4247833"/>
                        <a:ext cx="1616075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50945"/>
              </p:ext>
            </p:extLst>
          </p:nvPr>
        </p:nvGraphicFramePr>
        <p:xfrm>
          <a:off x="2685596" y="5354139"/>
          <a:ext cx="161607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2" name="Equation" r:id="rId12" imgW="787058" imgH="495085" progId="Equation.DSMT4">
                  <p:embed/>
                </p:oleObj>
              </mc:Choice>
              <mc:Fallback>
                <p:oleObj name="Equation" r:id="rId12" imgW="787058" imgH="495085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596" y="5354139"/>
                        <a:ext cx="1616075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334301"/>
              </p:ext>
            </p:extLst>
          </p:nvPr>
        </p:nvGraphicFramePr>
        <p:xfrm>
          <a:off x="4862513" y="5707063"/>
          <a:ext cx="11461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3" name="Equation" r:id="rId14" imgW="558800" imgH="228600" progId="Equation.DSMT4">
                  <p:embed/>
                </p:oleObj>
              </mc:Choice>
              <mc:Fallback>
                <p:oleObj name="Equation" r:id="rId14" imgW="558800" imgH="22860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13" y="5707063"/>
                        <a:ext cx="1146175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9966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8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6" y="243840"/>
            <a:ext cx="8635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Changing Form of Rational Exponents and Radicals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090714"/>
              </p:ext>
            </p:extLst>
          </p:nvPr>
        </p:nvGraphicFramePr>
        <p:xfrm>
          <a:off x="1299481" y="1123950"/>
          <a:ext cx="25045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07" name="Equation" r:id="rId3" imgW="596641" imgH="266584" progId="Equation.DSMT4">
                  <p:embed/>
                </p:oleObj>
              </mc:Choice>
              <mc:Fallback>
                <p:oleObj name="Equation" r:id="rId3" imgW="596641" imgH="266584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9481" y="1123950"/>
                        <a:ext cx="2504525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494793"/>
              </p:ext>
            </p:extLst>
          </p:nvPr>
        </p:nvGraphicFramePr>
        <p:xfrm>
          <a:off x="1279753" y="2762748"/>
          <a:ext cx="4415316" cy="1313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08" name="Equation" r:id="rId5" imgW="1371600" imgH="406400" progId="Equation.DSMT4">
                  <p:embed/>
                </p:oleObj>
              </mc:Choice>
              <mc:Fallback>
                <p:oleObj name="Equation" r:id="rId5" imgW="1371600" imgH="4064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753" y="2762748"/>
                        <a:ext cx="4415316" cy="1313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247198"/>
              </p:ext>
            </p:extLst>
          </p:nvPr>
        </p:nvGraphicFramePr>
        <p:xfrm>
          <a:off x="1210809" y="4503422"/>
          <a:ext cx="4542291" cy="1186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09" name="Equation" r:id="rId7" imgW="1269449" imgH="330057" progId="Equation.DSMT4">
                  <p:embed/>
                </p:oleObj>
              </mc:Choice>
              <mc:Fallback>
                <p:oleObj name="Equation" r:id="rId7" imgW="1269449" imgH="330057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0809" y="4503422"/>
                        <a:ext cx="4542291" cy="11865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8260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Object 2"/>
          <p:cNvGraphicFramePr>
            <a:graphicFrameLocks noChangeAspect="1"/>
          </p:cNvGraphicFramePr>
          <p:nvPr/>
        </p:nvGraphicFramePr>
        <p:xfrm>
          <a:off x="503237" y="550863"/>
          <a:ext cx="829151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68" name="Equation" r:id="rId3" imgW="2984500" imgH="266700" progId="Equation.DSMT4">
                  <p:embed/>
                </p:oleObj>
              </mc:Choice>
              <mc:Fallback>
                <p:oleObj name="Equation" r:id="rId3" imgW="2984500" imgH="2667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" y="550863"/>
                        <a:ext cx="8291513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19" name="Object 3"/>
          <p:cNvGraphicFramePr>
            <a:graphicFrameLocks noChangeAspect="1"/>
          </p:cNvGraphicFramePr>
          <p:nvPr/>
        </p:nvGraphicFramePr>
        <p:xfrm>
          <a:off x="647700" y="1828800"/>
          <a:ext cx="1427163" cy="101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69" name="Equation" r:id="rId5" imgW="431613" imgH="304668" progId="Equation.DSMT4">
                  <p:embed/>
                </p:oleObj>
              </mc:Choice>
              <mc:Fallback>
                <p:oleObj name="Equation" r:id="rId5" imgW="431613" imgH="304668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828800"/>
                        <a:ext cx="1427163" cy="101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0" name="Object 4"/>
          <p:cNvGraphicFramePr>
            <a:graphicFrameLocks noChangeAspect="1"/>
          </p:cNvGraphicFramePr>
          <p:nvPr/>
        </p:nvGraphicFramePr>
        <p:xfrm>
          <a:off x="2228850" y="1725612"/>
          <a:ext cx="2346325" cy="1278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0" name="Equation" r:id="rId7" imgW="748975" imgH="406224" progId="Equation.DSMT4">
                  <p:embed/>
                </p:oleObj>
              </mc:Choice>
              <mc:Fallback>
                <p:oleObj name="Equation" r:id="rId7" imgW="748975" imgH="406224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1725612"/>
                        <a:ext cx="2346325" cy="1278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1" name="Object 5"/>
          <p:cNvGraphicFramePr>
            <a:graphicFrameLocks noChangeAspect="1"/>
          </p:cNvGraphicFramePr>
          <p:nvPr/>
        </p:nvGraphicFramePr>
        <p:xfrm>
          <a:off x="4624388" y="1795463"/>
          <a:ext cx="1907026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1" name="Equation" r:id="rId9" imgW="596900" imgH="342900" progId="Equation.DSMT4">
                  <p:embed/>
                </p:oleObj>
              </mc:Choice>
              <mc:Fallback>
                <p:oleObj name="Equation" r:id="rId9" imgW="596900" imgH="3429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1795463"/>
                        <a:ext cx="1907026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2" name="Object 6"/>
          <p:cNvGraphicFramePr>
            <a:graphicFrameLocks noChangeAspect="1"/>
          </p:cNvGraphicFramePr>
          <p:nvPr/>
        </p:nvGraphicFramePr>
        <p:xfrm>
          <a:off x="6692900" y="2159000"/>
          <a:ext cx="19462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2" name="Equation" r:id="rId11" imgW="698197" imgH="177723" progId="Equation.DSMT4">
                  <p:embed/>
                </p:oleObj>
              </mc:Choice>
              <mc:Fallback>
                <p:oleObj name="Equation" r:id="rId11" imgW="698197" imgH="177723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900" y="2159000"/>
                        <a:ext cx="1946275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944129"/>
              </p:ext>
            </p:extLst>
          </p:nvPr>
        </p:nvGraphicFramePr>
        <p:xfrm>
          <a:off x="1118820" y="1436688"/>
          <a:ext cx="13049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72" name="Equation" r:id="rId3" imgW="469696" imgH="241195" progId="Equation.DSMT4">
                  <p:embed/>
                </p:oleObj>
              </mc:Choice>
              <mc:Fallback>
                <p:oleObj name="Equation" r:id="rId3" imgW="469696" imgH="241195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820" y="1436688"/>
                        <a:ext cx="130492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963548"/>
              </p:ext>
            </p:extLst>
          </p:nvPr>
        </p:nvGraphicFramePr>
        <p:xfrm>
          <a:off x="1071243" y="2479133"/>
          <a:ext cx="226218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73" name="Equation" r:id="rId5" imgW="812447" imgH="330057" progId="Equation.DSMT4">
                  <p:embed/>
                </p:oleObj>
              </mc:Choice>
              <mc:Fallback>
                <p:oleObj name="Equation" r:id="rId5" imgW="812447" imgH="330057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243" y="2479133"/>
                        <a:ext cx="2262188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390897"/>
              </p:ext>
            </p:extLst>
          </p:nvPr>
        </p:nvGraphicFramePr>
        <p:xfrm>
          <a:off x="3435032" y="2407105"/>
          <a:ext cx="225583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74" name="Equation" r:id="rId7" imgW="812447" imgH="380835" progId="Equation.DSMT4">
                  <p:embed/>
                </p:oleObj>
              </mc:Choice>
              <mc:Fallback>
                <p:oleObj name="Equation" r:id="rId7" imgW="812447" imgH="380835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032" y="2407105"/>
                        <a:ext cx="2255837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26235"/>
              </p:ext>
            </p:extLst>
          </p:nvPr>
        </p:nvGraphicFramePr>
        <p:xfrm>
          <a:off x="5596391" y="2564087"/>
          <a:ext cx="16922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75" name="Equation" r:id="rId9" imgW="609336" imgH="304668" progId="Equation.DSMT4">
                  <p:embed/>
                </p:oleObj>
              </mc:Choice>
              <mc:Fallback>
                <p:oleObj name="Equation" r:id="rId9" imgW="609336" imgH="304668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6391" y="2564087"/>
                        <a:ext cx="169227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118041"/>
              </p:ext>
            </p:extLst>
          </p:nvPr>
        </p:nvGraphicFramePr>
        <p:xfrm>
          <a:off x="1168308" y="3857625"/>
          <a:ext cx="197961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76" name="Equation" r:id="rId11" imgW="710891" imgH="266584" progId="Equation.DSMT4">
                  <p:embed/>
                </p:oleObj>
              </mc:Choice>
              <mc:Fallback>
                <p:oleObj name="Equation" r:id="rId11" imgW="710891" imgH="266584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308" y="3857625"/>
                        <a:ext cx="1979613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19046"/>
              </p:ext>
            </p:extLst>
          </p:nvPr>
        </p:nvGraphicFramePr>
        <p:xfrm>
          <a:off x="3124200" y="3813175"/>
          <a:ext cx="19812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77" name="Equation" r:id="rId13" imgW="710891" imgH="330057" progId="Equation.DSMT4">
                  <p:embed/>
                </p:oleObj>
              </mc:Choice>
              <mc:Fallback>
                <p:oleObj name="Equation" r:id="rId13" imgW="710891" imgH="330057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3175"/>
                        <a:ext cx="1981200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267668"/>
              </p:ext>
            </p:extLst>
          </p:nvPr>
        </p:nvGraphicFramePr>
        <p:xfrm>
          <a:off x="5005342" y="3806825"/>
          <a:ext cx="183832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78" name="Equation" r:id="rId15" imgW="660113" imgH="380835" progId="Equation.DSMT4">
                  <p:embed/>
                </p:oleObj>
              </mc:Choice>
              <mc:Fallback>
                <p:oleObj name="Equation" r:id="rId15" imgW="660113" imgH="380835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42" y="3806825"/>
                        <a:ext cx="1838325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110846"/>
              </p:ext>
            </p:extLst>
          </p:nvPr>
        </p:nvGraphicFramePr>
        <p:xfrm>
          <a:off x="6885395" y="3699601"/>
          <a:ext cx="13081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79" name="Equation" r:id="rId17" imgW="469696" imgH="304668" progId="Equation.DSMT4">
                  <p:embed/>
                </p:oleObj>
              </mc:Choice>
              <mc:Fallback>
                <p:oleObj name="Equation" r:id="rId17" imgW="469696" imgH="304668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5395" y="3699601"/>
                        <a:ext cx="130810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090559"/>
              </p:ext>
            </p:extLst>
          </p:nvPr>
        </p:nvGraphicFramePr>
        <p:xfrm>
          <a:off x="6932386" y="4772387"/>
          <a:ext cx="12017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80" name="Equation" r:id="rId19" imgW="431613" imgH="253890" progId="Equation.DSMT4">
                  <p:embed/>
                </p:oleObj>
              </mc:Choice>
              <mc:Fallback>
                <p:oleObj name="Equation" r:id="rId19" imgW="431613" imgH="25389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386" y="4772387"/>
                        <a:ext cx="12017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5106" y="491490"/>
            <a:ext cx="8158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Changing Radical to Exponential Form</a:t>
            </a:r>
            <a:endParaRPr 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220281" name="Object 121"/>
          <p:cNvGraphicFramePr>
            <a:graphicFrameLocks noChangeAspect="1"/>
          </p:cNvGraphicFramePr>
          <p:nvPr/>
        </p:nvGraphicFramePr>
        <p:xfrm>
          <a:off x="2466749" y="1337219"/>
          <a:ext cx="9525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81" name="Equation" r:id="rId21" imgW="342751" imgH="253890" progId="Equation.DSMT4">
                  <p:embed/>
                </p:oleObj>
              </mc:Choice>
              <mc:Fallback>
                <p:oleObj name="Equation" r:id="rId21" imgW="342751" imgH="25389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749" y="1337219"/>
                        <a:ext cx="9525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6894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909757"/>
              </p:ext>
            </p:extLst>
          </p:nvPr>
        </p:nvGraphicFramePr>
        <p:xfrm>
          <a:off x="380763" y="1152525"/>
          <a:ext cx="26162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88" name="Equation" r:id="rId3" imgW="939392" imgH="330057" progId="Equation.DSMT4">
                  <p:embed/>
                </p:oleObj>
              </mc:Choice>
              <mc:Fallback>
                <p:oleObj name="Equation" r:id="rId3" imgW="939392" imgH="330057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763" y="1152525"/>
                        <a:ext cx="2616200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0324"/>
              </p:ext>
            </p:extLst>
          </p:nvPr>
        </p:nvGraphicFramePr>
        <p:xfrm>
          <a:off x="306431" y="2538050"/>
          <a:ext cx="211931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89" name="Equation" r:id="rId5" imgW="761669" imgH="279279" progId="Equation.DSMT4">
                  <p:embed/>
                </p:oleObj>
              </mc:Choice>
              <mc:Fallback>
                <p:oleObj name="Equation" r:id="rId5" imgW="761669" imgH="279279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31" y="2538050"/>
                        <a:ext cx="2119313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310909"/>
              </p:ext>
            </p:extLst>
          </p:nvPr>
        </p:nvGraphicFramePr>
        <p:xfrm>
          <a:off x="2398258" y="2520950"/>
          <a:ext cx="193675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0" name="Equation" r:id="rId7" imgW="698500" imgH="330200" progId="Equation.DSMT4">
                  <p:embed/>
                </p:oleObj>
              </mc:Choice>
              <mc:Fallback>
                <p:oleObj name="Equation" r:id="rId7" imgW="698500" imgH="330200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258" y="2520950"/>
                        <a:ext cx="1936750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07601"/>
              </p:ext>
            </p:extLst>
          </p:nvPr>
        </p:nvGraphicFramePr>
        <p:xfrm>
          <a:off x="4372290" y="2587127"/>
          <a:ext cx="158591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1" name="Equation" r:id="rId9" imgW="571252" imgH="279279" progId="Equation.DSMT4">
                  <p:embed/>
                </p:oleObj>
              </mc:Choice>
              <mc:Fallback>
                <p:oleObj name="Equation" r:id="rId9" imgW="571252" imgH="279279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290" y="2587127"/>
                        <a:ext cx="1585912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671440"/>
              </p:ext>
            </p:extLst>
          </p:nvPr>
        </p:nvGraphicFramePr>
        <p:xfrm>
          <a:off x="344754" y="3703410"/>
          <a:ext cx="13779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2" name="Equation" r:id="rId11" imgW="495085" imgH="330057" progId="Equation.DSMT4">
                  <p:embed/>
                </p:oleObj>
              </mc:Choice>
              <mc:Fallback>
                <p:oleObj name="Equation" r:id="rId11" imgW="495085" imgH="330057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54" y="3703410"/>
                        <a:ext cx="1377950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35580"/>
              </p:ext>
            </p:extLst>
          </p:nvPr>
        </p:nvGraphicFramePr>
        <p:xfrm>
          <a:off x="1812605" y="3779566"/>
          <a:ext cx="924962" cy="1020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3" name="Equation" r:id="rId13" imgW="393529" imgH="431613" progId="Equation.DSMT4">
                  <p:embed/>
                </p:oleObj>
              </mc:Choice>
              <mc:Fallback>
                <p:oleObj name="Equation" r:id="rId13" imgW="393529" imgH="431613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605" y="3779566"/>
                        <a:ext cx="924962" cy="10200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885872"/>
              </p:ext>
            </p:extLst>
          </p:nvPr>
        </p:nvGraphicFramePr>
        <p:xfrm>
          <a:off x="2815947" y="3774213"/>
          <a:ext cx="1044096" cy="102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4" name="Equation" r:id="rId15" imgW="444307" imgH="431613" progId="Equation.DSMT4">
                  <p:embed/>
                </p:oleObj>
              </mc:Choice>
              <mc:Fallback>
                <p:oleObj name="Equation" r:id="rId15" imgW="444307" imgH="431613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947" y="3774213"/>
                        <a:ext cx="1044096" cy="10213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99356" y="262890"/>
            <a:ext cx="7053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Changing Exponential to Radical Form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232305"/>
              </p:ext>
            </p:extLst>
          </p:nvPr>
        </p:nvGraphicFramePr>
        <p:xfrm>
          <a:off x="3077606" y="1136650"/>
          <a:ext cx="24384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5" name="Equation" r:id="rId17" imgW="876300" imgH="381000" progId="Equation.DSMT4">
                  <p:embed/>
                </p:oleObj>
              </mc:Choice>
              <mc:Fallback>
                <p:oleObj name="Equation" r:id="rId17" imgW="876300" imgH="38100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606" y="1136650"/>
                        <a:ext cx="2438400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565546"/>
              </p:ext>
            </p:extLst>
          </p:nvPr>
        </p:nvGraphicFramePr>
        <p:xfrm>
          <a:off x="5445977" y="1148760"/>
          <a:ext cx="24733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6" name="Equation" r:id="rId19" imgW="888614" imgH="355446" progId="Equation.DSMT4">
                  <p:embed/>
                </p:oleObj>
              </mc:Choice>
              <mc:Fallback>
                <p:oleObj name="Equation" r:id="rId19" imgW="888614" imgH="355446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977" y="1148760"/>
                        <a:ext cx="2473325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803638"/>
              </p:ext>
            </p:extLst>
          </p:nvPr>
        </p:nvGraphicFramePr>
        <p:xfrm>
          <a:off x="3910013" y="3657600"/>
          <a:ext cx="955675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7" name="Equation" r:id="rId21" imgW="406224" imgH="482391" progId="Equation.DSMT4">
                  <p:embed/>
                </p:oleObj>
              </mc:Choice>
              <mc:Fallback>
                <p:oleObj name="Equation" r:id="rId21" imgW="406224" imgH="482391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3" y="3657600"/>
                        <a:ext cx="955675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447625"/>
              </p:ext>
            </p:extLst>
          </p:nvPr>
        </p:nvGraphicFramePr>
        <p:xfrm>
          <a:off x="4982106" y="3668078"/>
          <a:ext cx="1044097" cy="1050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8" name="Equation" r:id="rId23" imgW="444307" imgH="444307" progId="Equation.DSMT4">
                  <p:embed/>
                </p:oleObj>
              </mc:Choice>
              <mc:Fallback>
                <p:oleObj name="Equation" r:id="rId23" imgW="444307" imgH="444307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106" y="3668078"/>
                        <a:ext cx="1044097" cy="10507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181594"/>
              </p:ext>
            </p:extLst>
          </p:nvPr>
        </p:nvGraphicFramePr>
        <p:xfrm>
          <a:off x="6136291" y="3691028"/>
          <a:ext cx="1252916" cy="1050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99" name="Equation" r:id="rId25" imgW="533169" imgH="444307" progId="Equation.DSMT4">
                  <p:embed/>
                </p:oleObj>
              </mc:Choice>
              <mc:Fallback>
                <p:oleObj name="Equation" r:id="rId25" imgW="533169" imgH="444307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6291" y="3691028"/>
                        <a:ext cx="1252916" cy="10507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712607"/>
              </p:ext>
            </p:extLst>
          </p:nvPr>
        </p:nvGraphicFramePr>
        <p:xfrm>
          <a:off x="7459900" y="3685994"/>
          <a:ext cx="1044097" cy="1050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00" name="Equation" r:id="rId27" imgW="444307" imgH="444307" progId="Equation.DSMT4">
                  <p:embed/>
                </p:oleObj>
              </mc:Choice>
              <mc:Fallback>
                <p:oleObj name="Equation" r:id="rId27" imgW="444307" imgH="444307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900" y="3685994"/>
                        <a:ext cx="1044097" cy="10507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344735"/>
              </p:ext>
            </p:extLst>
          </p:nvPr>
        </p:nvGraphicFramePr>
        <p:xfrm>
          <a:off x="366713" y="5211763"/>
          <a:ext cx="13795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01" name="Equation" r:id="rId29" imgW="495085" imgH="228501" progId="Equation.DSMT4">
                  <p:embed/>
                </p:oleObj>
              </mc:Choice>
              <mc:Fallback>
                <p:oleObj name="Equation" r:id="rId29" imgW="495085" imgH="228501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5211763"/>
                        <a:ext cx="1379537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873601"/>
              </p:ext>
            </p:extLst>
          </p:nvPr>
        </p:nvGraphicFramePr>
        <p:xfrm>
          <a:off x="1814101" y="5099050"/>
          <a:ext cx="98901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02" name="Equation" r:id="rId31" imgW="355292" imgH="253780" progId="Equation.DSMT4">
                  <p:embed/>
                </p:oleObj>
              </mc:Choice>
              <mc:Fallback>
                <p:oleObj name="Equation" r:id="rId31" imgW="355292" imgH="253780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101" y="5099050"/>
                        <a:ext cx="989013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099037"/>
              </p:ext>
            </p:extLst>
          </p:nvPr>
        </p:nvGraphicFramePr>
        <p:xfrm>
          <a:off x="2959100" y="5220291"/>
          <a:ext cx="9890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03" name="Equation" r:id="rId33" imgW="355446" imgH="228501" progId="Equation.DSMT4">
                  <p:embed/>
                </p:oleObj>
              </mc:Choice>
              <mc:Fallback>
                <p:oleObj name="Equation" r:id="rId33" imgW="355446" imgH="228501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5220291"/>
                        <a:ext cx="989013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598735"/>
              </p:ext>
            </p:extLst>
          </p:nvPr>
        </p:nvGraphicFramePr>
        <p:xfrm>
          <a:off x="5762119" y="262890"/>
          <a:ext cx="3182360" cy="757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04" name="Equation" r:id="rId35" imgW="1396800" imgH="330120" progId="Equation.DSMT4">
                  <p:embed/>
                </p:oleObj>
              </mc:Choice>
              <mc:Fallback>
                <p:oleObj name="Equation" r:id="rId35" imgW="1396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119" y="262890"/>
                        <a:ext cx="3182360" cy="7575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6374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37727</TotalTime>
  <Words>171</Words>
  <Application>Microsoft Office PowerPoint</Application>
  <PresentationFormat>On-screen Show (4:3)</PresentationFormat>
  <Paragraphs>59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Examples</vt:lpstr>
      <vt:lpstr>Examples</vt:lpstr>
      <vt:lpstr>PowerPoint Presentation</vt:lpstr>
      <vt:lpstr>PowerPoint Presentation</vt:lpstr>
      <vt:lpstr>PowerPoint Presentation</vt:lpstr>
      <vt:lpstr>PowerPoint Presentation</vt:lpstr>
      <vt:lpstr>Simplifying with Rational Exponents</vt:lpstr>
      <vt:lpstr>PowerPoint Presentation</vt:lpstr>
      <vt:lpstr>PowerPoint Presentation</vt:lpstr>
    </vt:vector>
  </TitlesOfParts>
  <Company>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Thiel</dc:creator>
  <cp:lastModifiedBy>Kurutz, Jeremy</cp:lastModifiedBy>
  <cp:revision>592</cp:revision>
  <dcterms:created xsi:type="dcterms:W3CDTF">2007-09-02T01:21:41Z</dcterms:created>
  <dcterms:modified xsi:type="dcterms:W3CDTF">2014-08-27T17:30:26Z</dcterms:modified>
</cp:coreProperties>
</file>