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9" r:id="rId2"/>
    <p:sldId id="287" r:id="rId3"/>
    <p:sldId id="28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E00"/>
    <a:srgbClr val="3366FF"/>
    <a:srgbClr val="000099"/>
    <a:srgbClr val="FFFF00"/>
    <a:srgbClr val="FF9900"/>
    <a:srgbClr val="00FF00"/>
    <a:srgbClr val="014B8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4" autoAdjust="0"/>
    <p:restoredTop sz="94602" autoAdjust="0"/>
  </p:normalViewPr>
  <p:slideViewPr>
    <p:cSldViewPr snapToGrid="0">
      <p:cViewPr varScale="1">
        <p:scale>
          <a:sx n="72" d="100"/>
          <a:sy n="72" d="100"/>
        </p:scale>
        <p:origin x="11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18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E87C644-4940-40D1-8865-7970E9473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D1681-8301-472B-8D8F-059DD7538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6777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F1D0-8975-47CB-9791-A74C972F2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2364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0B43F-6166-4997-B162-C894BCF61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0516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8E8EB-BA44-4251-B501-1443A6F48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875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7E51C-7B9D-4931-B9A7-8A87853EF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2968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478EE-709D-4D98-A828-53BA9EC81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8965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EF310-6EC9-462D-AD88-578BABA69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4834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83C66-4ED5-4518-A3A2-2FCAE4BD3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810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8B7F0-50DC-42A5-983D-01B69A8A5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466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690F4-3EB4-4CF8-9764-6BE3CE35B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5428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8412B-A2A7-480E-9B16-CE61B6947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4405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400"/>
            </a:gs>
            <a:gs pos="50000">
              <a:srgbClr val="000000"/>
            </a:gs>
            <a:gs pos="100000">
              <a:srgbClr val="0054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B072EB-427B-4931-9D6B-9BC117F67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40005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5000"/>
        <a:buFont typeface="Wingdings" pitchFamily="2" charset="2"/>
        <a:buChar char="u"/>
        <a:defRPr sz="2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914400" indent="-4000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✦"/>
        <a:defRPr sz="23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427163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ª"/>
        <a:defRPr sz="2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39925" indent="-3984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❖"/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406650" indent="-352425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638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210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7782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235450" indent="-352425" algn="l" rtl="0" fontAlgn="base">
        <a:spcBef>
          <a:spcPct val="20000"/>
        </a:spcBef>
        <a:spcAft>
          <a:spcPct val="0"/>
        </a:spcAft>
        <a:buClr>
          <a:srgbClr val="FF9900"/>
        </a:buClr>
        <a:buFont typeface="Arial Unicode MS" pitchFamily="34" charset="-128"/>
        <a:buChar char="✥"/>
        <a:defRPr sz="19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32" Type="http://schemas.openxmlformats.org/officeDocument/2006/relationships/image" Target="../media/image16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31" Type="http://schemas.openxmlformats.org/officeDocument/2006/relationships/oleObject" Target="../embeddings/oleObject16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00446" y="195942"/>
            <a:ext cx="8614954" cy="32330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4800" dirty="0">
                <a:solidFill>
                  <a:schemeClr val="accent3"/>
                </a:solidFill>
              </a:rPr>
              <a:t>Warm-up: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sz="3600" dirty="0"/>
              <a:t>Square the real number           and note</a:t>
            </a:r>
          </a:p>
          <a:p>
            <a:pPr algn="l" eaLnBrk="1" hangingPunct="1">
              <a:defRPr/>
            </a:pPr>
            <a:endParaRPr lang="en-US" sz="3600" dirty="0"/>
          </a:p>
          <a:p>
            <a:pPr algn="l" eaLnBrk="1" hangingPunct="1">
              <a:defRPr/>
            </a:pPr>
            <a:r>
              <a:rPr lang="en-US" sz="3600" dirty="0"/>
              <a:t>that the radical is eliminated from the</a:t>
            </a:r>
          </a:p>
          <a:p>
            <a:pPr algn="l" eaLnBrk="1" hangingPunct="1">
              <a:defRPr/>
            </a:pPr>
            <a:r>
              <a:rPr lang="en-US" sz="3600" dirty="0"/>
              <a:t>denominator.  Is this equivalent to</a:t>
            </a:r>
          </a:p>
          <a:p>
            <a:pPr algn="l" eaLnBrk="1" hangingPunct="1">
              <a:defRPr/>
            </a:pPr>
            <a:r>
              <a:rPr lang="en-US" sz="3600" dirty="0"/>
              <a:t>rationalizing the denominator?</a:t>
            </a:r>
          </a:p>
          <a:p>
            <a:pPr algn="l" eaLnBrk="1" hangingPunct="1">
              <a:defRPr/>
            </a:pPr>
            <a:r>
              <a:rPr lang="en-US" sz="3600" dirty="0"/>
              <a:t>Why or why not?</a:t>
            </a:r>
            <a:r>
              <a:rPr lang="en-US" dirty="0"/>
              <a:t> 	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/>
              <a:t>CW:  Beat the Ticket due in 3 school days</a:t>
            </a:r>
          </a:p>
          <a:p>
            <a:pPr algn="l" eaLnBrk="1" hangingPunct="1">
              <a:defRPr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27790"/>
              </p:ext>
            </p:extLst>
          </p:nvPr>
        </p:nvGraphicFramePr>
        <p:xfrm>
          <a:off x="5219700" y="849313"/>
          <a:ext cx="873125" cy="144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30" name="Equation" r:id="rId3" imgW="253800" imgH="419040" progId="Equation.DSMT4">
                  <p:embed/>
                </p:oleObj>
              </mc:Choice>
              <mc:Fallback>
                <p:oleObj name="Equation" r:id="rId3" imgW="253800" imgH="419040" progId="Equation.DSMT4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849313"/>
                        <a:ext cx="873125" cy="1446212"/>
                      </a:xfrm>
                      <a:prstGeom prst="rect">
                        <a:avLst/>
                      </a:prstGeom>
                      <a:noFill/>
                      <a:effectLst>
                        <a:outerShdw dist="17961" dir="2700000" algn="ctr" rotWithShape="0">
                          <a:schemeClr val="tx1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9476337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1450" y="190501"/>
            <a:ext cx="8763000" cy="632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Homework :  	</a:t>
            </a:r>
            <a:r>
              <a:rPr lang="en-US" sz="1600" dirty="0">
                <a:solidFill>
                  <a:schemeClr val="accent3"/>
                </a:solidFill>
              </a:rPr>
              <a:t>pg. 24  (34</a:t>
            </a:r>
            <a:r>
              <a:rPr lang="en-US" sz="1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36, 40, 42, 50b, 51b, 53b, 55, 56)</a:t>
            </a:r>
          </a:p>
          <a:p>
            <a:r>
              <a:rPr lang="en-US" sz="16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pg. 25  (61b, 67, 68, 69, 70, 72, 73a, 74b, 79, 81b, 84, 86)</a:t>
            </a:r>
            <a:endParaRPr lang="en-US" sz="1600" dirty="0">
              <a:solidFill>
                <a:schemeClr val="accent3"/>
              </a:solidFill>
            </a:endParaRPr>
          </a:p>
          <a:p>
            <a:pPr marL="457200" indent="-457200"/>
            <a:r>
              <a:rPr lang="en-US" sz="3200" dirty="0"/>
              <a:t>34)  64</a:t>
            </a:r>
            <a:r>
              <a:rPr lang="en-US" sz="3200" baseline="30000" dirty="0"/>
              <a:t>1/3</a:t>
            </a:r>
            <a:r>
              <a:rPr lang="en-US" sz="3200" dirty="0"/>
              <a:t> = 4</a:t>
            </a:r>
          </a:p>
          <a:p>
            <a:pPr marL="457200" indent="-457200"/>
            <a:r>
              <a:rPr lang="en-US" sz="3200" dirty="0"/>
              <a:t>36) </a:t>
            </a:r>
          </a:p>
          <a:p>
            <a:pPr marL="457200" indent="-457200"/>
            <a:r>
              <a:rPr lang="en-US" sz="3200" dirty="0"/>
              <a:t>40)  </a:t>
            </a:r>
          </a:p>
          <a:p>
            <a:pPr marL="457200" indent="-457200"/>
            <a:r>
              <a:rPr lang="en-US" sz="3200" dirty="0"/>
              <a:t>42)  </a:t>
            </a:r>
          </a:p>
          <a:p>
            <a:pPr marL="457200" indent="-457200"/>
            <a:r>
              <a:rPr lang="en-US" sz="3200" dirty="0"/>
              <a:t>50) 		   	b. 216</a:t>
            </a:r>
          </a:p>
          <a:p>
            <a:pPr marL="457200" indent="-457200"/>
            <a:r>
              <a:rPr lang="en-US" sz="3200" dirty="0"/>
              <a:t>51) 			b. 27/8	</a:t>
            </a:r>
          </a:p>
          <a:p>
            <a:pPr marL="514350" indent="-514350"/>
            <a:r>
              <a:rPr lang="en-US" sz="3200" dirty="0"/>
              <a:t>53)               	b. 2</a:t>
            </a:r>
          </a:p>
          <a:p>
            <a:pPr marL="514350" indent="-514350"/>
            <a:r>
              <a:rPr lang="en-US" sz="3200" dirty="0"/>
              <a:t>55)  a. 7.550	b. -7.225</a:t>
            </a:r>
          </a:p>
          <a:p>
            <a:pPr marL="514350" indent="-514350"/>
            <a:r>
              <a:rPr lang="en-US" sz="3200" dirty="0"/>
              <a:t>56)  a. 12.651	b. 2.236</a:t>
            </a:r>
          </a:p>
          <a:p>
            <a:pPr marL="514350" indent="-514350">
              <a:buAutoNum type="arabicParenR" startAt="61"/>
            </a:pPr>
            <a:r>
              <a:rPr lang="en-US" sz="3200" dirty="0"/>
              <a:t>  			b. </a:t>
            </a:r>
          </a:p>
          <a:p>
            <a:pPr marL="514350" indent="-514350"/>
            <a:endParaRPr lang="en-US" sz="3200" baseline="30000" dirty="0"/>
          </a:p>
          <a:p>
            <a:pPr marL="514350" indent="-514350"/>
            <a:r>
              <a:rPr lang="en-US" sz="3200" dirty="0"/>
              <a:t>67)  2/x 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91100" y="685800"/>
            <a:ext cx="39243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68) xy</a:t>
            </a:r>
            <a:r>
              <a:rPr lang="en-US" sz="3200" baseline="30000" dirty="0"/>
              <a:t>1/3</a:t>
            </a:r>
            <a:endParaRPr lang="en-US" sz="3200" dirty="0"/>
          </a:p>
          <a:p>
            <a:r>
              <a:rPr lang="en-US" sz="3200" dirty="0"/>
              <a:t>69) 1/x</a:t>
            </a:r>
            <a:r>
              <a:rPr lang="en-US" sz="3200" baseline="30000" dirty="0"/>
              <a:t>3	</a:t>
            </a:r>
            <a:r>
              <a:rPr lang="en-US" sz="3200" dirty="0"/>
              <a:t>x &gt; 0</a:t>
            </a:r>
          </a:p>
          <a:p>
            <a:r>
              <a:rPr lang="en-US" sz="3200" dirty="0"/>
              <a:t>70) x/5</a:t>
            </a:r>
          </a:p>
          <a:p>
            <a:r>
              <a:rPr lang="en-US" sz="3200" dirty="0"/>
              <a:t>72) a.	b.</a:t>
            </a:r>
          </a:p>
          <a:p>
            <a:endParaRPr lang="en-US" sz="3200" dirty="0"/>
          </a:p>
          <a:p>
            <a:r>
              <a:rPr lang="en-US" sz="3200" dirty="0"/>
              <a:t>73) a.	      </a:t>
            </a:r>
          </a:p>
          <a:p>
            <a:endParaRPr lang="en-US" sz="3200" dirty="0"/>
          </a:p>
          <a:p>
            <a:pPr marL="514350" indent="-514350">
              <a:buAutoNum type="arabicParenR" startAt="74"/>
            </a:pPr>
            <a:r>
              <a:rPr lang="en-US" sz="3200" dirty="0"/>
              <a:t> 		     b.</a:t>
            </a:r>
          </a:p>
          <a:p>
            <a:pPr marL="514350" indent="-514350"/>
            <a:r>
              <a:rPr lang="en-US" sz="3200" dirty="0"/>
              <a:t>79) a. 	     b. </a:t>
            </a:r>
          </a:p>
          <a:p>
            <a:r>
              <a:rPr lang="en-US" sz="3200" dirty="0"/>
              <a:t>81) 	    b. </a:t>
            </a:r>
          </a:p>
          <a:p>
            <a:r>
              <a:rPr lang="en-US" sz="3200" dirty="0"/>
              <a:t>84) a.	     b. </a:t>
            </a:r>
          </a:p>
          <a:p>
            <a:r>
              <a:rPr lang="en-US" sz="3200" dirty="0"/>
              <a:t>86) a. 	     b.  </a:t>
            </a:r>
          </a:p>
        </p:txBody>
      </p:sp>
      <p:graphicFrame>
        <p:nvGraphicFramePr>
          <p:cNvPr id="241673" name="Object 9"/>
          <p:cNvGraphicFramePr>
            <a:graphicFrameLocks noChangeAspect="1"/>
          </p:cNvGraphicFramePr>
          <p:nvPr/>
        </p:nvGraphicFramePr>
        <p:xfrm>
          <a:off x="6032500" y="2190750"/>
          <a:ext cx="6715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34" name="Equation" r:id="rId3" imgW="330120" imgH="431640" progId="Equation.DSMT4">
                  <p:embed/>
                </p:oleObj>
              </mc:Choice>
              <mc:Fallback>
                <p:oleObj name="Equation" r:id="rId3" imgW="330120" imgH="43164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2190750"/>
                        <a:ext cx="67151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032972"/>
              </p:ext>
            </p:extLst>
          </p:nvPr>
        </p:nvGraphicFramePr>
        <p:xfrm>
          <a:off x="7480300" y="2165350"/>
          <a:ext cx="698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35" name="Equation" r:id="rId5" imgW="342720" imgH="431640" progId="Equation.DSMT4">
                  <p:embed/>
                </p:oleObj>
              </mc:Choice>
              <mc:Fallback>
                <p:oleObj name="Equation" r:id="rId5" imgW="342720" imgH="43164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0300" y="2165350"/>
                        <a:ext cx="6985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972882"/>
              </p:ext>
            </p:extLst>
          </p:nvPr>
        </p:nvGraphicFramePr>
        <p:xfrm>
          <a:off x="6121400" y="3130550"/>
          <a:ext cx="13604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36" name="Equation" r:id="rId7" imgW="672840" imgH="495000" progId="Equation.DSMT4">
                  <p:embed/>
                </p:oleObj>
              </mc:Choice>
              <mc:Fallback>
                <p:oleObj name="Equation" r:id="rId7" imgW="672840" imgH="4950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1400" y="3130550"/>
                        <a:ext cx="13604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8" name="Object 14"/>
          <p:cNvGraphicFramePr>
            <a:graphicFrameLocks noChangeAspect="1"/>
          </p:cNvGraphicFramePr>
          <p:nvPr/>
        </p:nvGraphicFramePr>
        <p:xfrm>
          <a:off x="7847013" y="3841750"/>
          <a:ext cx="123666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37" name="Equation" r:id="rId9" imgW="609480" imgH="431640" progId="Equation.DSMT4">
                  <p:embed/>
                </p:oleObj>
              </mc:Choice>
              <mc:Fallback>
                <p:oleObj name="Equation" r:id="rId9" imgW="609480" imgH="43164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013" y="3841750"/>
                        <a:ext cx="1236662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125674"/>
              </p:ext>
            </p:extLst>
          </p:nvPr>
        </p:nvGraphicFramePr>
        <p:xfrm>
          <a:off x="6096000" y="5594350"/>
          <a:ext cx="609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38" name="Equation" r:id="rId11" imgW="304560" imgH="228600" progId="Equation.DSMT4">
                  <p:embed/>
                </p:oleObj>
              </mc:Choice>
              <mc:Fallback>
                <p:oleObj name="Equation" r:id="rId11" imgW="304560" imgH="2286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594350"/>
                        <a:ext cx="609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04" name="Object 40"/>
          <p:cNvGraphicFramePr>
            <a:graphicFrameLocks noChangeAspect="1"/>
          </p:cNvGraphicFramePr>
          <p:nvPr/>
        </p:nvGraphicFramePr>
        <p:xfrm>
          <a:off x="968375" y="1225550"/>
          <a:ext cx="17224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39" name="Equation" r:id="rId13" imgW="850680" imgH="215640" progId="Equation.DSMT4">
                  <p:embed/>
                </p:oleObj>
              </mc:Choice>
              <mc:Fallback>
                <p:oleObj name="Equation" r:id="rId13" imgW="850680" imgH="21564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1225550"/>
                        <a:ext cx="1722438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05" name="Object 41"/>
          <p:cNvGraphicFramePr>
            <a:graphicFrameLocks noChangeAspect="1"/>
          </p:cNvGraphicFramePr>
          <p:nvPr/>
        </p:nvGraphicFramePr>
        <p:xfrm>
          <a:off x="1044575" y="1689100"/>
          <a:ext cx="1568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0" name="Equation" r:id="rId15" imgW="774360" imgH="228600" progId="Equation.DSMT4">
                  <p:embed/>
                </p:oleObj>
              </mc:Choice>
              <mc:Fallback>
                <p:oleObj name="Equation" r:id="rId15" imgW="774360" imgH="2286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1689100"/>
                        <a:ext cx="15684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06" name="Object 42"/>
          <p:cNvGraphicFramePr>
            <a:graphicFrameLocks noChangeAspect="1"/>
          </p:cNvGraphicFramePr>
          <p:nvPr/>
        </p:nvGraphicFramePr>
        <p:xfrm>
          <a:off x="1058863" y="2139950"/>
          <a:ext cx="12350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1" name="Equation" r:id="rId17" imgW="609480" imgH="253800" progId="Equation.DSMT4">
                  <p:embed/>
                </p:oleObj>
              </mc:Choice>
              <mc:Fallback>
                <p:oleObj name="Equation" r:id="rId17" imgW="609480" imgH="2538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139950"/>
                        <a:ext cx="1235075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0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857926"/>
              </p:ext>
            </p:extLst>
          </p:nvPr>
        </p:nvGraphicFramePr>
        <p:xfrm>
          <a:off x="3498850" y="5073650"/>
          <a:ext cx="9255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2" name="Equation" r:id="rId19" imgW="457200" imgH="444240" progId="Equation.DSMT4">
                  <p:embed/>
                </p:oleObj>
              </mc:Choice>
              <mc:Fallback>
                <p:oleObj name="Equation" r:id="rId19" imgW="457200" imgH="44424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5073650"/>
                        <a:ext cx="925513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08" name="Object 44"/>
          <p:cNvGraphicFramePr>
            <a:graphicFrameLocks noChangeAspect="1"/>
          </p:cNvGraphicFramePr>
          <p:nvPr/>
        </p:nvGraphicFramePr>
        <p:xfrm>
          <a:off x="6096000" y="464185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3" name="Equation" r:id="rId21" imgW="228600" imgH="228600" progId="Equation.DSMT4">
                  <p:embed/>
                </p:oleObj>
              </mc:Choice>
              <mc:Fallback>
                <p:oleObj name="Equation" r:id="rId21" imgW="228600" imgH="2286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64185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09" name="Object 45"/>
          <p:cNvGraphicFramePr>
            <a:graphicFrameLocks noChangeAspect="1"/>
          </p:cNvGraphicFramePr>
          <p:nvPr/>
        </p:nvGraphicFramePr>
        <p:xfrm>
          <a:off x="7829550" y="4864100"/>
          <a:ext cx="1219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4" name="Equation" r:id="rId23" imgW="609480" imgH="330120" progId="Equation.DSMT4">
                  <p:embed/>
                </p:oleObj>
              </mc:Choice>
              <mc:Fallback>
                <p:oleObj name="Equation" r:id="rId23" imgW="609480" imgH="33012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550" y="4864100"/>
                        <a:ext cx="1219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10" name="Object 46"/>
          <p:cNvGraphicFramePr>
            <a:graphicFrameLocks noChangeAspect="1"/>
          </p:cNvGraphicFramePr>
          <p:nvPr/>
        </p:nvGraphicFramePr>
        <p:xfrm>
          <a:off x="6711950" y="5118100"/>
          <a:ext cx="635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5" name="Equation" r:id="rId25" imgW="317160" imgH="228600" progId="Equation.DSMT4">
                  <p:embed/>
                </p:oleObj>
              </mc:Choice>
              <mc:Fallback>
                <p:oleObj name="Equation" r:id="rId25" imgW="317160" imgH="2286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5118100"/>
                        <a:ext cx="635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11" name="Object 47"/>
          <p:cNvGraphicFramePr>
            <a:graphicFrameLocks noChangeAspect="1"/>
          </p:cNvGraphicFramePr>
          <p:nvPr/>
        </p:nvGraphicFramePr>
        <p:xfrm>
          <a:off x="7804150" y="5626100"/>
          <a:ext cx="736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6" name="Equation" r:id="rId27" imgW="368280" imgH="215640" progId="Equation.DSMT4">
                  <p:embed/>
                </p:oleObj>
              </mc:Choice>
              <mc:Fallback>
                <p:oleObj name="Equation" r:id="rId27" imgW="368280" imgH="2156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4150" y="5626100"/>
                        <a:ext cx="7366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1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759440"/>
              </p:ext>
            </p:extLst>
          </p:nvPr>
        </p:nvGraphicFramePr>
        <p:xfrm>
          <a:off x="6051550" y="6108700"/>
          <a:ext cx="1117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7" name="Equation" r:id="rId29" imgW="558720" imgH="228600" progId="Equation.DSMT4">
                  <p:embed/>
                </p:oleObj>
              </mc:Choice>
              <mc:Fallback>
                <p:oleObj name="Equation" r:id="rId29" imgW="558720" imgH="2286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6108700"/>
                        <a:ext cx="1117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71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845322"/>
              </p:ext>
            </p:extLst>
          </p:nvPr>
        </p:nvGraphicFramePr>
        <p:xfrm>
          <a:off x="7823200" y="6108700"/>
          <a:ext cx="889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848" name="Equation" r:id="rId31" imgW="444240" imgH="228600" progId="Equation.DSMT4">
                  <p:embed/>
                </p:oleObj>
              </mc:Choice>
              <mc:Fallback>
                <p:oleObj name="Equation" r:id="rId31" imgW="444240" imgH="2286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6108700"/>
                        <a:ext cx="889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43346" y="62593"/>
            <a:ext cx="6778180" cy="420460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/>
              <a:t>Quiz Topics for review tomorrow:</a:t>
            </a:r>
          </a:p>
          <a:p>
            <a:pPr algn="l" eaLnBrk="1" hangingPunct="1">
              <a:defRPr/>
            </a:pPr>
            <a:endParaRPr lang="en-US" sz="800" dirty="0"/>
          </a:p>
          <a:p>
            <a:pPr algn="l" eaLnBrk="1" hangingPunct="1">
              <a:defRPr/>
            </a:pPr>
            <a:r>
              <a:rPr lang="en-US" dirty="0">
                <a:solidFill>
                  <a:schemeClr val="accent3"/>
                </a:solidFill>
              </a:rPr>
              <a:t>P.1 Real numbers: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3"/>
                </a:solidFill>
              </a:rPr>
              <a:t>   subsets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3"/>
                </a:solidFill>
              </a:rPr>
              <a:t>   interval notation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3"/>
                </a:solidFill>
              </a:rPr>
              <a:t>   interval type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3"/>
                </a:solidFill>
              </a:rPr>
              <a:t>   inequality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3"/>
                </a:solidFill>
              </a:rPr>
              <a:t>   bounded/unbounded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accent3"/>
                </a:solidFill>
              </a:rPr>
              <a:t>   finite/infinite</a:t>
            </a:r>
          </a:p>
          <a:p>
            <a:pPr algn="l" eaLnBrk="1" hangingPunct="1">
              <a:defRPr/>
            </a:pPr>
            <a:endParaRPr lang="en-US" sz="3200" dirty="0">
              <a:solidFill>
                <a:schemeClr val="accent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700" y="3903345"/>
            <a:ext cx="7277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defRPr/>
            </a:pPr>
            <a:r>
              <a:rPr lang="en-US" sz="2800" dirty="0">
                <a:solidFill>
                  <a:schemeClr val="accent3"/>
                </a:solidFill>
              </a:rPr>
              <a:t>P.2 Exponents and Radicals:</a:t>
            </a:r>
          </a:p>
          <a:p>
            <a:pPr marL="400050" indent="-4000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Rationalize denominators</a:t>
            </a:r>
          </a:p>
          <a:p>
            <a:pPr marL="400050" indent="-4000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Change from radicals to exponential form</a:t>
            </a:r>
          </a:p>
          <a:p>
            <a:pPr marL="400050" indent="-4000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Change from exponential to radical form</a:t>
            </a:r>
          </a:p>
          <a:p>
            <a:pPr marL="400050" indent="-4000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Simplify rational exponents</a:t>
            </a:r>
          </a:p>
          <a:p>
            <a:pPr marL="400050" indent="-400050"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accent3"/>
                </a:solidFill>
              </a:rPr>
              <a:t>Combine radicals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71555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29200" cy="68061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76529" y="283066"/>
            <a:ext cx="2253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CW:  Beat the Ticket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758535"/>
            <a:ext cx="4114800" cy="544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080119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0738" y="469961"/>
            <a:ext cx="81719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/>
              <a:t>CW:  Beat the Ticket due in 3 school days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err="1"/>
              <a:t>Sneedlegrit</a:t>
            </a:r>
            <a:r>
              <a:rPr lang="en-US" sz="3200" dirty="0"/>
              <a:t>:  Convert 30 </a:t>
            </a:r>
            <a:r>
              <a:rPr lang="en-US" sz="3200" dirty="0" err="1"/>
              <a:t>ft</a:t>
            </a:r>
            <a:r>
              <a:rPr lang="en-US" sz="3200" dirty="0"/>
              <a:t>/sec to miles/hour  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70738" y="2315385"/>
            <a:ext cx="240030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TimesNewRomanPSM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TimesNewRomanPSMT"/>
              </a:rPr>
              <a:t>Unit Conversions:</a:t>
            </a:r>
          </a:p>
          <a:p>
            <a:pPr eaLnBrk="0" hangingPunct="0"/>
            <a:r>
              <a:rPr lang="en-US" altLang="en-US" dirty="0">
                <a:latin typeface="Arial" panose="020B0604020202020204" pitchFamily="34" charset="0"/>
                <a:cs typeface="TimesNewRomanPSMT"/>
              </a:rPr>
              <a:t>1 min = 60 sec</a:t>
            </a:r>
          </a:p>
          <a:p>
            <a:pPr lvl="0" eaLnBrk="0" hangingPunct="0"/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5280ft = 1 mile</a:t>
            </a:r>
            <a:endParaRPr lang="en-US" altLang="en-US" b="0" dirty="0">
              <a:latin typeface="Arial" panose="020B0604020202020204" pitchFamily="34" charset="0"/>
            </a:endParaRPr>
          </a:p>
          <a:p>
            <a:pPr lvl="0" eaLnBrk="0" hangingPunct="0"/>
            <a:r>
              <a:rPr lang="en-US" altLang="en-US" dirty="0">
                <a:latin typeface="Arial" panose="020B0604020202020204" pitchFamily="34" charset="0"/>
                <a:ea typeface="Calibri" panose="020F0502020204030204" pitchFamily="34" charset="0"/>
                <a:cs typeface="TimesNewRomanPSMT"/>
              </a:rPr>
              <a:t>1 hour = 60 min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36477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37813</TotalTime>
  <Words>139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TimesNewRomanPSMT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Thiel</dc:creator>
  <cp:lastModifiedBy>Kurutz, Jeremy</cp:lastModifiedBy>
  <cp:revision>608</cp:revision>
  <dcterms:created xsi:type="dcterms:W3CDTF">2007-09-02T01:21:41Z</dcterms:created>
  <dcterms:modified xsi:type="dcterms:W3CDTF">2017-09-18T23:20:53Z</dcterms:modified>
</cp:coreProperties>
</file>