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56" r:id="rId2"/>
    <p:sldId id="383" r:id="rId3"/>
    <p:sldId id="384" r:id="rId4"/>
    <p:sldId id="374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DE00"/>
    <a:srgbClr val="3366FF"/>
    <a:srgbClr val="000099"/>
    <a:srgbClr val="FFFF00"/>
    <a:srgbClr val="FF9900"/>
    <a:srgbClr val="00FF00"/>
    <a:srgbClr val="014B89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34" autoAdjust="0"/>
    <p:restoredTop sz="94602" autoAdjust="0"/>
  </p:normalViewPr>
  <p:slideViewPr>
    <p:cSldViewPr snapToGrid="0">
      <p:cViewPr>
        <p:scale>
          <a:sx n="73" d="100"/>
          <a:sy n="73" d="100"/>
        </p:scale>
        <p:origin x="-1260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18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B3F9B2A-4900-43E5-AF12-5A9872DEC0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416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97C7FD9-7425-4835-B001-4018B9A25CF2}" type="slidenum">
              <a:rPr lang="en-US" b="0" smtClean="0">
                <a:solidFill>
                  <a:srgbClr val="000000"/>
                </a:solidFill>
                <a:latin typeface="Arial Narrow" pitchFamily="34" charset="0"/>
              </a:rPr>
              <a:pPr eaLnBrk="1" hangingPunct="1"/>
              <a:t>3</a:t>
            </a:fld>
            <a:endParaRPr lang="en-US" b="0" smtClean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charset="0"/>
              </a:rPr>
              <a:t>Chapter 14 Outline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9F9217A-A3C9-4EE5-AD82-3119BBBE0087}" type="slidenum">
              <a:rPr lang="en-US" b="0" smtClean="0">
                <a:solidFill>
                  <a:srgbClr val="000000"/>
                </a:solidFill>
              </a:rPr>
              <a:pPr eaLnBrk="1" hangingPunct="1"/>
              <a:t>4</a:t>
            </a:fld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6"/>
          <p:cNvSpPr>
            <a:spLocks noChangeArrowheads="1"/>
          </p:cNvSpPr>
          <p:nvPr userDrawn="1"/>
        </p:nvSpPr>
        <p:spPr bwMode="auto">
          <a:xfrm>
            <a:off x="5257800" y="990600"/>
            <a:ext cx="1066800" cy="1143000"/>
          </a:xfrm>
          <a:prstGeom prst="rect">
            <a:avLst/>
          </a:prstGeom>
          <a:gradFill rotWithShape="1">
            <a:gsLst>
              <a:gs pos="0">
                <a:srgbClr val="E1151F"/>
              </a:gs>
              <a:gs pos="100000">
                <a:srgbClr val="680A0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6334125"/>
            <a:ext cx="9144000" cy="95250"/>
          </a:xfrm>
          <a:prstGeom prst="rect">
            <a:avLst/>
          </a:prstGeom>
          <a:solidFill>
            <a:schemeClr val="accent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6429375"/>
            <a:ext cx="9144000" cy="152400"/>
          </a:xfrm>
          <a:prstGeom prst="rect">
            <a:avLst/>
          </a:prstGeom>
          <a:gradFill rotWithShape="1">
            <a:gsLst>
              <a:gs pos="0">
                <a:srgbClr val="242985"/>
              </a:gs>
              <a:gs pos="100000">
                <a:srgbClr val="11133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003362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0" y="214313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0" y="6434138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gradFill rotWithShape="1">
            <a:gsLst>
              <a:gs pos="0">
                <a:srgbClr val="E1151F"/>
              </a:gs>
              <a:gs pos="100000">
                <a:srgbClr val="680A0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7372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0" y="6550025"/>
            <a:ext cx="9144000" cy="31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5943600" y="1524000"/>
            <a:ext cx="1066800" cy="1143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7372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16" name="Rectangle 22"/>
          <p:cNvSpPr>
            <a:spLocks noChangeArrowheads="1"/>
          </p:cNvSpPr>
          <p:nvPr/>
        </p:nvSpPr>
        <p:spPr bwMode="auto">
          <a:xfrm>
            <a:off x="6629400" y="2057400"/>
            <a:ext cx="1066800" cy="1143000"/>
          </a:xfrm>
          <a:prstGeom prst="rect">
            <a:avLst/>
          </a:prstGeom>
          <a:gradFill rotWithShape="1">
            <a:gsLst>
              <a:gs pos="0">
                <a:srgbClr val="71851D"/>
              </a:gs>
              <a:gs pos="100000">
                <a:srgbClr val="343E0D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17" name="Line 24"/>
          <p:cNvSpPr>
            <a:spLocks noChangeShapeType="1"/>
          </p:cNvSpPr>
          <p:nvPr userDrawn="1"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" name="Rectangle 25"/>
          <p:cNvSpPr>
            <a:spLocks noChangeArrowheads="1"/>
          </p:cNvSpPr>
          <p:nvPr userDrawn="1"/>
        </p:nvSpPr>
        <p:spPr bwMode="auto">
          <a:xfrm>
            <a:off x="0" y="180975"/>
            <a:ext cx="9144000" cy="352425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7372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0" y="531813"/>
            <a:ext cx="9144000" cy="15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41746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4092575"/>
            <a:ext cx="7772400" cy="1470025"/>
          </a:xfrm>
        </p:spPr>
        <p:txBody>
          <a:bodyPr/>
          <a:lstStyle>
            <a:lvl1pPr>
              <a:defRPr sz="7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841747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3400" y="1219200"/>
            <a:ext cx="3505200" cy="1447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25428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71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-52388"/>
            <a:ext cx="2057400" cy="6148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-52388"/>
            <a:ext cx="6019800" cy="6148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50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44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7632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898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02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926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9947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897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2329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level36</a:t>
            </a:r>
          </a:p>
          <a:p>
            <a:pPr lvl="4"/>
            <a:endParaRPr lang="en-US" smtClean="0"/>
          </a:p>
        </p:txBody>
      </p:sp>
      <p:sp>
        <p:nvSpPr>
          <p:cNvPr id="2051" name="Line 5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8" name="Text Box 7"/>
          <p:cNvSpPr txBox="1">
            <a:spLocks noChangeArrowheads="1"/>
          </p:cNvSpPr>
          <p:nvPr/>
        </p:nvSpPr>
        <p:spPr bwMode="auto">
          <a:xfrm>
            <a:off x="304800" y="0"/>
            <a:ext cx="8610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0" y="1066800"/>
            <a:ext cx="9144000" cy="76200"/>
          </a:xfrm>
          <a:prstGeom prst="rect">
            <a:avLst/>
          </a:prstGeom>
          <a:solidFill>
            <a:schemeClr val="folHlink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1030" name="Text Box 9"/>
          <p:cNvSpPr txBox="1">
            <a:spLocks noChangeArrowheads="1"/>
          </p:cNvSpPr>
          <p:nvPr/>
        </p:nvSpPr>
        <p:spPr bwMode="auto">
          <a:xfrm>
            <a:off x="0" y="-609600"/>
            <a:ext cx="9144000" cy="762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z="4400" b="0" smtClean="0">
              <a:solidFill>
                <a:srgbClr val="000000"/>
              </a:solidFill>
            </a:endParaRPr>
          </a:p>
        </p:txBody>
      </p:sp>
      <p:sp>
        <p:nvSpPr>
          <p:cNvPr id="840714" name="Rectangle 10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7372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1032" name="Text Box 11"/>
          <p:cNvSpPr txBox="1">
            <a:spLocks noChangeArrowheads="1"/>
          </p:cNvSpPr>
          <p:nvPr/>
        </p:nvSpPr>
        <p:spPr bwMode="auto">
          <a:xfrm>
            <a:off x="304800" y="0"/>
            <a:ext cx="8610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2057" name="Rectangle 13"/>
          <p:cNvSpPr>
            <a:spLocks noChangeArrowheads="1"/>
          </p:cNvSpPr>
          <p:nvPr/>
        </p:nvSpPr>
        <p:spPr bwMode="auto">
          <a:xfrm>
            <a:off x="0" y="0"/>
            <a:ext cx="9144000" cy="76200"/>
          </a:xfrm>
          <a:prstGeom prst="rect">
            <a:avLst/>
          </a:prstGeom>
          <a:solidFill>
            <a:schemeClr val="tx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2058" name="Line 14"/>
          <p:cNvSpPr>
            <a:spLocks noChangeShapeType="1"/>
          </p:cNvSpPr>
          <p:nvPr/>
        </p:nvSpPr>
        <p:spPr bwMode="auto">
          <a:xfrm>
            <a:off x="0" y="1041400"/>
            <a:ext cx="9144000" cy="31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59" name="Line 20"/>
          <p:cNvSpPr>
            <a:spLocks noChangeShapeType="1"/>
          </p:cNvSpPr>
          <p:nvPr userDrawn="1"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40726" name="Rectangle 22"/>
          <p:cNvSpPr>
            <a:spLocks noChangeArrowheads="1"/>
          </p:cNvSpPr>
          <p:nvPr userDrawn="1"/>
        </p:nvSpPr>
        <p:spPr bwMode="auto">
          <a:xfrm>
            <a:off x="0" y="6581775"/>
            <a:ext cx="9144000" cy="3048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7372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 fontAlgn="ctr">
              <a:defRPr/>
            </a:pPr>
            <a:r>
              <a:rPr lang="en-US" sz="1400">
                <a:solidFill>
                  <a:srgbClr val="000000"/>
                </a:solidFill>
              </a:rPr>
              <a:t>Martin-Gay, </a:t>
            </a:r>
            <a:r>
              <a:rPr lang="en-US" sz="1400" i="1">
                <a:solidFill>
                  <a:srgbClr val="000000"/>
                </a:solidFill>
              </a:rPr>
              <a:t>Developmental Mathematics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061" name="Rectangle 23"/>
          <p:cNvSpPr>
            <a:spLocks noChangeArrowheads="1"/>
          </p:cNvSpPr>
          <p:nvPr userDrawn="1"/>
        </p:nvSpPr>
        <p:spPr bwMode="auto">
          <a:xfrm>
            <a:off x="8829675" y="6551613"/>
            <a:ext cx="3905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fld id="{B669C6C8-0AAA-4AFA-8763-1C0E3C1C9725}" type="slidenum">
              <a:rPr lang="en-US" sz="1400">
                <a:solidFill>
                  <a:srgbClr val="000000"/>
                </a:solidFill>
              </a:rPr>
              <a:pPr>
                <a:spcBef>
                  <a:spcPct val="50000"/>
                </a:spcBef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062" name="Line 21"/>
          <p:cNvSpPr>
            <a:spLocks noChangeShapeType="1"/>
          </p:cNvSpPr>
          <p:nvPr userDrawn="1"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6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52388"/>
            <a:ext cx="82296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9pPr>
    </p:titleStyle>
    <p:bodyStyle>
      <a:lvl1pPr marL="231775" indent="-23177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t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1730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t"/>
        <a:defRPr sz="2800">
          <a:solidFill>
            <a:schemeClr val="tx1"/>
          </a:solidFill>
          <a:latin typeface="+mn-lt"/>
        </a:defRPr>
      </a:lvl2pPr>
      <a:lvl3pPr marL="1081088" indent="-16668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t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&gt;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Warm-up: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46611" y="2033452"/>
            <a:ext cx="2658291" cy="7620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4400" dirty="0" smtClean="0"/>
              <a:t>Simplify:</a:t>
            </a: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FFFF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0169058"/>
              </p:ext>
            </p:extLst>
          </p:nvPr>
        </p:nvGraphicFramePr>
        <p:xfrm>
          <a:off x="3108915" y="1407977"/>
          <a:ext cx="1358537" cy="2168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3" imgW="495085" imgH="787058" progId="Equation.DSMT4">
                  <p:embed/>
                </p:oleObj>
              </mc:Choice>
              <mc:Fallback>
                <p:oleObj name="Equation" r:id="rId3" imgW="495085" imgH="787058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8915" y="1407977"/>
                        <a:ext cx="1358537" cy="21684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91622" y="5414021"/>
            <a:ext cx="7654653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chemeClr val="tx1"/>
                </a:solidFill>
              </a:rPr>
              <a:t>HW:  </a:t>
            </a:r>
            <a:r>
              <a:rPr lang="en-US" sz="2000" dirty="0" smtClean="0">
                <a:solidFill>
                  <a:schemeClr val="tx1"/>
                </a:solidFill>
              </a:rPr>
              <a:t>Pg.48 (2-10 even, in interval notation)</a:t>
            </a:r>
          </a:p>
          <a:p>
            <a:pPr eaLnBrk="1" hangingPunct="1"/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Pg.48 (26, 30, 42, 46, 50, 56, 58)</a:t>
            </a:r>
          </a:p>
          <a:p>
            <a:pPr eaLnBrk="1" hangingPunct="1"/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Pg.50 (62, 67, 70)</a:t>
            </a:r>
          </a:p>
          <a:p>
            <a:pPr eaLnBrk="1" hangingPunct="1"/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>
                <a:spLocks noChangeArrowheads="1"/>
              </p:cNvSpPr>
              <p:nvPr/>
            </p:nvSpPr>
            <p:spPr bwMode="auto">
              <a:xfrm>
                <a:off x="222250" y="274909"/>
                <a:ext cx="8699500" cy="6957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bg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b="1">
                    <a:solidFill>
                      <a:schemeClr val="bg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b="1">
                    <a:solidFill>
                      <a:schemeClr val="bg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b="1">
                    <a:solidFill>
                      <a:schemeClr val="bg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b="1">
                    <a:solidFill>
                      <a:schemeClr val="bg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dirty="0" smtClean="0">
                    <a:solidFill>
                      <a:schemeClr val="tx1"/>
                    </a:solidFill>
                  </a:rPr>
                  <a:t>HW Answers:  </a:t>
                </a:r>
                <a:r>
                  <a:rPr lang="en-US" dirty="0">
                    <a:solidFill>
                      <a:schemeClr val="tx1"/>
                    </a:solidFill>
                  </a:rPr>
                  <a:t>pages 48-50 (2-10 Even, 20, 24, 28, 40, 44, 48, 52, 56, 60, 64, 68, 72, 76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)</a:t>
                </a:r>
              </a:p>
              <a:p>
                <a:pPr eaLnBrk="1" hangingPunct="1"/>
                <a:endParaRPr lang="en-US" dirty="0">
                  <a:solidFill>
                    <a:schemeClr val="tx1"/>
                  </a:solidFill>
                </a:endParaRPr>
              </a:p>
              <a:p>
                <a:pPr eaLnBrk="1" hangingPunct="1"/>
                <a:endParaRPr lang="en-US" dirty="0" smtClean="0">
                  <a:solidFill>
                    <a:schemeClr val="tx1"/>
                  </a:solidFill>
                </a:endParaRPr>
              </a:p>
              <a:p>
                <a:pPr eaLnBrk="1" hangingPunct="1"/>
                <a:r>
                  <a:rPr lang="en-US" sz="2000" dirty="0" smtClean="0">
                    <a:solidFill>
                      <a:schemeClr val="tx1"/>
                    </a:solidFill>
                  </a:rPr>
                  <a:t>2)    All real numbers</a:t>
                </a:r>
              </a:p>
              <a:p>
                <a:pPr marL="457200" indent="-457200" eaLnBrk="1" hangingPunct="1">
                  <a:buAutoNum type="arabicParenR" startAt="4"/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{x | x &gt; 0} </a:t>
                </a:r>
              </a:p>
              <a:p>
                <a:pPr marL="457200" indent="-457200" eaLnBrk="1" hangingPunct="1">
                  <a:buAutoNum type="arabicParenR" startAt="6"/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{x | x ≠ -1/2}</a:t>
                </a:r>
              </a:p>
              <a:p>
                <a:pPr marL="457200" indent="-457200" eaLnBrk="1" hangingPunct="1">
                  <a:buAutoNum type="arabicParenR" startAt="8"/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{x | x ≠  ± 3}</a:t>
                </a:r>
              </a:p>
              <a:p>
                <a:pPr marL="457200" indent="-457200" eaLnBrk="1" hangingPunct="1">
                  <a:buAutoNum type="arabicParenR" startAt="10"/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{x |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x </a:t>
                </a:r>
                <a:r>
                  <a:rPr lang="en-US" sz="2000" dirty="0" smtClean="0">
                    <a:solidFill>
                      <a:schemeClr val="tx1"/>
                    </a:solidFill>
                    <a:sym typeface="Symbol"/>
                  </a:rPr>
                  <a:t>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-1}</a:t>
                </a:r>
              </a:p>
              <a:p>
                <a:pPr marL="457200" indent="-457200" eaLnBrk="1" hangingPunct="1">
                  <a:buAutoNum type="arabicParenR" startAt="10"/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 eaLnBrk="1" hangingPunct="1">
                  <a:buAutoNum type="arabicParenR" startAt="20"/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𝟗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,  x ≠ -1</a:t>
                </a:r>
              </a:p>
              <a:p>
                <a:pPr eaLnBrk="1" hangingPunct="1"/>
                <a:endParaRPr lang="en-US" sz="2000" dirty="0" smtClean="0">
                  <a:solidFill>
                    <a:schemeClr val="tx1"/>
                  </a:solidFill>
                </a:endParaRPr>
              </a:p>
              <a:p>
                <a:pPr marL="457200" indent="-457200" eaLnBrk="1" hangingPunct="1">
                  <a:buAutoNum type="arabicParenR" startAt="24"/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den>
                    </m:f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≠ -10, -1 </a:t>
                </a:r>
              </a:p>
              <a:p>
                <a:pPr eaLnBrk="1" hangingPunct="1"/>
                <a:endParaRPr lang="en-US" sz="2000" dirty="0" smtClean="0">
                  <a:solidFill>
                    <a:schemeClr val="tx1"/>
                  </a:solidFill>
                </a:endParaRPr>
              </a:p>
              <a:p>
                <a:pPr marL="457200" indent="-457200" eaLnBrk="1" hangingPunct="1">
                  <a:buAutoNum type="arabicParenR" startAt="28"/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, x ≠ ± 3, -1</a:t>
                </a:r>
              </a:p>
              <a:p>
                <a:pPr eaLnBrk="1" hangingPunct="1"/>
                <a:endParaRPr lang="en-US" sz="2000" dirty="0" smtClean="0">
                  <a:solidFill>
                    <a:schemeClr val="tx1"/>
                  </a:solidFill>
                </a:endParaRPr>
              </a:p>
              <a:p>
                <a:pPr marL="457200" indent="-457200" eaLnBrk="1" hangingPunct="1">
                  <a:buAutoNum type="arabicParenR" startAt="40"/>
                </a:pPr>
                <a:r>
                  <a:rPr lang="en-US" sz="2000" b="1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d>
                          <m:d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𝟕</m:t>
                            </m:r>
                          </m:e>
                        </m:d>
                      </m:num>
                      <m:den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den>
                    </m:f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2000" dirty="0" smtClean="0">
                        <a:solidFill>
                          <a:schemeClr val="tx1"/>
                        </a:solidFill>
                      </a:rPr>
                      <m:t>≠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9, -1</a:t>
                </a:r>
              </a:p>
              <a:p>
                <a:pPr eaLnBrk="1" hangingPunct="1"/>
                <a:endParaRPr lang="en-US" sz="2000" dirty="0" smtClean="0">
                  <a:solidFill>
                    <a:schemeClr val="tx1"/>
                  </a:solidFill>
                </a:endParaRPr>
              </a:p>
              <a:p>
                <a:pPr marL="457200" indent="-457200" eaLnBrk="1" hangingPunct="1">
                  <a:buAutoNum type="arabicParenR" startAt="44"/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𝒚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𝒚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, y ≠ 0, 2, 3</a:t>
                </a:r>
              </a:p>
              <a:p>
                <a:pPr eaLnBrk="1" hangingPunct="1"/>
                <a:endParaRPr lang="en-US" sz="2000" dirty="0" smtClean="0">
                  <a:solidFill>
                    <a:schemeClr val="tx1"/>
                  </a:solidFill>
                </a:endParaRPr>
              </a:p>
              <a:p>
                <a:pPr marL="457200" indent="-457200" eaLnBrk="1" hangingPunct="1">
                  <a:buAutoNum type="arabicParenR" startAt="4"/>
                </a:pP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2250" y="274909"/>
                <a:ext cx="8699500" cy="6957610"/>
              </a:xfrm>
              <a:prstGeom prst="rect">
                <a:avLst/>
              </a:prstGeom>
              <a:blipFill rotWithShape="1">
                <a:blip r:embed="rId2"/>
                <a:stretch>
                  <a:fillRect l="-700" t="-43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245429" y="1188720"/>
                <a:ext cx="3971108" cy="53391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 eaLnBrk="1" hangingPunct="1">
                  <a:buAutoNum type="arabicParenR" startAt="48"/>
                </a:pPr>
                <a:r>
                  <a:rPr lang="en-US" dirty="0" smtClean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, x ≠ 2, 3</a:t>
                </a:r>
              </a:p>
              <a:p>
                <a:pPr marL="342900" indent="-342900" eaLnBrk="1" hangingPunct="1">
                  <a:buAutoNum type="arabicParenR" startAt="48"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eaLnBrk="1" hangingPunct="1"/>
                <a:r>
                  <a:rPr lang="en-US" dirty="0" smtClean="0">
                    <a:solidFill>
                      <a:schemeClr val="tx1"/>
                    </a:solidFill>
                  </a:rPr>
                  <a:t>52)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num>
                      <m:den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, x ≠ -3</a:t>
                </a:r>
              </a:p>
              <a:p>
                <a:pPr marL="342900" indent="-342900" eaLnBrk="1" hangingPunct="1">
                  <a:buAutoNum type="arabicParenR" startAt="48"/>
                </a:pPr>
                <a:endParaRPr lang="en-US" dirty="0" smtClean="0">
                  <a:solidFill>
                    <a:schemeClr val="tx1"/>
                  </a:solidFill>
                </a:endParaRPr>
              </a:p>
              <a:p>
                <a:pPr marL="342900" indent="-342900" eaLnBrk="1" hangingPunct="1">
                  <a:buAutoNum type="arabicParenR" startAt="56"/>
                </a:pPr>
                <a:r>
                  <a:rPr lang="en-US" dirty="0" smtClean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, x ≠ ±5</a:t>
                </a:r>
              </a:p>
              <a:p>
                <a:pPr marL="342900" indent="-342900" eaLnBrk="1" hangingPunct="1">
                  <a:buAutoNum type="arabicParenR" startAt="56"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342900" indent="-342900" eaLnBrk="1" hangingPunct="1">
                  <a:buAutoNum type="arabicParenR" startAt="60"/>
                </a:pPr>
                <a:r>
                  <a:rPr lang="en-US" dirty="0" smtClean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𝟔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d>
                          <m:dPr>
                            <m:ctrlP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e>
                        </m:d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)(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, x ≠ -4, -1, 2</a:t>
                </a:r>
              </a:p>
              <a:p>
                <a:pPr marL="342900" indent="-342900" eaLnBrk="1" hangingPunct="1">
                  <a:buAutoNum type="arabicParenR" startAt="60"/>
                </a:pPr>
                <a:endParaRPr lang="en-US" dirty="0" smtClean="0">
                  <a:solidFill>
                    <a:schemeClr val="tx1"/>
                  </a:solidFill>
                </a:endParaRPr>
              </a:p>
              <a:p>
                <a:pPr marL="342900" indent="-342900" eaLnBrk="1" hangingPunct="1">
                  <a:buAutoNum type="arabicParenR" startAt="64"/>
                </a:pPr>
                <a:r>
                  <a:rPr lang="en-US" dirty="0" smtClean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𝟓</m:t>
                            </m:r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, x ≠ 5</a:t>
                </a:r>
              </a:p>
              <a:p>
                <a:pPr eaLnBrk="1" hangingPunct="1"/>
                <a:endParaRPr lang="en-US" dirty="0" smtClean="0">
                  <a:solidFill>
                    <a:schemeClr val="tx1"/>
                  </a:solidFill>
                </a:endParaRPr>
              </a:p>
              <a:p>
                <a:pPr marL="342900" indent="-342900" eaLnBrk="1" hangingPunct="1">
                  <a:buAutoNum type="arabicParenR" startAt="68"/>
                </a:pPr>
                <a:r>
                  <a:rPr lang="en-US" dirty="0" smtClean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num>
                      <m:den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𝟎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,  ±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𝟒</m:t>
                    </m:r>
                  </m:oMath>
                </a14:m>
                <a:endParaRPr lang="en-US" b="1" dirty="0" smtClean="0">
                  <a:solidFill>
                    <a:schemeClr val="tx1"/>
                  </a:solidFill>
                  <a:ea typeface="Cambria Math"/>
                </a:endParaRPr>
              </a:p>
              <a:p>
                <a:pPr marL="342900" indent="-342900" eaLnBrk="1" hangingPunct="1">
                  <a:buAutoNum type="arabicParenR" startAt="68"/>
                </a:pPr>
                <a:endParaRPr lang="en-US" dirty="0" smtClean="0">
                  <a:solidFill>
                    <a:schemeClr val="tx1"/>
                  </a:solidFill>
                </a:endParaRPr>
              </a:p>
              <a:p>
                <a:pPr marL="342900" indent="-342900" eaLnBrk="1" hangingPunct="1">
                  <a:buAutoNum type="arabicParenR" startAt="72"/>
                </a:pPr>
                <a:r>
                  <a:rPr lang="en-US" dirty="0" smtClean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)(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, x ≠ -5, -1</a:t>
                </a:r>
              </a:p>
              <a:p>
                <a:pPr marL="342900" indent="-342900" eaLnBrk="1" hangingPunct="1">
                  <a:buAutoNum type="arabicParenR" startAt="72"/>
                </a:pPr>
                <a:endParaRPr lang="en-US" dirty="0" smtClean="0">
                  <a:solidFill>
                    <a:schemeClr val="tx1"/>
                  </a:solidFill>
                </a:endParaRPr>
              </a:p>
              <a:p>
                <a:pPr eaLnBrk="1" hangingPunct="1"/>
                <a:r>
                  <a:rPr lang="en-US" dirty="0" smtClean="0">
                    <a:solidFill>
                      <a:schemeClr val="tx1"/>
                    </a:solidFill>
                  </a:rPr>
                  <a:t>76)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, x ≠ 0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5429" y="1188720"/>
                <a:ext cx="3971108" cy="5339154"/>
              </a:xfrm>
              <a:prstGeom prst="rect">
                <a:avLst/>
              </a:prstGeom>
              <a:blipFill rotWithShape="1">
                <a:blip r:embed="rId3"/>
                <a:stretch>
                  <a:fillRect l="-1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47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 descr="Blue tissue paper"/>
          <p:cNvSpPr txBox="1">
            <a:spLocks noChangeArrowheads="1"/>
          </p:cNvSpPr>
          <p:nvPr/>
        </p:nvSpPr>
        <p:spPr bwMode="auto">
          <a:xfrm>
            <a:off x="533400" y="1343025"/>
            <a:ext cx="8382000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40000"/>
              </a:spcBef>
              <a:buSzPct val="50000"/>
              <a:buFont typeface="Wingdings" pitchFamily="2" charset="2"/>
              <a:buChar char="Ø"/>
            </a:pPr>
            <a:r>
              <a:rPr lang="en-US" sz="2600" b="0" dirty="0">
                <a:solidFill>
                  <a:srgbClr val="740404"/>
                </a:solidFill>
              </a:rPr>
              <a:t>Find the domain of an algebraic expression</a:t>
            </a:r>
          </a:p>
          <a:p>
            <a:pPr eaLnBrk="1" hangingPunct="1">
              <a:lnSpc>
                <a:spcPct val="95000"/>
              </a:lnSpc>
              <a:spcBef>
                <a:spcPct val="40000"/>
              </a:spcBef>
              <a:buSzPct val="50000"/>
              <a:buFont typeface="Wingdings" pitchFamily="2" charset="2"/>
              <a:buChar char="Ø"/>
            </a:pPr>
            <a:r>
              <a:rPr lang="en-US" sz="2600" b="0" dirty="0">
                <a:solidFill>
                  <a:srgbClr val="740404"/>
                </a:solidFill>
              </a:rPr>
              <a:t>Simplify a rational expression</a:t>
            </a:r>
          </a:p>
          <a:p>
            <a:pPr eaLnBrk="1" hangingPunct="1">
              <a:lnSpc>
                <a:spcPct val="95000"/>
              </a:lnSpc>
              <a:spcBef>
                <a:spcPct val="40000"/>
              </a:spcBef>
              <a:buSzPct val="50000"/>
              <a:buFont typeface="Wingdings" pitchFamily="2" charset="2"/>
              <a:buChar char="Ø"/>
            </a:pPr>
            <a:r>
              <a:rPr lang="en-US" sz="2600" b="0" dirty="0">
                <a:solidFill>
                  <a:srgbClr val="740404"/>
                </a:solidFill>
              </a:rPr>
              <a:t>Multiply and divide rational </a:t>
            </a:r>
            <a:r>
              <a:rPr lang="en-US" sz="2600" b="0" dirty="0" smtClean="0">
                <a:solidFill>
                  <a:srgbClr val="740404"/>
                </a:solidFill>
              </a:rPr>
              <a:t>expressions</a:t>
            </a:r>
          </a:p>
          <a:p>
            <a:pPr marL="0" indent="0" eaLnBrk="1" hangingPunct="1">
              <a:lnSpc>
                <a:spcPct val="95000"/>
              </a:lnSpc>
              <a:spcBef>
                <a:spcPct val="40000"/>
              </a:spcBef>
              <a:buSzPct val="50000"/>
            </a:pPr>
            <a:endParaRPr lang="en-US" sz="2600" b="0" dirty="0">
              <a:solidFill>
                <a:srgbClr val="740404"/>
              </a:solidFill>
            </a:endParaRP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Objective:</a:t>
            </a:r>
          </a:p>
        </p:txBody>
      </p:sp>
    </p:spTree>
    <p:extLst>
      <p:ext uri="{BB962C8B-B14F-4D97-AF65-F5344CB8AC3E}">
        <p14:creationId xmlns:p14="http://schemas.microsoft.com/office/powerpoint/2010/main" val="14808953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3878263" cy="1143000"/>
          </a:xfrm>
        </p:spPr>
        <p:txBody>
          <a:bodyPr/>
          <a:lstStyle/>
          <a:p>
            <a:pPr eaLnBrk="1" hangingPunct="1"/>
            <a:r>
              <a:rPr lang="en-US" sz="4800" smtClean="0"/>
              <a:t>Sneedlegrit: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229600" cy="461665"/>
          </a:xfrm>
          <a:prstGeom prst="rect">
            <a:avLst/>
          </a:prstGeom>
          <a:gradFill rotWithShape="0">
            <a:gsLst>
              <a:gs pos="0">
                <a:srgbClr val="E9FFE9"/>
              </a:gs>
              <a:gs pos="50000">
                <a:srgbClr val="FFFFFF"/>
              </a:gs>
              <a:gs pos="100000">
                <a:srgbClr val="E9FFE9"/>
              </a:gs>
            </a:gsLst>
            <a:lin ang="2700000" scaled="1"/>
          </a:gradFill>
          <a:ln w="9525">
            <a:solidFill>
              <a:srgbClr val="6D7C6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0000"/>
                </a:solidFill>
                <a:latin typeface="Tahoma" pitchFamily="34" charset="0"/>
              </a:rPr>
              <a:t>Simplify.  </a:t>
            </a:r>
            <a:r>
              <a:rPr lang="en-US" sz="2400" dirty="0" smtClean="0">
                <a:solidFill>
                  <a:srgbClr val="000000"/>
                </a:solidFill>
                <a:latin typeface="Tahoma" pitchFamily="34" charset="0"/>
              </a:rPr>
              <a:t>Don’t Forget Domain!</a:t>
            </a:r>
            <a:endParaRPr lang="en-US" sz="2400" dirty="0">
              <a:solidFill>
                <a:srgbClr val="000000"/>
              </a:solidFill>
              <a:latin typeface="Tahoma" pitchFamily="34" charset="0"/>
            </a:endParaRPr>
          </a:p>
        </p:txBody>
      </p:sp>
      <p:graphicFrame>
        <p:nvGraphicFramePr>
          <p:cNvPr id="2458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694830"/>
              </p:ext>
            </p:extLst>
          </p:nvPr>
        </p:nvGraphicFramePr>
        <p:xfrm>
          <a:off x="846864" y="1961470"/>
          <a:ext cx="1838325" cy="106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2" name="Equation" r:id="rId4" imgW="723600" imgH="419040" progId="Equation.DSMT4">
                  <p:embed/>
                </p:oleObj>
              </mc:Choice>
              <mc:Fallback>
                <p:oleObj name="Equation" r:id="rId4" imgW="723600" imgH="419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864" y="1961470"/>
                        <a:ext cx="1838325" cy="1065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1" name="TextBox 1"/>
          <p:cNvSpPr txBox="1">
            <a:spLocks noChangeArrowheads="1"/>
          </p:cNvSpPr>
          <p:nvPr/>
        </p:nvSpPr>
        <p:spPr bwMode="auto">
          <a:xfrm>
            <a:off x="222250" y="4037013"/>
            <a:ext cx="7654653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dirty="0">
                <a:solidFill>
                  <a:schemeClr val="tx1"/>
                </a:solidFill>
              </a:rPr>
              <a:t>HW:  </a:t>
            </a:r>
            <a:r>
              <a:rPr lang="en-US" sz="2800" dirty="0" smtClean="0">
                <a:solidFill>
                  <a:schemeClr val="tx1"/>
                </a:solidFill>
              </a:rPr>
              <a:t>Pg.48 (2-10 even, in interval notation)</a:t>
            </a:r>
          </a:p>
          <a:p>
            <a:pPr eaLnBrk="1" hangingPunct="1"/>
            <a:r>
              <a:rPr lang="en-US" sz="2800" dirty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</a:rPr>
              <a:t>Pg.48 (26, 30, 42, 46, 50, 56, 58)</a:t>
            </a:r>
          </a:p>
          <a:p>
            <a:pPr eaLnBrk="1" hangingPunct="1"/>
            <a:r>
              <a:rPr lang="en-US" sz="2800" dirty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</a:rPr>
              <a:t>Pg.50 (62, 67, 70)</a:t>
            </a:r>
          </a:p>
          <a:p>
            <a:pPr eaLnBrk="1" hangingPunct="1"/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tin Gay">
  <a:themeElements>
    <a:clrScheme name="Martin Gay 5">
      <a:dk1>
        <a:srgbClr val="000000"/>
      </a:dk1>
      <a:lt1>
        <a:srgbClr val="DDDDDD"/>
      </a:lt1>
      <a:dk2>
        <a:srgbClr val="000000"/>
      </a:dk2>
      <a:lt2>
        <a:srgbClr val="FFFFFF"/>
      </a:lt2>
      <a:accent1>
        <a:srgbClr val="2D4202"/>
      </a:accent1>
      <a:accent2>
        <a:srgbClr val="043066"/>
      </a:accent2>
      <a:accent3>
        <a:srgbClr val="EBEBEB"/>
      </a:accent3>
      <a:accent4>
        <a:srgbClr val="000000"/>
      </a:accent4>
      <a:accent5>
        <a:srgbClr val="ADB0AA"/>
      </a:accent5>
      <a:accent6>
        <a:srgbClr val="032A5C"/>
      </a:accent6>
      <a:hlink>
        <a:srgbClr val="034259"/>
      </a:hlink>
      <a:folHlink>
        <a:srgbClr val="740404"/>
      </a:folHlink>
    </a:clrScheme>
    <a:fontScheme name="Martin Ga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rtin Gay 1">
        <a:dk1>
          <a:srgbClr val="264D4C"/>
        </a:dk1>
        <a:lt1>
          <a:srgbClr val="F8F8F8"/>
        </a:lt1>
        <a:dk2>
          <a:srgbClr val="336666"/>
        </a:dk2>
        <a:lt2>
          <a:srgbClr val="FFFFCC"/>
        </a:lt2>
        <a:accent1>
          <a:srgbClr val="C0C0C0"/>
        </a:accent1>
        <a:accent2>
          <a:srgbClr val="FF9900"/>
        </a:accent2>
        <a:accent3>
          <a:srgbClr val="ADB8B8"/>
        </a:accent3>
        <a:accent4>
          <a:srgbClr val="D4D4D4"/>
        </a:accent4>
        <a:accent5>
          <a:srgbClr val="DCDCDC"/>
        </a:accent5>
        <a:accent6>
          <a:srgbClr val="E78A00"/>
        </a:accent6>
        <a:hlink>
          <a:srgbClr val="FFCC00"/>
        </a:hlink>
        <a:folHlink>
          <a:srgbClr val="99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tin Gay 2">
        <a:dk1>
          <a:srgbClr val="000000"/>
        </a:dk1>
        <a:lt1>
          <a:srgbClr val="609494"/>
        </a:lt1>
        <a:dk2>
          <a:srgbClr val="FFC545"/>
        </a:dk2>
        <a:lt2>
          <a:srgbClr val="476F6E"/>
        </a:lt2>
        <a:accent1>
          <a:srgbClr val="FFFFCC"/>
        </a:accent1>
        <a:accent2>
          <a:srgbClr val="FF9900"/>
        </a:accent2>
        <a:accent3>
          <a:srgbClr val="B6C8C8"/>
        </a:accent3>
        <a:accent4>
          <a:srgbClr val="000000"/>
        </a:accent4>
        <a:accent5>
          <a:srgbClr val="FFFFE2"/>
        </a:accent5>
        <a:accent6>
          <a:srgbClr val="E78A00"/>
        </a:accent6>
        <a:hlink>
          <a:srgbClr val="3E7D7C"/>
        </a:hlink>
        <a:folHlink>
          <a:srgbClr val="99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tin Gay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F8F8F8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1E1E1"/>
        </a:accent6>
        <a:hlink>
          <a:srgbClr val="4D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tin Gay 4">
        <a:dk1>
          <a:srgbClr val="000000"/>
        </a:dk1>
        <a:lt1>
          <a:srgbClr val="DDDDDD"/>
        </a:lt1>
        <a:dk2>
          <a:srgbClr val="000000"/>
        </a:dk2>
        <a:lt2>
          <a:srgbClr val="C85F08"/>
        </a:lt2>
        <a:accent1>
          <a:srgbClr val="2D4202"/>
        </a:accent1>
        <a:accent2>
          <a:srgbClr val="043066"/>
        </a:accent2>
        <a:accent3>
          <a:srgbClr val="EBEBEB"/>
        </a:accent3>
        <a:accent4>
          <a:srgbClr val="000000"/>
        </a:accent4>
        <a:accent5>
          <a:srgbClr val="ADB0AA"/>
        </a:accent5>
        <a:accent6>
          <a:srgbClr val="032A5C"/>
        </a:accent6>
        <a:hlink>
          <a:srgbClr val="034259"/>
        </a:hlink>
        <a:folHlink>
          <a:srgbClr val="7404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tin Gay 5">
        <a:dk1>
          <a:srgbClr val="000000"/>
        </a:dk1>
        <a:lt1>
          <a:srgbClr val="DDDDDD"/>
        </a:lt1>
        <a:dk2>
          <a:srgbClr val="000000"/>
        </a:dk2>
        <a:lt2>
          <a:srgbClr val="FFFFFF"/>
        </a:lt2>
        <a:accent1>
          <a:srgbClr val="2D4202"/>
        </a:accent1>
        <a:accent2>
          <a:srgbClr val="043066"/>
        </a:accent2>
        <a:accent3>
          <a:srgbClr val="EBEBEB"/>
        </a:accent3>
        <a:accent4>
          <a:srgbClr val="000000"/>
        </a:accent4>
        <a:accent5>
          <a:srgbClr val="ADB0AA"/>
        </a:accent5>
        <a:accent6>
          <a:srgbClr val="032A5C"/>
        </a:accent6>
        <a:hlink>
          <a:srgbClr val="034259"/>
        </a:hlink>
        <a:folHlink>
          <a:srgbClr val="74040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37244</TotalTime>
  <Words>352</Words>
  <Application>Microsoft Office PowerPoint</Application>
  <PresentationFormat>On-screen Show (4:3)</PresentationFormat>
  <Paragraphs>50</Paragraphs>
  <Slides>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Martin Gay</vt:lpstr>
      <vt:lpstr>Equation</vt:lpstr>
      <vt:lpstr>Warm-up:</vt:lpstr>
      <vt:lpstr>PowerPoint Presentation</vt:lpstr>
      <vt:lpstr>Objective:</vt:lpstr>
      <vt:lpstr>Sneedlegrit:</vt:lpstr>
    </vt:vector>
  </TitlesOfParts>
  <Company>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 Thiel</dc:creator>
  <cp:lastModifiedBy>Kurutz, Jeremy</cp:lastModifiedBy>
  <cp:revision>569</cp:revision>
  <dcterms:created xsi:type="dcterms:W3CDTF">2007-09-02T01:21:41Z</dcterms:created>
  <dcterms:modified xsi:type="dcterms:W3CDTF">2013-09-11T15:42:03Z</dcterms:modified>
</cp:coreProperties>
</file>