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356" r:id="rId2"/>
    <p:sldId id="383" r:id="rId3"/>
    <p:sldId id="384" r:id="rId4"/>
    <p:sldId id="385" r:id="rId5"/>
    <p:sldId id="374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bg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bg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bg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bg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bg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bg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bg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bg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bg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DE00"/>
    <a:srgbClr val="3366FF"/>
    <a:srgbClr val="000099"/>
    <a:srgbClr val="FFFF00"/>
    <a:srgbClr val="FF9900"/>
    <a:srgbClr val="00FF00"/>
    <a:srgbClr val="014B89"/>
    <a:srgbClr val="33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734" autoAdjust="0"/>
    <p:restoredTop sz="94602" autoAdjust="0"/>
  </p:normalViewPr>
  <p:slideViewPr>
    <p:cSldViewPr snapToGrid="0">
      <p:cViewPr varScale="1">
        <p:scale>
          <a:sx n="85" d="100"/>
          <a:sy n="85" d="100"/>
        </p:scale>
        <p:origin x="101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2187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0B3F9B2A-4900-43E5-AF12-5A9872DEC0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6416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b="1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b="1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b="1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b="1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97C7FD9-7425-4835-B001-4018B9A25CF2}" type="slidenum">
              <a:rPr lang="en-US" b="0" smtClean="0">
                <a:solidFill>
                  <a:srgbClr val="000000"/>
                </a:solidFill>
                <a:latin typeface="Arial Narrow" pitchFamily="34" charset="0"/>
              </a:rPr>
              <a:pPr eaLnBrk="1" hangingPunct="1"/>
              <a:t>3</a:t>
            </a:fld>
            <a:endParaRPr lang="en-US" b="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>
                <a:latin typeface="Arial" charset="0"/>
              </a:rPr>
              <a:t>Chapter 14 Outline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b="1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b="1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b="1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b="1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97C7FD9-7425-4835-B001-4018B9A25CF2}" type="slidenum">
              <a:rPr lang="en-US" b="0" smtClean="0">
                <a:solidFill>
                  <a:srgbClr val="000000"/>
                </a:solidFill>
                <a:latin typeface="Arial Narrow" pitchFamily="34" charset="0"/>
              </a:rPr>
              <a:pPr eaLnBrk="1" hangingPunct="1"/>
              <a:t>4</a:t>
            </a:fld>
            <a:endParaRPr lang="en-US" b="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>
                <a:latin typeface="Arial" charset="0"/>
              </a:rPr>
              <a:t>Chapter 14 Outline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b="1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b="1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b="1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b="1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9F9217A-A3C9-4EE5-AD82-3119BBBE0087}" type="slidenum">
              <a:rPr lang="en-US" b="0" smtClean="0">
                <a:solidFill>
                  <a:srgbClr val="000000"/>
                </a:solidFill>
              </a:rPr>
              <a:pPr eaLnBrk="1" hangingPunct="1"/>
              <a:t>5</a:t>
            </a:fld>
            <a:endParaRPr lang="en-US" b="0">
              <a:solidFill>
                <a:srgbClr val="000000"/>
              </a:solidFill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6"/>
          <p:cNvSpPr>
            <a:spLocks noChangeArrowheads="1"/>
          </p:cNvSpPr>
          <p:nvPr userDrawn="1"/>
        </p:nvSpPr>
        <p:spPr bwMode="auto">
          <a:xfrm>
            <a:off x="5257800" y="990600"/>
            <a:ext cx="1066800" cy="1143000"/>
          </a:xfrm>
          <a:prstGeom prst="rect">
            <a:avLst/>
          </a:prstGeom>
          <a:gradFill rotWithShape="1">
            <a:gsLst>
              <a:gs pos="0">
                <a:srgbClr val="E1151F"/>
              </a:gs>
              <a:gs pos="100000">
                <a:srgbClr val="680A0E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en-US" sz="2400" b="0">
              <a:solidFill>
                <a:srgbClr val="000000"/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6334125"/>
            <a:ext cx="9144000" cy="95250"/>
          </a:xfrm>
          <a:prstGeom prst="rect">
            <a:avLst/>
          </a:prstGeom>
          <a:solidFill>
            <a:schemeClr val="accent1">
              <a:alpha val="7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en-US" sz="2400" b="0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6429375"/>
            <a:ext cx="9144000" cy="152400"/>
          </a:xfrm>
          <a:prstGeom prst="rect">
            <a:avLst/>
          </a:prstGeom>
          <a:gradFill rotWithShape="1">
            <a:gsLst>
              <a:gs pos="0">
                <a:srgbClr val="242985"/>
              </a:gs>
              <a:gs pos="100000">
                <a:srgbClr val="11133E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en-US" sz="2400" b="0">
              <a:solidFill>
                <a:srgbClr val="000000"/>
              </a:solidFill>
            </a:endParaRPr>
          </a:p>
        </p:txBody>
      </p:sp>
      <p:sp>
        <p:nvSpPr>
          <p:cNvPr id="7" name="Line 4"/>
          <p:cNvSpPr>
            <a:spLocks noChangeShapeType="1"/>
          </p:cNvSpPr>
          <p:nvPr/>
        </p:nvSpPr>
        <p:spPr bwMode="auto">
          <a:xfrm>
            <a:off x="0" y="65532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" name="Rectangle 5"/>
          <p:cNvSpPr>
            <a:spLocks noChangeArrowheads="1"/>
          </p:cNvSpPr>
          <p:nvPr userDrawn="1"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003362">
              <a:alpha val="89803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en-US" sz="2400" b="0">
              <a:solidFill>
                <a:srgbClr val="000000"/>
              </a:solidFill>
            </a:endParaRPr>
          </a:p>
        </p:txBody>
      </p:sp>
      <p:sp>
        <p:nvSpPr>
          <p:cNvPr id="9" name="Line 6"/>
          <p:cNvSpPr>
            <a:spLocks noChangeShapeType="1"/>
          </p:cNvSpPr>
          <p:nvPr/>
        </p:nvSpPr>
        <p:spPr bwMode="auto">
          <a:xfrm>
            <a:off x="0" y="214313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" name="Line 9"/>
          <p:cNvSpPr>
            <a:spLocks noChangeShapeType="1"/>
          </p:cNvSpPr>
          <p:nvPr/>
        </p:nvSpPr>
        <p:spPr bwMode="auto">
          <a:xfrm>
            <a:off x="0" y="6434138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1" name="Rectangle 22"/>
          <p:cNvSpPr>
            <a:spLocks noChangeArrowheads="1"/>
          </p:cNvSpPr>
          <p:nvPr/>
        </p:nvSpPr>
        <p:spPr bwMode="auto">
          <a:xfrm>
            <a:off x="0" y="6553200"/>
            <a:ext cx="9144000" cy="304800"/>
          </a:xfrm>
          <a:prstGeom prst="rect">
            <a:avLst/>
          </a:prstGeom>
          <a:gradFill rotWithShape="1">
            <a:gsLst>
              <a:gs pos="0">
                <a:srgbClr val="E1151F"/>
              </a:gs>
              <a:gs pos="100000">
                <a:srgbClr val="680A0E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en-US" sz="2400" b="0">
              <a:solidFill>
                <a:srgbClr val="000000"/>
              </a:solidFill>
            </a:endParaRPr>
          </a:p>
        </p:txBody>
      </p:sp>
      <p:sp>
        <p:nvSpPr>
          <p:cNvPr id="12" name="Line 11"/>
          <p:cNvSpPr>
            <a:spLocks noChangeShapeType="1"/>
          </p:cNvSpPr>
          <p:nvPr/>
        </p:nvSpPr>
        <p:spPr bwMode="auto">
          <a:xfrm>
            <a:off x="0" y="68580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" name="Rectangle 12"/>
          <p:cNvSpPr>
            <a:spLocks noChangeArrowheads="1"/>
          </p:cNvSpPr>
          <p:nvPr userDrawn="1"/>
        </p:nvSpPr>
        <p:spPr bwMode="auto">
          <a:xfrm>
            <a:off x="0" y="0"/>
            <a:ext cx="9144000" cy="2286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73725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/>
        </p:spPr>
        <p:txBody>
          <a:bodyPr wrap="none" anchor="ctr"/>
          <a:lstStyle/>
          <a:p>
            <a:pPr>
              <a:spcBef>
                <a:spcPct val="50000"/>
              </a:spcBef>
              <a:defRPr/>
            </a:pPr>
            <a:endParaRPr lang="en-US" sz="2400" b="0">
              <a:solidFill>
                <a:srgbClr val="000000"/>
              </a:solidFill>
            </a:endParaRPr>
          </a:p>
        </p:txBody>
      </p:sp>
      <p:sp>
        <p:nvSpPr>
          <p:cNvPr id="14" name="Line 17"/>
          <p:cNvSpPr>
            <a:spLocks noChangeShapeType="1"/>
          </p:cNvSpPr>
          <p:nvPr/>
        </p:nvSpPr>
        <p:spPr bwMode="auto">
          <a:xfrm>
            <a:off x="0" y="6550025"/>
            <a:ext cx="9144000" cy="3175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" name="Rectangle 20"/>
          <p:cNvSpPr>
            <a:spLocks noChangeArrowheads="1"/>
          </p:cNvSpPr>
          <p:nvPr/>
        </p:nvSpPr>
        <p:spPr bwMode="auto">
          <a:xfrm>
            <a:off x="5943600" y="1524000"/>
            <a:ext cx="1066800" cy="1143000"/>
          </a:xfrm>
          <a:prstGeom prst="rect">
            <a:avLst/>
          </a:prstGeom>
          <a:gradFill rotWithShape="1">
            <a:gsLst>
              <a:gs pos="0">
                <a:schemeClr val="accent2">
                  <a:gamma/>
                  <a:tint val="73725"/>
                  <a:invGamma/>
                </a:schemeClr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  <a:effectLst/>
          <a:extLst/>
        </p:spPr>
        <p:txBody>
          <a:bodyPr wrap="none" anchor="ctr"/>
          <a:lstStyle/>
          <a:p>
            <a:pPr>
              <a:spcBef>
                <a:spcPct val="50000"/>
              </a:spcBef>
              <a:defRPr/>
            </a:pPr>
            <a:endParaRPr lang="en-US" sz="2400" b="0">
              <a:solidFill>
                <a:srgbClr val="000000"/>
              </a:solidFill>
            </a:endParaRPr>
          </a:p>
        </p:txBody>
      </p:sp>
      <p:sp>
        <p:nvSpPr>
          <p:cNvPr id="16" name="Rectangle 22"/>
          <p:cNvSpPr>
            <a:spLocks noChangeArrowheads="1"/>
          </p:cNvSpPr>
          <p:nvPr/>
        </p:nvSpPr>
        <p:spPr bwMode="auto">
          <a:xfrm>
            <a:off x="6629400" y="2057400"/>
            <a:ext cx="1066800" cy="1143000"/>
          </a:xfrm>
          <a:prstGeom prst="rect">
            <a:avLst/>
          </a:prstGeom>
          <a:gradFill rotWithShape="1">
            <a:gsLst>
              <a:gs pos="0">
                <a:srgbClr val="71851D"/>
              </a:gs>
              <a:gs pos="100000">
                <a:srgbClr val="343E0D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endParaRPr lang="en-US" sz="2400" b="0">
              <a:solidFill>
                <a:srgbClr val="000000"/>
              </a:solidFill>
            </a:endParaRPr>
          </a:p>
        </p:txBody>
      </p:sp>
      <p:sp>
        <p:nvSpPr>
          <p:cNvPr id="17" name="Line 24"/>
          <p:cNvSpPr>
            <a:spLocks noChangeShapeType="1"/>
          </p:cNvSpPr>
          <p:nvPr userDrawn="1"/>
        </p:nvSpPr>
        <p:spPr bwMode="auto">
          <a:xfrm>
            <a:off x="0" y="6324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8" name="Rectangle 25"/>
          <p:cNvSpPr>
            <a:spLocks noChangeArrowheads="1"/>
          </p:cNvSpPr>
          <p:nvPr userDrawn="1"/>
        </p:nvSpPr>
        <p:spPr bwMode="auto">
          <a:xfrm>
            <a:off x="0" y="180975"/>
            <a:ext cx="9144000" cy="352425"/>
          </a:xfrm>
          <a:prstGeom prst="rect">
            <a:avLst/>
          </a:prstGeom>
          <a:gradFill rotWithShape="1">
            <a:gsLst>
              <a:gs pos="0">
                <a:schemeClr val="accent2">
                  <a:gamma/>
                  <a:tint val="73725"/>
                  <a:invGamma/>
                </a:schemeClr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  <a:effectLst/>
          <a:extLst/>
        </p:spPr>
        <p:txBody>
          <a:bodyPr wrap="none" anchor="ctr"/>
          <a:lstStyle/>
          <a:p>
            <a:pPr>
              <a:spcBef>
                <a:spcPct val="50000"/>
              </a:spcBef>
              <a:defRPr/>
            </a:pPr>
            <a:endParaRPr lang="en-US" sz="2400" b="0">
              <a:solidFill>
                <a:srgbClr val="000000"/>
              </a:solidFill>
            </a:endParaRPr>
          </a:p>
        </p:txBody>
      </p:sp>
      <p:sp>
        <p:nvSpPr>
          <p:cNvPr id="19" name="Line 15"/>
          <p:cNvSpPr>
            <a:spLocks noChangeShapeType="1"/>
          </p:cNvSpPr>
          <p:nvPr/>
        </p:nvSpPr>
        <p:spPr bwMode="auto">
          <a:xfrm>
            <a:off x="0" y="531813"/>
            <a:ext cx="9144000" cy="1587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41746" name="Rectangle 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4092575"/>
            <a:ext cx="7772400" cy="1470025"/>
          </a:xfrm>
        </p:spPr>
        <p:txBody>
          <a:bodyPr/>
          <a:lstStyle>
            <a:lvl1pPr>
              <a:defRPr sz="72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841747" name="Rectangle 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533400" y="1219200"/>
            <a:ext cx="3505200" cy="1447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b="1"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625428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08971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-52388"/>
            <a:ext cx="2057400" cy="61483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-52388"/>
            <a:ext cx="6019800" cy="61483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98950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23447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57632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95898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61802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59926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99947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98971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12329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level36</a:t>
            </a:r>
          </a:p>
          <a:p>
            <a:pPr lvl="4"/>
            <a:endParaRPr lang="en-US"/>
          </a:p>
        </p:txBody>
      </p:sp>
      <p:sp>
        <p:nvSpPr>
          <p:cNvPr id="2051" name="Line 5"/>
          <p:cNvSpPr>
            <a:spLocks noChangeShapeType="1"/>
          </p:cNvSpPr>
          <p:nvPr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28" name="Text Box 7"/>
          <p:cNvSpPr txBox="1">
            <a:spLocks noChangeArrowheads="1"/>
          </p:cNvSpPr>
          <p:nvPr/>
        </p:nvSpPr>
        <p:spPr bwMode="auto">
          <a:xfrm>
            <a:off x="304800" y="0"/>
            <a:ext cx="8610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en-US" b="0">
              <a:solidFill>
                <a:srgbClr val="000000"/>
              </a:solidFill>
            </a:endParaRPr>
          </a:p>
        </p:txBody>
      </p:sp>
      <p:sp>
        <p:nvSpPr>
          <p:cNvPr id="2053" name="Rectangle 8"/>
          <p:cNvSpPr>
            <a:spLocks noChangeArrowheads="1"/>
          </p:cNvSpPr>
          <p:nvPr/>
        </p:nvSpPr>
        <p:spPr bwMode="auto">
          <a:xfrm>
            <a:off x="0" y="1066800"/>
            <a:ext cx="9144000" cy="76200"/>
          </a:xfrm>
          <a:prstGeom prst="rect">
            <a:avLst/>
          </a:prstGeom>
          <a:solidFill>
            <a:schemeClr val="folHlink">
              <a:alpha val="7999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en-US" sz="2400" b="0">
              <a:solidFill>
                <a:srgbClr val="000000"/>
              </a:solidFill>
            </a:endParaRPr>
          </a:p>
        </p:txBody>
      </p:sp>
      <p:sp>
        <p:nvSpPr>
          <p:cNvPr id="1030" name="Text Box 9"/>
          <p:cNvSpPr txBox="1">
            <a:spLocks noChangeArrowheads="1"/>
          </p:cNvSpPr>
          <p:nvPr/>
        </p:nvSpPr>
        <p:spPr bwMode="auto">
          <a:xfrm>
            <a:off x="0" y="-609600"/>
            <a:ext cx="9144000" cy="762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en-US" sz="4400" b="0">
              <a:solidFill>
                <a:srgbClr val="000000"/>
              </a:solidFill>
            </a:endParaRPr>
          </a:p>
        </p:txBody>
      </p:sp>
      <p:sp>
        <p:nvSpPr>
          <p:cNvPr id="840714" name="Rectangle 10"/>
          <p:cNvSpPr>
            <a:spLocks noChangeArrowheads="1"/>
          </p:cNvSpPr>
          <p:nvPr/>
        </p:nvSpPr>
        <p:spPr bwMode="auto">
          <a:xfrm>
            <a:off x="0" y="0"/>
            <a:ext cx="9144000" cy="10668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73725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/>
        </p:spPr>
        <p:txBody>
          <a:bodyPr wrap="none" anchor="ctr"/>
          <a:lstStyle/>
          <a:p>
            <a:pPr>
              <a:spcBef>
                <a:spcPct val="50000"/>
              </a:spcBef>
              <a:defRPr/>
            </a:pPr>
            <a:endParaRPr lang="en-US" sz="2400" b="0">
              <a:solidFill>
                <a:srgbClr val="000000"/>
              </a:solidFill>
            </a:endParaRPr>
          </a:p>
        </p:txBody>
      </p:sp>
      <p:sp>
        <p:nvSpPr>
          <p:cNvPr id="1032" name="Text Box 11"/>
          <p:cNvSpPr txBox="1">
            <a:spLocks noChangeArrowheads="1"/>
          </p:cNvSpPr>
          <p:nvPr/>
        </p:nvSpPr>
        <p:spPr bwMode="auto">
          <a:xfrm>
            <a:off x="304800" y="0"/>
            <a:ext cx="8610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en-US" b="0">
              <a:solidFill>
                <a:srgbClr val="000000"/>
              </a:solidFill>
            </a:endParaRPr>
          </a:p>
        </p:txBody>
      </p:sp>
      <p:sp>
        <p:nvSpPr>
          <p:cNvPr id="2057" name="Rectangle 13"/>
          <p:cNvSpPr>
            <a:spLocks noChangeArrowheads="1"/>
          </p:cNvSpPr>
          <p:nvPr/>
        </p:nvSpPr>
        <p:spPr bwMode="auto">
          <a:xfrm>
            <a:off x="0" y="0"/>
            <a:ext cx="9144000" cy="76200"/>
          </a:xfrm>
          <a:prstGeom prst="rect">
            <a:avLst/>
          </a:prstGeom>
          <a:solidFill>
            <a:schemeClr val="tx1">
              <a:alpha val="89803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en-US" sz="2400" b="0">
              <a:solidFill>
                <a:srgbClr val="000000"/>
              </a:solidFill>
            </a:endParaRPr>
          </a:p>
        </p:txBody>
      </p:sp>
      <p:sp>
        <p:nvSpPr>
          <p:cNvPr id="2058" name="Line 14"/>
          <p:cNvSpPr>
            <a:spLocks noChangeShapeType="1"/>
          </p:cNvSpPr>
          <p:nvPr/>
        </p:nvSpPr>
        <p:spPr bwMode="auto">
          <a:xfrm>
            <a:off x="0" y="1041400"/>
            <a:ext cx="9144000" cy="3175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059" name="Line 20"/>
          <p:cNvSpPr>
            <a:spLocks noChangeShapeType="1"/>
          </p:cNvSpPr>
          <p:nvPr userDrawn="1"/>
        </p:nvSpPr>
        <p:spPr bwMode="auto">
          <a:xfrm>
            <a:off x="0" y="65532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40726" name="Rectangle 22"/>
          <p:cNvSpPr>
            <a:spLocks noChangeArrowheads="1"/>
          </p:cNvSpPr>
          <p:nvPr userDrawn="1"/>
        </p:nvSpPr>
        <p:spPr bwMode="auto">
          <a:xfrm>
            <a:off x="0" y="6581775"/>
            <a:ext cx="9144000" cy="304800"/>
          </a:xfrm>
          <a:prstGeom prst="rect">
            <a:avLst/>
          </a:prstGeom>
          <a:gradFill rotWithShape="1">
            <a:gsLst>
              <a:gs pos="0">
                <a:schemeClr val="accent2">
                  <a:gamma/>
                  <a:tint val="73725"/>
                  <a:invGamma/>
                </a:schemeClr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  <a:effectLst/>
          <a:extLst/>
        </p:spPr>
        <p:txBody>
          <a:bodyPr wrap="none" anchor="ctr"/>
          <a:lstStyle/>
          <a:p>
            <a:pPr algn="ctr" fontAlgn="ctr">
              <a:defRPr/>
            </a:pPr>
            <a:r>
              <a:rPr lang="en-US" sz="1400">
                <a:solidFill>
                  <a:srgbClr val="000000"/>
                </a:solidFill>
              </a:rPr>
              <a:t>Martin-Gay, </a:t>
            </a:r>
            <a:r>
              <a:rPr lang="en-US" sz="1400" i="1">
                <a:solidFill>
                  <a:srgbClr val="000000"/>
                </a:solidFill>
              </a:rPr>
              <a:t>Developmental Mathematics</a:t>
            </a:r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2061" name="Rectangle 23"/>
          <p:cNvSpPr>
            <a:spLocks noChangeArrowheads="1"/>
          </p:cNvSpPr>
          <p:nvPr userDrawn="1"/>
        </p:nvSpPr>
        <p:spPr bwMode="auto">
          <a:xfrm>
            <a:off x="8829675" y="6551613"/>
            <a:ext cx="3905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fld id="{B669C6C8-0AAA-4AFA-8763-1C0E3C1C9725}" type="slidenum">
              <a:rPr lang="en-US" sz="1400">
                <a:solidFill>
                  <a:srgbClr val="000000"/>
                </a:solidFill>
              </a:rPr>
              <a:pPr>
                <a:spcBef>
                  <a:spcPct val="50000"/>
                </a:spcBef>
              </a:pPr>
              <a:t>‹#›</a:t>
            </a:fld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2062" name="Line 21"/>
          <p:cNvSpPr>
            <a:spLocks noChangeShapeType="1"/>
          </p:cNvSpPr>
          <p:nvPr userDrawn="1"/>
        </p:nvSpPr>
        <p:spPr bwMode="auto">
          <a:xfrm>
            <a:off x="0" y="65532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063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-52388"/>
            <a:ext cx="8229600" cy="1143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bg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bg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bg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bg2"/>
          </a:solidFill>
          <a:latin typeface="Times New Roman" pitchFamily="18" charset="0"/>
        </a:defRPr>
      </a:lvl9pPr>
    </p:titleStyle>
    <p:bodyStyle>
      <a:lvl1pPr marL="231775" indent="-231775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t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630238" indent="-1730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t"/>
        <a:defRPr sz="2800">
          <a:solidFill>
            <a:schemeClr val="tx1"/>
          </a:solidFill>
          <a:latin typeface="+mn-lt"/>
        </a:defRPr>
      </a:lvl2pPr>
      <a:lvl3pPr marL="1081088" indent="-166688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t"/>
        <a:defRPr sz="28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&gt;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Warm-up: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46611" y="2033452"/>
            <a:ext cx="2658291" cy="762000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sz="4400" dirty="0"/>
              <a:t>Simplify:</a:t>
            </a:r>
          </a:p>
        </p:txBody>
      </p:sp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>
                <a:solidFill>
                  <a:srgbClr val="FFFF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64E1C157-6D57-44D5-892D-44713CB0DE6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5551672"/>
              </p:ext>
            </p:extLst>
          </p:nvPr>
        </p:nvGraphicFramePr>
        <p:xfrm>
          <a:off x="3140075" y="1900238"/>
          <a:ext cx="3059113" cy="118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2" name="Equation" r:id="rId3" imgW="1002960" imgH="393480" progId="Equation.DSMT4">
                  <p:embed/>
                </p:oleObj>
              </mc:Choice>
              <mc:Fallback>
                <p:oleObj name="Equation" r:id="rId3" imgW="1002960" imgH="393480" progId="Equation.DSMT4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0075" y="1900238"/>
                        <a:ext cx="3059113" cy="11811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id="{15AE0D86-15EB-4E2B-8B0C-B63D86E5FA9B}"/>
              </a:ext>
            </a:extLst>
          </p:cNvPr>
          <p:cNvSpPr/>
          <p:nvPr/>
        </p:nvSpPr>
        <p:spPr>
          <a:xfrm>
            <a:off x="457200" y="4986779"/>
            <a:ext cx="748747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CW:  P.4 Quiz Review Rational Expressions Due next class,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>
                <a:spLocks noChangeArrowheads="1"/>
              </p:cNvSpPr>
              <p:nvPr/>
            </p:nvSpPr>
            <p:spPr bwMode="auto">
              <a:xfrm>
                <a:off x="222250" y="105090"/>
                <a:ext cx="8699500" cy="680090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b="1">
                    <a:solidFill>
                      <a:schemeClr val="bg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b="1">
                    <a:solidFill>
                      <a:schemeClr val="bg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b="1">
                    <a:solidFill>
                      <a:schemeClr val="bg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b="1">
                    <a:solidFill>
                      <a:schemeClr val="bg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b="1">
                    <a:solidFill>
                      <a:schemeClr val="bg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bg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bg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bg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bg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n-US" dirty="0">
                    <a:solidFill>
                      <a:schemeClr val="tx1"/>
                    </a:solidFill>
                  </a:rPr>
                  <a:t>HW:  Pg.48 (2-10 even, in interval notation)	Pg.48 (26, 30, 42, 46, 50, 56, 58)</a:t>
                </a:r>
              </a:p>
              <a:p>
                <a:pPr eaLnBrk="1" hangingPunct="1"/>
                <a:r>
                  <a:rPr lang="en-US" dirty="0">
                    <a:solidFill>
                      <a:schemeClr val="tx1"/>
                    </a:solidFill>
                  </a:rPr>
                  <a:t>          Pg.50 (62, 67, 70)</a:t>
                </a:r>
              </a:p>
              <a:p>
                <a:pPr eaLnBrk="1" hangingPunct="1"/>
                <a:endParaRPr lang="en-US" dirty="0">
                  <a:solidFill>
                    <a:schemeClr val="tx1"/>
                  </a:solidFill>
                </a:endParaRPr>
              </a:p>
              <a:p>
                <a:pPr eaLnBrk="1" hangingPunct="1"/>
                <a:endParaRPr lang="en-US" dirty="0">
                  <a:solidFill>
                    <a:schemeClr val="tx1"/>
                  </a:solidFill>
                </a:endParaRPr>
              </a:p>
              <a:p>
                <a:pPr eaLnBrk="1" hangingPunct="1"/>
                <a:r>
                  <a:rPr lang="en-US" sz="2000" dirty="0">
                    <a:solidFill>
                      <a:schemeClr val="tx1"/>
                    </a:solidFill>
                  </a:rPr>
                  <a:t>2)    (-</a:t>
                </a:r>
                <a:r>
                  <a:rPr lang="en-US" sz="2000" dirty="0">
                    <a:solidFill>
                      <a:schemeClr val="tx1"/>
                    </a:solidFill>
                    <a:sym typeface="Symbol"/>
                  </a:rPr>
                  <a:t>, )</a:t>
                </a:r>
                <a:endParaRPr lang="en-US" sz="2000" dirty="0">
                  <a:solidFill>
                    <a:schemeClr val="tx1"/>
                  </a:solidFill>
                </a:endParaRPr>
              </a:p>
              <a:p>
                <a:pPr marL="457200" indent="-457200" eaLnBrk="1" hangingPunct="1">
                  <a:buAutoNum type="arabicParenR" startAt="4"/>
                </a:pPr>
                <a:r>
                  <a:rPr lang="en-US" sz="2000" dirty="0">
                    <a:solidFill>
                      <a:schemeClr val="tx1"/>
                    </a:solidFill>
                  </a:rPr>
                  <a:t>(0, </a:t>
                </a:r>
                <a:r>
                  <a:rPr lang="en-US" sz="2000" dirty="0">
                    <a:solidFill>
                      <a:schemeClr val="tx1"/>
                    </a:solidFill>
                    <a:sym typeface="Symbol"/>
                  </a:rPr>
                  <a:t>)</a:t>
                </a:r>
                <a:r>
                  <a:rPr lang="en-US" sz="2000" dirty="0">
                    <a:solidFill>
                      <a:schemeClr val="tx1"/>
                    </a:solidFill>
                  </a:rPr>
                  <a:t> </a:t>
                </a:r>
              </a:p>
              <a:p>
                <a:pPr marL="457200" indent="-457200" eaLnBrk="1" hangingPunct="1">
                  <a:buFontTx/>
                  <a:buAutoNum type="arabicParenR" startAt="6"/>
                </a:pPr>
                <a:r>
                  <a:rPr lang="en-US" sz="2000" dirty="0">
                    <a:solidFill>
                      <a:schemeClr val="tx1"/>
                    </a:solidFill>
                  </a:rPr>
                  <a:t>(-</a:t>
                </a:r>
                <a:r>
                  <a:rPr lang="en-US" sz="2000" dirty="0">
                    <a:solidFill>
                      <a:schemeClr val="tx1"/>
                    </a:solidFill>
                    <a:sym typeface="Symbol"/>
                  </a:rPr>
                  <a:t>, -1/2)(-1/2, )</a:t>
                </a:r>
                <a:endParaRPr lang="en-US" sz="2000" dirty="0">
                  <a:solidFill>
                    <a:schemeClr val="tx1"/>
                  </a:solidFill>
                </a:endParaRPr>
              </a:p>
              <a:p>
                <a:pPr marL="457200" indent="-457200" eaLnBrk="1" hangingPunct="1">
                  <a:buFontTx/>
                  <a:buAutoNum type="arabicParenR" startAt="8"/>
                </a:pPr>
                <a:r>
                  <a:rPr lang="en-US" sz="2000" dirty="0">
                    <a:solidFill>
                      <a:schemeClr val="tx1"/>
                    </a:solidFill>
                  </a:rPr>
                  <a:t>(-</a:t>
                </a:r>
                <a:r>
                  <a:rPr lang="en-US" sz="2000" dirty="0">
                    <a:solidFill>
                      <a:schemeClr val="tx1"/>
                    </a:solidFill>
                    <a:sym typeface="Symbol"/>
                  </a:rPr>
                  <a:t>, -3)(-3, 3)(3, )</a:t>
                </a:r>
                <a:endParaRPr lang="en-US" sz="2000" dirty="0">
                  <a:solidFill>
                    <a:schemeClr val="tx1"/>
                  </a:solidFill>
                </a:endParaRPr>
              </a:p>
              <a:p>
                <a:pPr marL="457200" indent="-457200" eaLnBrk="1" hangingPunct="1">
                  <a:buFontTx/>
                  <a:buAutoNum type="arabicParenR" startAt="10"/>
                </a:pPr>
                <a:r>
                  <a:rPr lang="en-US" sz="2000">
                    <a:solidFill>
                      <a:schemeClr val="tx1"/>
                    </a:solidFill>
                  </a:rPr>
                  <a:t>(</a:t>
                </a:r>
                <a:r>
                  <a:rPr lang="en-US" sz="2000">
                    <a:solidFill>
                      <a:schemeClr val="tx1"/>
                    </a:solidFill>
                    <a:sym typeface="Symbol"/>
                  </a:rPr>
                  <a:t>-1, )</a:t>
                </a:r>
                <a:endParaRPr lang="en-US" sz="2000" dirty="0">
                  <a:solidFill>
                    <a:schemeClr val="tx1"/>
                  </a:solidFill>
                </a:endParaRPr>
              </a:p>
              <a:p>
                <a:pPr eaLnBrk="1" hangingPunct="1"/>
                <a:r>
                  <a:rPr lang="en-US" sz="2400" dirty="0">
                    <a:solidFill>
                      <a:schemeClr val="tx1"/>
                    </a:solidFill>
                  </a:rPr>
                  <a:t>26)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𝟑</m:t>
                        </m:r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𝒙</m:t>
                        </m:r>
                      </m:num>
                      <m:den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(</m:t>
                        </m:r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𝒙</m:t>
                        </m:r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𝟏𝟎</m:t>
                        </m:r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)(</m:t>
                        </m:r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𝒙</m:t>
                        </m:r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𝟏</m:t>
                        </m:r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)</m:t>
                        </m:r>
                      </m:den>
                    </m:f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,  x ≠ -10, -1</a:t>
                </a:r>
              </a:p>
              <a:p>
                <a:pPr eaLnBrk="1" hangingPunct="1"/>
                <a:endParaRPr lang="en-US" sz="2400" dirty="0">
                  <a:solidFill>
                    <a:schemeClr val="tx1"/>
                  </a:solidFill>
                </a:endParaRPr>
              </a:p>
              <a:p>
                <a:pPr eaLnBrk="1" hangingPunct="1"/>
                <a:r>
                  <a:rPr lang="en-US" sz="2400" dirty="0">
                    <a:solidFill>
                      <a:schemeClr val="tx1"/>
                    </a:solidFill>
                  </a:rPr>
                  <a:t>30)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𝒚</m:t>
                        </m:r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(</m:t>
                        </m:r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𝒚</m:t>
                        </m:r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𝟑</m:t>
                        </m:r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)</m:t>
                        </m:r>
                      </m:num>
                      <m:den>
                        <m:sSup>
                          <m:sSupPr>
                            <m:ctrlPr>
                              <a:rPr lang="en-US" sz="24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𝒚</m:t>
                            </m:r>
                          </m:e>
                          <m:sup>
                            <m:r>
                              <a:rPr lang="en-US" sz="2400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𝒚</m:t>
                        </m:r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𝟏</m:t>
                        </m:r>
                      </m:den>
                    </m:f>
                    <m:r>
                      <a:rPr lang="en-US" sz="2400" b="1" i="1" smtClean="0">
                        <a:solidFill>
                          <a:schemeClr val="tx1"/>
                        </a:solidFill>
                        <a:latin typeface="Cambria Math"/>
                      </a:rPr>
                      <m:t>, </m:t>
                    </m:r>
                    <m:r>
                      <a:rPr lang="en-US" sz="2400" b="1" i="1" smtClean="0">
                        <a:solidFill>
                          <a:schemeClr val="tx1"/>
                        </a:solidFill>
                        <a:latin typeface="Cambria Math"/>
                      </a:rPr>
                      <m:t>𝒚</m:t>
                    </m:r>
                    <m:r>
                      <a:rPr lang="en-US" sz="2400" b="1" i="1" smtClean="0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≠ -1 </a:t>
                </a:r>
              </a:p>
              <a:p>
                <a:pPr eaLnBrk="1" hangingPunct="1"/>
                <a:endParaRPr lang="en-US" sz="2400" dirty="0">
                  <a:solidFill>
                    <a:schemeClr val="tx1"/>
                  </a:solidFill>
                </a:endParaRPr>
              </a:p>
              <a:p>
                <a:pPr eaLnBrk="1" hangingPunct="1"/>
                <a:r>
                  <a:rPr lang="en-US" sz="2400" dirty="0">
                    <a:solidFill>
                      <a:schemeClr val="tx1"/>
                    </a:solidFill>
                  </a:rPr>
                  <a:t>42)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chemeClr val="tx1"/>
                        </a:solidFill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𝟖</m:t>
                        </m:r>
                      </m:num>
                      <m:den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𝟓</m:t>
                        </m:r>
                      </m:den>
                    </m:f>
                    <m:r>
                      <a:rPr lang="en-US" sz="2400" b="1" i="1" smtClean="0">
                        <a:solidFill>
                          <a:schemeClr val="tx1"/>
                        </a:solidFill>
                        <a:latin typeface="Cambria Math"/>
                      </a:rPr>
                      <m:t>, </m:t>
                    </m:r>
                    <m:r>
                      <a:rPr lang="en-US" sz="2400" b="1" i="1" smtClean="0">
                        <a:solidFill>
                          <a:schemeClr val="tx1"/>
                        </a:solidFill>
                        <a:latin typeface="Cambria Math"/>
                      </a:rPr>
                      <m:t>𝒚</m:t>
                    </m:r>
                    <m:r>
                      <a:rPr lang="en-US" sz="2400" b="1" i="1" smtClean="0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  <m:r>
                      <m:rPr>
                        <m:nor/>
                      </m:rPr>
                      <a:rPr lang="en-US" sz="2400" dirty="0" smtClean="0">
                        <a:solidFill>
                          <a:schemeClr val="tx1"/>
                        </a:solidFill>
                      </a:rPr>
                      <m:t>≠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-3, 4</a:t>
                </a:r>
              </a:p>
              <a:p>
                <a:pPr eaLnBrk="1" hangingPunct="1"/>
                <a:endParaRPr lang="en-US" sz="2400" dirty="0">
                  <a:solidFill>
                    <a:schemeClr val="tx1"/>
                  </a:solidFill>
                </a:endParaRPr>
              </a:p>
              <a:p>
                <a:pPr eaLnBrk="1" hangingPunct="1"/>
                <a:r>
                  <a:rPr lang="en-US" sz="2400" dirty="0">
                    <a:solidFill>
                      <a:schemeClr val="tx1"/>
                    </a:solidFill>
                  </a:rPr>
                  <a:t>46)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(</m:t>
                        </m:r>
                        <m:sSup>
                          <m:sSupPr>
                            <m:ctrlPr>
                              <a:rPr lang="en-US" sz="24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𝒙</m:t>
                            </m:r>
                          </m:e>
                          <m:sup>
                            <m:r>
                              <a:rPr lang="en-US" sz="2400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𝒙</m:t>
                        </m:r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𝟏</m:t>
                        </m:r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)(</m:t>
                        </m:r>
                        <m:sSup>
                          <m:sSupPr>
                            <m:ctrlPr>
                              <a:rPr lang="en-US" sz="24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𝒙</m:t>
                            </m:r>
                          </m:e>
                          <m:sup>
                            <m:r>
                              <a:rPr lang="en-US" sz="2400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𝟏</m:t>
                        </m:r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)</m:t>
                        </m:r>
                      </m:num>
                      <m:den>
                        <m:sSup>
                          <m:sSupPr>
                            <m:ctrlPr>
                              <a:rPr lang="en-US" sz="24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(</m:t>
                            </m:r>
                            <m:r>
                              <a:rPr lang="en-US" sz="2400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𝒙</m:t>
                            </m:r>
                            <m:r>
                              <a:rPr lang="en-US" sz="2400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+</m:t>
                            </m:r>
                            <m:r>
                              <a:rPr lang="en-US" sz="2400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𝟏</m:t>
                            </m:r>
                            <m:r>
                              <a:rPr lang="en-US" sz="2400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)</m:t>
                            </m:r>
                          </m:e>
                          <m:sup>
                            <m:r>
                              <a:rPr lang="en-US" sz="2400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, x ≠ ±1</a:t>
                </a:r>
              </a:p>
              <a:p>
                <a:pPr eaLnBrk="1" hangingPunct="1"/>
                <a:endParaRPr lang="en-US" sz="2000" dirty="0">
                  <a:solidFill>
                    <a:schemeClr val="tx1"/>
                  </a:solidFill>
                </a:endParaRPr>
              </a:p>
              <a:p>
                <a:pPr marL="457200" indent="-457200" eaLnBrk="1" hangingPunct="1">
                  <a:buAutoNum type="arabicParenR" startAt="4"/>
                </a:pPr>
                <a:endParaRPr lang="en-US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22250" y="105090"/>
                <a:ext cx="8699500" cy="6800901"/>
              </a:xfrm>
              <a:prstGeom prst="rect">
                <a:avLst/>
              </a:prstGeom>
              <a:blipFill rotWithShape="1">
                <a:blip r:embed="rId2"/>
                <a:stretch>
                  <a:fillRect l="-1050" t="-448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245429" y="1188720"/>
                <a:ext cx="3971108" cy="52926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eaLnBrk="1" hangingPunct="1"/>
                <a:r>
                  <a:rPr lang="en-US" sz="2400" dirty="0">
                    <a:solidFill>
                      <a:schemeClr val="tx1"/>
                    </a:solidFill>
                  </a:rPr>
                  <a:t>50)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𝒙</m:t>
                        </m:r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𝒙</m:t>
                        </m:r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𝟏</m:t>
                        </m:r>
                      </m:den>
                    </m:f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, x ≠ 0, 1</a:t>
                </a:r>
              </a:p>
              <a:p>
                <a:pPr eaLnBrk="1" hangingPunct="1"/>
                <a:endParaRPr lang="en-US" sz="2400" dirty="0">
                  <a:solidFill>
                    <a:schemeClr val="tx1"/>
                  </a:solidFill>
                </a:endParaRPr>
              </a:p>
              <a:p>
                <a:pPr eaLnBrk="1" hangingPunct="1"/>
                <a:r>
                  <a:rPr lang="en-US" sz="2400" dirty="0">
                    <a:solidFill>
                      <a:schemeClr val="tx1"/>
                    </a:solidFill>
                  </a:rPr>
                  <a:t>56)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𝒙</m:t>
                        </m:r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𝟓</m:t>
                        </m:r>
                      </m:num>
                      <m:den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𝒙</m:t>
                        </m:r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𝟓</m:t>
                        </m:r>
                      </m:den>
                    </m:f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, x ≠ 5</a:t>
                </a:r>
              </a:p>
              <a:p>
                <a:pPr marL="342900" indent="-342900" eaLnBrk="1" hangingPunct="1">
                  <a:buAutoNum type="arabicParenR" startAt="48"/>
                </a:pPr>
                <a:endParaRPr lang="en-US" sz="2400" dirty="0">
                  <a:solidFill>
                    <a:schemeClr val="tx1"/>
                  </a:solidFill>
                </a:endParaRPr>
              </a:p>
              <a:p>
                <a:pPr eaLnBrk="1" hangingPunct="1"/>
                <a:r>
                  <a:rPr lang="en-US" sz="2400" dirty="0">
                    <a:solidFill>
                      <a:schemeClr val="tx1"/>
                    </a:solidFill>
                  </a:rPr>
                  <a:t>58)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(</m:t>
                        </m:r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𝒙</m:t>
                        </m:r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)(</m:t>
                        </m:r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𝒙</m:t>
                        </m:r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𝟏</m:t>
                        </m:r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)</m:t>
                        </m:r>
                      </m:den>
                    </m:f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, x ≠ -2, 1</a:t>
                </a:r>
              </a:p>
              <a:p>
                <a:pPr marL="342900" indent="-342900" eaLnBrk="1" hangingPunct="1">
                  <a:buAutoNum type="arabicParenR" startAt="56"/>
                </a:pPr>
                <a:endParaRPr lang="en-US" sz="2400" dirty="0">
                  <a:solidFill>
                    <a:schemeClr val="tx1"/>
                  </a:solidFill>
                </a:endParaRPr>
              </a:p>
              <a:p>
                <a:r>
                  <a:rPr lang="en-US" sz="2400" dirty="0">
                    <a:solidFill>
                      <a:schemeClr val="tx1"/>
                    </a:solidFill>
                  </a:rPr>
                  <a:t>62)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𝟒</m:t>
                        </m:r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𝒙</m:t>
                        </m:r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𝟏</m:t>
                        </m:r>
                      </m:num>
                      <m:den>
                        <m:d>
                          <m:dPr>
                            <m:ctrlPr>
                              <a:rPr lang="en-US" sz="24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𝒙</m:t>
                            </m:r>
                            <m:r>
                              <a:rPr lang="en-US" sz="2400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−</m:t>
                            </m:r>
                            <m:r>
                              <a:rPr lang="en-US" sz="2400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𝟏</m:t>
                            </m:r>
                          </m:e>
                        </m:d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(</m:t>
                        </m:r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𝒙</m:t>
                        </m:r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𝟏</m:t>
                        </m:r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)</m:t>
                        </m:r>
                      </m:den>
                    </m:f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x ≠ ±1</a:t>
                </a:r>
              </a:p>
              <a:p>
                <a:pPr marL="342900" indent="-342900" eaLnBrk="1" hangingPunct="1">
                  <a:buAutoNum type="arabicParenR" startAt="60"/>
                </a:pPr>
                <a:endParaRPr lang="en-US" sz="2400" dirty="0">
                  <a:solidFill>
                    <a:schemeClr val="tx1"/>
                  </a:solidFill>
                </a:endParaRPr>
              </a:p>
              <a:p>
                <a:pPr eaLnBrk="1" hangingPunct="1"/>
                <a:r>
                  <a:rPr lang="en-US" sz="2400" dirty="0">
                    <a:solidFill>
                      <a:schemeClr val="tx1"/>
                    </a:solidFill>
                  </a:rPr>
                  <a:t>67)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, x ≠ 2</a:t>
                </a:r>
              </a:p>
              <a:p>
                <a:pPr eaLnBrk="1" hangingPunct="1"/>
                <a:endParaRPr lang="en-US" sz="2400" dirty="0">
                  <a:solidFill>
                    <a:schemeClr val="tx1"/>
                  </a:solidFill>
                </a:endParaRPr>
              </a:p>
              <a:p>
                <a:pPr eaLnBrk="1" hangingPunct="1"/>
                <a:r>
                  <a:rPr lang="en-US" sz="2400" dirty="0">
                    <a:solidFill>
                      <a:schemeClr val="tx1"/>
                    </a:solidFill>
                  </a:rPr>
                  <a:t>70)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𝒚</m:t>
                        </m:r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𝟏</m:t>
                        </m:r>
                      </m:den>
                    </m:f>
                    <m:r>
                      <a:rPr lang="en-US" sz="2400" b="1" i="1" smtClean="0">
                        <a:solidFill>
                          <a:schemeClr val="tx1"/>
                        </a:solidFill>
                        <a:latin typeface="Cambria Math"/>
                      </a:rPr>
                      <m:t>, </m:t>
                    </m:r>
                    <m:r>
                      <a:rPr lang="en-US" sz="2400" b="1" i="1" smtClean="0">
                        <a:solidFill>
                          <a:schemeClr val="tx1"/>
                        </a:solidFill>
                        <a:latin typeface="Cambria Math"/>
                      </a:rPr>
                      <m:t>𝒚</m:t>
                    </m:r>
                    <m:r>
                      <a:rPr lang="en-US" sz="2400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≠</m:t>
                    </m:r>
                    <m:r>
                      <a:rPr lang="en-US" sz="2400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𝟎</m:t>
                    </m:r>
                    <m:r>
                      <a:rPr lang="en-US" sz="2400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, −</m:t>
                    </m:r>
                    <m:f>
                      <m:fPr>
                        <m:ctrlP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𝟏</m:t>
                        </m:r>
                      </m:num>
                      <m:den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𝟐</m:t>
                        </m:r>
                      </m:den>
                    </m:f>
                    <m:r>
                      <a:rPr lang="en-US" sz="2400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, −</m:t>
                    </m:r>
                    <m:r>
                      <a:rPr lang="en-US" sz="2400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𝟓</m:t>
                    </m:r>
                    <m:r>
                      <a:rPr lang="en-US" sz="2400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/</m:t>
                    </m:r>
                    <m:r>
                      <a:rPr lang="en-US" sz="2400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𝟒</m:t>
                    </m:r>
                  </m:oMath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5429" y="1188720"/>
                <a:ext cx="3971108" cy="5292603"/>
              </a:xfrm>
              <a:prstGeom prst="rect">
                <a:avLst/>
              </a:prstGeom>
              <a:blipFill rotWithShape="1">
                <a:blip r:embed="rId3"/>
                <a:stretch>
                  <a:fillRect l="-23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44713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 descr="Blue tissue paper"/>
          <p:cNvSpPr txBox="1">
            <a:spLocks noChangeArrowheads="1"/>
          </p:cNvSpPr>
          <p:nvPr/>
        </p:nvSpPr>
        <p:spPr bwMode="auto">
          <a:xfrm>
            <a:off x="533400" y="1343025"/>
            <a:ext cx="838200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b="1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b="1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b="1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b="1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b="1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95000"/>
              </a:lnSpc>
              <a:spcBef>
                <a:spcPct val="40000"/>
              </a:spcBef>
              <a:buSzPct val="50000"/>
              <a:buFont typeface="Wingdings" pitchFamily="2" charset="2"/>
              <a:buChar char="Ø"/>
            </a:pPr>
            <a:r>
              <a:rPr lang="en-US" sz="2600" b="0" dirty="0">
                <a:solidFill>
                  <a:srgbClr val="740404"/>
                </a:solidFill>
              </a:rPr>
              <a:t>Find the domain of an algebraic expression</a:t>
            </a:r>
          </a:p>
          <a:p>
            <a:pPr eaLnBrk="1" hangingPunct="1">
              <a:lnSpc>
                <a:spcPct val="95000"/>
              </a:lnSpc>
              <a:spcBef>
                <a:spcPct val="40000"/>
              </a:spcBef>
              <a:buSzPct val="50000"/>
              <a:buFont typeface="Wingdings" pitchFamily="2" charset="2"/>
              <a:buChar char="Ø"/>
            </a:pPr>
            <a:r>
              <a:rPr lang="en-US" sz="2600" b="0" dirty="0">
                <a:solidFill>
                  <a:srgbClr val="740404"/>
                </a:solidFill>
              </a:rPr>
              <a:t>Simplify a rational expression</a:t>
            </a:r>
          </a:p>
          <a:p>
            <a:pPr eaLnBrk="1" hangingPunct="1">
              <a:lnSpc>
                <a:spcPct val="95000"/>
              </a:lnSpc>
              <a:spcBef>
                <a:spcPct val="40000"/>
              </a:spcBef>
              <a:buSzPct val="50000"/>
              <a:buFont typeface="Wingdings" pitchFamily="2" charset="2"/>
              <a:buChar char="Ø"/>
            </a:pPr>
            <a:r>
              <a:rPr lang="en-US" sz="2600" b="0" dirty="0">
                <a:solidFill>
                  <a:srgbClr val="740404"/>
                </a:solidFill>
              </a:rPr>
              <a:t>Multiply and divide rational expressions</a:t>
            </a:r>
          </a:p>
        </p:txBody>
      </p:sp>
      <p:sp>
        <p:nvSpPr>
          <p:cNvPr id="717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Objective:</a:t>
            </a:r>
          </a:p>
        </p:txBody>
      </p:sp>
    </p:spTree>
    <p:extLst>
      <p:ext uri="{BB962C8B-B14F-4D97-AF65-F5344CB8AC3E}">
        <p14:creationId xmlns:p14="http://schemas.microsoft.com/office/powerpoint/2010/main" val="2993928431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 descr="Blue tissue paper"/>
          <p:cNvSpPr txBox="1">
            <a:spLocks noChangeArrowheads="1"/>
          </p:cNvSpPr>
          <p:nvPr/>
        </p:nvSpPr>
        <p:spPr bwMode="auto">
          <a:xfrm>
            <a:off x="533400" y="1343025"/>
            <a:ext cx="838200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b="1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b="1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b="1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b="1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b="1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95000"/>
              </a:lnSpc>
              <a:spcBef>
                <a:spcPct val="40000"/>
              </a:spcBef>
              <a:buSzPct val="50000"/>
              <a:buFont typeface="Wingdings" pitchFamily="2" charset="2"/>
              <a:buChar char="Ø"/>
            </a:pPr>
            <a:r>
              <a:rPr lang="en-US" sz="2600" b="0" dirty="0">
                <a:solidFill>
                  <a:srgbClr val="740404"/>
                </a:solidFill>
              </a:rPr>
              <a:t>Find the domain of an algebraic expression</a:t>
            </a:r>
          </a:p>
          <a:p>
            <a:pPr eaLnBrk="1" hangingPunct="1">
              <a:lnSpc>
                <a:spcPct val="95000"/>
              </a:lnSpc>
              <a:spcBef>
                <a:spcPct val="40000"/>
              </a:spcBef>
              <a:buSzPct val="50000"/>
              <a:buFont typeface="Wingdings" pitchFamily="2" charset="2"/>
              <a:buChar char="Ø"/>
            </a:pPr>
            <a:r>
              <a:rPr lang="en-US" sz="2600" b="0" dirty="0">
                <a:solidFill>
                  <a:srgbClr val="740404"/>
                </a:solidFill>
              </a:rPr>
              <a:t>Simplify a rational expression</a:t>
            </a:r>
          </a:p>
          <a:p>
            <a:pPr eaLnBrk="1" hangingPunct="1">
              <a:lnSpc>
                <a:spcPct val="95000"/>
              </a:lnSpc>
              <a:spcBef>
                <a:spcPct val="40000"/>
              </a:spcBef>
              <a:buSzPct val="50000"/>
              <a:buFont typeface="Wingdings" pitchFamily="2" charset="2"/>
              <a:buChar char="Ø"/>
            </a:pPr>
            <a:r>
              <a:rPr lang="en-US" sz="2600" b="0" dirty="0">
                <a:solidFill>
                  <a:srgbClr val="740404"/>
                </a:solidFill>
              </a:rPr>
              <a:t>Multiply and divide rational expressions</a:t>
            </a:r>
          </a:p>
        </p:txBody>
      </p:sp>
      <p:sp>
        <p:nvSpPr>
          <p:cNvPr id="717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dirty="0"/>
              <a:t>Summary:</a:t>
            </a:r>
          </a:p>
        </p:txBody>
      </p:sp>
    </p:spTree>
    <p:extLst>
      <p:ext uri="{BB962C8B-B14F-4D97-AF65-F5344CB8AC3E}">
        <p14:creationId xmlns:p14="http://schemas.microsoft.com/office/powerpoint/2010/main" val="1848315621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3878263" cy="1143000"/>
          </a:xfrm>
        </p:spPr>
        <p:txBody>
          <a:bodyPr/>
          <a:lstStyle/>
          <a:p>
            <a:pPr eaLnBrk="1" hangingPunct="1"/>
            <a:r>
              <a:rPr lang="en-US" sz="4800"/>
              <a:t>Sneedlegrit: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457200" y="1219200"/>
            <a:ext cx="8229600" cy="461665"/>
          </a:xfrm>
          <a:prstGeom prst="rect">
            <a:avLst/>
          </a:prstGeom>
          <a:gradFill rotWithShape="0">
            <a:gsLst>
              <a:gs pos="0">
                <a:srgbClr val="E9FFE9"/>
              </a:gs>
              <a:gs pos="50000">
                <a:srgbClr val="FFFFFF"/>
              </a:gs>
              <a:gs pos="100000">
                <a:srgbClr val="E9FFE9"/>
              </a:gs>
            </a:gsLst>
            <a:lin ang="2700000" scaled="1"/>
          </a:gradFill>
          <a:ln w="9525">
            <a:solidFill>
              <a:srgbClr val="6D7C6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b="1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b="1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b="1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b="1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dirty="0">
                <a:solidFill>
                  <a:srgbClr val="000000"/>
                </a:solidFill>
                <a:latin typeface="Tahoma" pitchFamily="34" charset="0"/>
              </a:rPr>
              <a:t>Simplify.  Don’t Forget Domain!</a:t>
            </a:r>
          </a:p>
        </p:txBody>
      </p:sp>
      <p:graphicFrame>
        <p:nvGraphicFramePr>
          <p:cNvPr id="24580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1405050"/>
              </p:ext>
            </p:extLst>
          </p:nvPr>
        </p:nvGraphicFramePr>
        <p:xfrm>
          <a:off x="1047750" y="2157413"/>
          <a:ext cx="4130675" cy="1065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05" name="Equation" r:id="rId4" imgW="1625400" imgH="419040" progId="Equation.DSMT4">
                  <p:embed/>
                </p:oleObj>
              </mc:Choice>
              <mc:Fallback>
                <p:oleObj name="Equation" r:id="rId4" imgW="1625400" imgH="41904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7750" y="2157413"/>
                        <a:ext cx="4130675" cy="1065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5F519088-442D-4828-A753-D55FE45621EE}"/>
              </a:ext>
            </a:extLst>
          </p:cNvPr>
          <p:cNvSpPr/>
          <p:nvPr/>
        </p:nvSpPr>
        <p:spPr>
          <a:xfrm>
            <a:off x="457200" y="5463857"/>
            <a:ext cx="748747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CW:  P.4 Quiz Review Rational Expressions Due next class.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split orient="vert" dir="in"/>
  </p:transition>
</p:sld>
</file>

<file path=ppt/theme/theme1.xml><?xml version="1.0" encoding="utf-8"?>
<a:theme xmlns:a="http://schemas.openxmlformats.org/drawingml/2006/main" name="Martin Gay">
  <a:themeElements>
    <a:clrScheme name="Martin Gay 5">
      <a:dk1>
        <a:srgbClr val="000000"/>
      </a:dk1>
      <a:lt1>
        <a:srgbClr val="DDDDDD"/>
      </a:lt1>
      <a:dk2>
        <a:srgbClr val="000000"/>
      </a:dk2>
      <a:lt2>
        <a:srgbClr val="FFFFFF"/>
      </a:lt2>
      <a:accent1>
        <a:srgbClr val="2D4202"/>
      </a:accent1>
      <a:accent2>
        <a:srgbClr val="043066"/>
      </a:accent2>
      <a:accent3>
        <a:srgbClr val="EBEBEB"/>
      </a:accent3>
      <a:accent4>
        <a:srgbClr val="000000"/>
      </a:accent4>
      <a:accent5>
        <a:srgbClr val="ADB0AA"/>
      </a:accent5>
      <a:accent6>
        <a:srgbClr val="032A5C"/>
      </a:accent6>
      <a:hlink>
        <a:srgbClr val="034259"/>
      </a:hlink>
      <a:folHlink>
        <a:srgbClr val="740404"/>
      </a:folHlink>
    </a:clrScheme>
    <a:fontScheme name="Martin Gay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Martin Gay 1">
        <a:dk1>
          <a:srgbClr val="264D4C"/>
        </a:dk1>
        <a:lt1>
          <a:srgbClr val="F8F8F8"/>
        </a:lt1>
        <a:dk2>
          <a:srgbClr val="336666"/>
        </a:dk2>
        <a:lt2>
          <a:srgbClr val="FFFFCC"/>
        </a:lt2>
        <a:accent1>
          <a:srgbClr val="C0C0C0"/>
        </a:accent1>
        <a:accent2>
          <a:srgbClr val="FF9900"/>
        </a:accent2>
        <a:accent3>
          <a:srgbClr val="ADB8B8"/>
        </a:accent3>
        <a:accent4>
          <a:srgbClr val="D4D4D4"/>
        </a:accent4>
        <a:accent5>
          <a:srgbClr val="DCDCDC"/>
        </a:accent5>
        <a:accent6>
          <a:srgbClr val="E78A00"/>
        </a:accent6>
        <a:hlink>
          <a:srgbClr val="FFCC00"/>
        </a:hlink>
        <a:folHlink>
          <a:srgbClr val="99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rtin Gay 2">
        <a:dk1>
          <a:srgbClr val="000000"/>
        </a:dk1>
        <a:lt1>
          <a:srgbClr val="609494"/>
        </a:lt1>
        <a:dk2>
          <a:srgbClr val="FFC545"/>
        </a:dk2>
        <a:lt2>
          <a:srgbClr val="476F6E"/>
        </a:lt2>
        <a:accent1>
          <a:srgbClr val="FFFFCC"/>
        </a:accent1>
        <a:accent2>
          <a:srgbClr val="FF9900"/>
        </a:accent2>
        <a:accent3>
          <a:srgbClr val="B6C8C8"/>
        </a:accent3>
        <a:accent4>
          <a:srgbClr val="000000"/>
        </a:accent4>
        <a:accent5>
          <a:srgbClr val="FFFFE2"/>
        </a:accent5>
        <a:accent6>
          <a:srgbClr val="E78A00"/>
        </a:accent6>
        <a:hlink>
          <a:srgbClr val="3E7D7C"/>
        </a:hlink>
        <a:folHlink>
          <a:srgbClr val="99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rtin Gay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C0C0C0"/>
        </a:accent1>
        <a:accent2>
          <a:srgbClr val="F8F8F8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E1E1E1"/>
        </a:accent6>
        <a:hlink>
          <a:srgbClr val="4D4D4D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rtin Gay 4">
        <a:dk1>
          <a:srgbClr val="000000"/>
        </a:dk1>
        <a:lt1>
          <a:srgbClr val="DDDDDD"/>
        </a:lt1>
        <a:dk2>
          <a:srgbClr val="000000"/>
        </a:dk2>
        <a:lt2>
          <a:srgbClr val="C85F08"/>
        </a:lt2>
        <a:accent1>
          <a:srgbClr val="2D4202"/>
        </a:accent1>
        <a:accent2>
          <a:srgbClr val="043066"/>
        </a:accent2>
        <a:accent3>
          <a:srgbClr val="EBEBEB"/>
        </a:accent3>
        <a:accent4>
          <a:srgbClr val="000000"/>
        </a:accent4>
        <a:accent5>
          <a:srgbClr val="ADB0AA"/>
        </a:accent5>
        <a:accent6>
          <a:srgbClr val="032A5C"/>
        </a:accent6>
        <a:hlink>
          <a:srgbClr val="034259"/>
        </a:hlink>
        <a:folHlink>
          <a:srgbClr val="74040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rtin Gay 5">
        <a:dk1>
          <a:srgbClr val="000000"/>
        </a:dk1>
        <a:lt1>
          <a:srgbClr val="DDDDDD"/>
        </a:lt1>
        <a:dk2>
          <a:srgbClr val="000000"/>
        </a:dk2>
        <a:lt2>
          <a:srgbClr val="FFFFFF"/>
        </a:lt2>
        <a:accent1>
          <a:srgbClr val="2D4202"/>
        </a:accent1>
        <a:accent2>
          <a:srgbClr val="043066"/>
        </a:accent2>
        <a:accent3>
          <a:srgbClr val="EBEBEB"/>
        </a:accent3>
        <a:accent4>
          <a:srgbClr val="000000"/>
        </a:accent4>
        <a:accent5>
          <a:srgbClr val="ADB0AA"/>
        </a:accent5>
        <a:accent6>
          <a:srgbClr val="032A5C"/>
        </a:accent6>
        <a:hlink>
          <a:srgbClr val="034259"/>
        </a:hlink>
        <a:folHlink>
          <a:srgbClr val="74040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37353</TotalTime>
  <Words>151</Words>
  <Application>Microsoft Office PowerPoint</Application>
  <PresentationFormat>On-screen Show (4:3)</PresentationFormat>
  <Paragraphs>46</Paragraphs>
  <Slides>5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6" baseType="lpstr">
      <vt:lpstr>Arial</vt:lpstr>
      <vt:lpstr>Arial Narrow</vt:lpstr>
      <vt:lpstr>Calibri</vt:lpstr>
      <vt:lpstr>Cambria Math</vt:lpstr>
      <vt:lpstr>Symbol</vt:lpstr>
      <vt:lpstr>Tahoma</vt:lpstr>
      <vt:lpstr>Times New Roman</vt:lpstr>
      <vt:lpstr>Wingdings</vt:lpstr>
      <vt:lpstr>Martin Gay</vt:lpstr>
      <vt:lpstr>MathType 6.0 Equation</vt:lpstr>
      <vt:lpstr>Equation</vt:lpstr>
      <vt:lpstr>Warm-up:</vt:lpstr>
      <vt:lpstr>PowerPoint Presentation</vt:lpstr>
      <vt:lpstr>Objective:</vt:lpstr>
      <vt:lpstr>Summary:</vt:lpstr>
      <vt:lpstr>Sneedlegrit:</vt:lpstr>
    </vt:vector>
  </TitlesOfParts>
  <Company>MS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Peter Thiel</dc:creator>
  <cp:lastModifiedBy>Kurutz, Jeremy</cp:lastModifiedBy>
  <cp:revision>574</cp:revision>
  <dcterms:created xsi:type="dcterms:W3CDTF">2007-09-02T01:21:41Z</dcterms:created>
  <dcterms:modified xsi:type="dcterms:W3CDTF">2017-09-28T12:13:26Z</dcterms:modified>
</cp:coreProperties>
</file>