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356" r:id="rId3"/>
    <p:sldId id="383" r:id="rId4"/>
    <p:sldId id="384" r:id="rId5"/>
    <p:sldId id="358" r:id="rId6"/>
    <p:sldId id="373" r:id="rId7"/>
    <p:sldId id="376" r:id="rId8"/>
    <p:sldId id="379" r:id="rId9"/>
    <p:sldId id="382" r:id="rId10"/>
    <p:sldId id="381" r:id="rId11"/>
    <p:sldId id="385" r:id="rId12"/>
    <p:sldId id="37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DE00"/>
    <a:srgbClr val="3366FF"/>
    <a:srgbClr val="000099"/>
    <a:srgbClr val="FFFF00"/>
    <a:srgbClr val="FF9900"/>
    <a:srgbClr val="00FF00"/>
    <a:srgbClr val="014B8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34" autoAdjust="0"/>
    <p:restoredTop sz="94602" autoAdjust="0"/>
  </p:normalViewPr>
  <p:slideViewPr>
    <p:cSldViewPr snapToGrid="0">
      <p:cViewPr varScale="1">
        <p:scale>
          <a:sx n="72" d="100"/>
          <a:sy n="72" d="100"/>
        </p:scale>
        <p:origin x="119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18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B3F9B2A-4900-43E5-AF12-5A9872DEC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41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97C7FD9-7425-4835-B001-4018B9A25CF2}" type="slidenum">
              <a:rPr lang="en-US" b="0" smtClean="0">
                <a:solidFill>
                  <a:srgbClr val="000000"/>
                </a:solidFill>
                <a:latin typeface="Arial Narrow" pitchFamily="34" charset="0"/>
              </a:rPr>
              <a:pPr eaLnBrk="1" hangingPunct="1"/>
              <a:t>3</a:t>
            </a:fld>
            <a:endParaRPr lang="en-US" b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Arial" charset="0"/>
              </a:rPr>
              <a:t>Chapter 14 Outline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E20A45A-410B-411B-9E61-D45AA1DD0C2D}" type="slidenum">
              <a:rPr lang="en-US" b="0" smtClean="0">
                <a:solidFill>
                  <a:srgbClr val="000000"/>
                </a:solidFill>
                <a:latin typeface="Arial Narrow" pitchFamily="34" charset="0"/>
              </a:rPr>
              <a:pPr eaLnBrk="1" hangingPunct="1"/>
              <a:t>4</a:t>
            </a:fld>
            <a:endParaRPr lang="en-US" b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Arial" charset="0"/>
              </a:rPr>
              <a:t>Chapter 14 Outline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124B133-49BE-4CDD-9293-02017FE46338}" type="slidenum">
              <a:rPr lang="en-US" b="0" smtClean="0">
                <a:solidFill>
                  <a:srgbClr val="000000"/>
                </a:solidFill>
                <a:latin typeface="Arial" charset="0"/>
              </a:rPr>
              <a:pPr eaLnBrk="1" hangingPunct="1"/>
              <a:t>5</a:t>
            </a:fld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97C7FD9-7425-4835-B001-4018B9A25CF2}" type="slidenum">
              <a:rPr lang="en-US" b="0" smtClean="0">
                <a:solidFill>
                  <a:srgbClr val="000000"/>
                </a:solidFill>
                <a:latin typeface="Arial Narrow" pitchFamily="34" charset="0"/>
              </a:rPr>
              <a:pPr eaLnBrk="1" hangingPunct="1"/>
              <a:t>10</a:t>
            </a:fld>
            <a:endParaRPr lang="en-US" b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Arial" charset="0"/>
              </a:rPr>
              <a:t>Chapter 14 Outline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9F9217A-A3C9-4EE5-AD82-3119BBBE0087}" type="slidenum">
              <a:rPr lang="en-US" b="0" smtClean="0">
                <a:solidFill>
                  <a:srgbClr val="000000"/>
                </a:solidFill>
              </a:rPr>
              <a:pPr eaLnBrk="1" hangingPunct="1"/>
              <a:t>11</a:t>
            </a:fld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6"/>
          <p:cNvSpPr>
            <a:spLocks noChangeArrowheads="1"/>
          </p:cNvSpPr>
          <p:nvPr userDrawn="1"/>
        </p:nvSpPr>
        <p:spPr bwMode="auto">
          <a:xfrm>
            <a:off x="5257800" y="990600"/>
            <a:ext cx="1066800" cy="1143000"/>
          </a:xfrm>
          <a:prstGeom prst="rect">
            <a:avLst/>
          </a:prstGeom>
          <a:gradFill rotWithShape="1">
            <a:gsLst>
              <a:gs pos="0">
                <a:srgbClr val="E1151F"/>
              </a:gs>
              <a:gs pos="100000">
                <a:srgbClr val="680A0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6334125"/>
            <a:ext cx="9144000" cy="95250"/>
          </a:xfrm>
          <a:prstGeom prst="rect">
            <a:avLst/>
          </a:prstGeom>
          <a:solidFill>
            <a:schemeClr val="accent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6429375"/>
            <a:ext cx="9144000" cy="152400"/>
          </a:xfrm>
          <a:prstGeom prst="rect">
            <a:avLst/>
          </a:prstGeom>
          <a:gradFill rotWithShape="1">
            <a:gsLst>
              <a:gs pos="0">
                <a:srgbClr val="242985"/>
              </a:gs>
              <a:gs pos="100000">
                <a:srgbClr val="11133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003362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0" y="214313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0" y="6434138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gradFill rotWithShape="1">
            <a:gsLst>
              <a:gs pos="0">
                <a:srgbClr val="E1151F"/>
              </a:gs>
              <a:gs pos="100000">
                <a:srgbClr val="680A0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7372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0" y="6550025"/>
            <a:ext cx="9144000" cy="31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5943600" y="1524000"/>
            <a:ext cx="1066800" cy="1143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7372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6629400" y="2057400"/>
            <a:ext cx="1066800" cy="1143000"/>
          </a:xfrm>
          <a:prstGeom prst="rect">
            <a:avLst/>
          </a:prstGeom>
          <a:gradFill rotWithShape="1">
            <a:gsLst>
              <a:gs pos="0">
                <a:srgbClr val="71851D"/>
              </a:gs>
              <a:gs pos="100000">
                <a:srgbClr val="343E0D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7" name="Line 24"/>
          <p:cNvSpPr>
            <a:spLocks noChangeShapeType="1"/>
          </p:cNvSpPr>
          <p:nvPr userDrawn="1"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Rectangle 25"/>
          <p:cNvSpPr>
            <a:spLocks noChangeArrowheads="1"/>
          </p:cNvSpPr>
          <p:nvPr userDrawn="1"/>
        </p:nvSpPr>
        <p:spPr bwMode="auto">
          <a:xfrm>
            <a:off x="0" y="180975"/>
            <a:ext cx="9144000" cy="352425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7372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0" y="531813"/>
            <a:ext cx="9144000" cy="1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4174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4092575"/>
            <a:ext cx="7772400" cy="1470025"/>
          </a:xfrm>
        </p:spPr>
        <p:txBody>
          <a:bodyPr/>
          <a:lstStyle>
            <a:lvl1pPr>
              <a:defRPr sz="7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4174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3400" y="1219200"/>
            <a:ext cx="3505200" cy="1447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25428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897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-52388"/>
            <a:ext cx="2057400" cy="6148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-52388"/>
            <a:ext cx="6019800" cy="6148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8950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6E335-86FC-49F5-85A3-DDB519ABD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46510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1A800-A73D-471B-A6B5-AEDBB6444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59637"/>
      </p:ext>
    </p:extLst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4C3BF-DD84-4BA4-88B9-78078C2C6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81840"/>
      </p:ext>
    </p:extLst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C95CD-6F1F-42A0-A1C1-407707B8A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21965"/>
      </p:ext>
    </p:extLst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1DB8E-FAD7-452A-BD88-CAF8A4928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57461"/>
      </p:ext>
    </p:extLst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F6D9D-93E7-4585-9257-A46129CB6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52256"/>
      </p:ext>
    </p:extLst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05BDE-B866-43E3-BA81-1CF3638B8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58905"/>
      </p:ext>
    </p:extLst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05E4F-4662-4C65-B25E-633F3DF4C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37252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3447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C0D4-5328-400B-93CE-55CF30445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4014"/>
      </p:ext>
    </p:extLst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B6A2F-2DCE-4591-A1C1-9394F2816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70246"/>
      </p:ext>
    </p:extLst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5D8E2-3FEE-4FCA-AC96-4387A5F6F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26134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7632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589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180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59926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9947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897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232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level36</a:t>
            </a:r>
          </a:p>
          <a:p>
            <a:pPr lvl="4"/>
            <a:endParaRPr lang="en-US"/>
          </a:p>
        </p:txBody>
      </p:sp>
      <p:sp>
        <p:nvSpPr>
          <p:cNvPr id="2051" name="Line 5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8" name="Text Box 7"/>
          <p:cNvSpPr txBox="1">
            <a:spLocks noChangeArrowheads="1"/>
          </p:cNvSpPr>
          <p:nvPr/>
        </p:nvSpPr>
        <p:spPr bwMode="auto">
          <a:xfrm>
            <a:off x="304800" y="0"/>
            <a:ext cx="8610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0" y="1066800"/>
            <a:ext cx="9144000" cy="76200"/>
          </a:xfrm>
          <a:prstGeom prst="rect">
            <a:avLst/>
          </a:prstGeom>
          <a:solidFill>
            <a:schemeClr val="folHlink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030" name="Text Box 9"/>
          <p:cNvSpPr txBox="1">
            <a:spLocks noChangeArrowheads="1"/>
          </p:cNvSpPr>
          <p:nvPr/>
        </p:nvSpPr>
        <p:spPr bwMode="auto">
          <a:xfrm>
            <a:off x="0" y="-609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4400" b="0">
              <a:solidFill>
                <a:srgbClr val="000000"/>
              </a:solidFill>
            </a:endParaRPr>
          </a:p>
        </p:txBody>
      </p:sp>
      <p:sp>
        <p:nvSpPr>
          <p:cNvPr id="840714" name="Rectangle 10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7372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032" name="Text Box 11"/>
          <p:cNvSpPr txBox="1">
            <a:spLocks noChangeArrowheads="1"/>
          </p:cNvSpPr>
          <p:nvPr/>
        </p:nvSpPr>
        <p:spPr bwMode="auto">
          <a:xfrm>
            <a:off x="304800" y="0"/>
            <a:ext cx="8610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2057" name="Rectangle 13"/>
          <p:cNvSpPr>
            <a:spLocks noChangeArrowheads="1"/>
          </p:cNvSpPr>
          <p:nvPr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chemeClr val="tx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2058" name="Line 14"/>
          <p:cNvSpPr>
            <a:spLocks noChangeShapeType="1"/>
          </p:cNvSpPr>
          <p:nvPr/>
        </p:nvSpPr>
        <p:spPr bwMode="auto">
          <a:xfrm>
            <a:off x="0" y="1041400"/>
            <a:ext cx="9144000" cy="31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9" name="Line 20"/>
          <p:cNvSpPr>
            <a:spLocks noChangeShapeType="1"/>
          </p:cNvSpPr>
          <p:nvPr userDrawn="1"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40726" name="Rectangle 22"/>
          <p:cNvSpPr>
            <a:spLocks noChangeArrowheads="1"/>
          </p:cNvSpPr>
          <p:nvPr userDrawn="1"/>
        </p:nvSpPr>
        <p:spPr bwMode="auto">
          <a:xfrm>
            <a:off x="0" y="6581775"/>
            <a:ext cx="9144000" cy="3048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7372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 fontAlgn="ctr">
              <a:defRPr/>
            </a:pPr>
            <a:r>
              <a:rPr lang="en-US" sz="1400">
                <a:solidFill>
                  <a:srgbClr val="000000"/>
                </a:solidFill>
              </a:rPr>
              <a:t>Martin-Gay, </a:t>
            </a:r>
            <a:r>
              <a:rPr lang="en-US" sz="1400" i="1">
                <a:solidFill>
                  <a:srgbClr val="000000"/>
                </a:solidFill>
              </a:rPr>
              <a:t>Developmental Mathematics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061" name="Rectangle 23"/>
          <p:cNvSpPr>
            <a:spLocks noChangeArrowheads="1"/>
          </p:cNvSpPr>
          <p:nvPr userDrawn="1"/>
        </p:nvSpPr>
        <p:spPr bwMode="auto">
          <a:xfrm>
            <a:off x="8829675" y="6551613"/>
            <a:ext cx="390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fld id="{B669C6C8-0AAA-4AFA-8763-1C0E3C1C9725}" type="slidenum">
              <a:rPr lang="en-US" sz="1400">
                <a:solidFill>
                  <a:srgbClr val="000000"/>
                </a:solidFill>
              </a:rPr>
              <a:pPr>
                <a:spcBef>
                  <a:spcPct val="50000"/>
                </a:spcBef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062" name="Line 21"/>
          <p:cNvSpPr>
            <a:spLocks noChangeShapeType="1"/>
          </p:cNvSpPr>
          <p:nvPr userDrawn="1"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6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52388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t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1730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t"/>
        <a:defRPr sz="2800">
          <a:solidFill>
            <a:schemeClr val="tx1"/>
          </a:solidFill>
          <a:latin typeface="+mn-lt"/>
        </a:defRPr>
      </a:lvl2pPr>
      <a:lvl3pPr marL="1081088" indent="-16668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t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&gt;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5400"/>
            </a:gs>
            <a:gs pos="50000">
              <a:srgbClr val="000000"/>
            </a:gs>
            <a:gs pos="100000">
              <a:srgbClr val="0054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5F7F40D-5CA0-4C89-B2C8-99BA1FBAA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400050" indent="-4000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SzPct val="85000"/>
        <a:buFont typeface="Wingdings" pitchFamily="2" charset="2"/>
        <a:buChar char="u"/>
        <a:defRPr sz="2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914400" indent="-4000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Arial Unicode MS" pitchFamily="34" charset="-128"/>
        <a:buChar char="✦"/>
        <a:defRPr sz="23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427163" indent="-3984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ª"/>
        <a:defRPr sz="2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939925" indent="-3984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Arial Unicode MS" pitchFamily="34" charset="-128"/>
        <a:buChar char="❖"/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406650" indent="-352425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Arial Unicode MS" pitchFamily="34" charset="-128"/>
        <a:buChar char="✥"/>
        <a:defRPr sz="19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863850" indent="-352425" algn="l" rtl="0" fontAlgn="base">
        <a:spcBef>
          <a:spcPct val="20000"/>
        </a:spcBef>
        <a:spcAft>
          <a:spcPct val="0"/>
        </a:spcAft>
        <a:buClr>
          <a:srgbClr val="FF9900"/>
        </a:buClr>
        <a:buFont typeface="Arial Unicode MS" pitchFamily="34" charset="-128"/>
        <a:buChar char="✥"/>
        <a:defRPr sz="19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321050" indent="-352425" algn="l" rtl="0" fontAlgn="base">
        <a:spcBef>
          <a:spcPct val="20000"/>
        </a:spcBef>
        <a:spcAft>
          <a:spcPct val="0"/>
        </a:spcAft>
        <a:buClr>
          <a:srgbClr val="FF9900"/>
        </a:buClr>
        <a:buFont typeface="Arial Unicode MS" pitchFamily="34" charset="-128"/>
        <a:buChar char="✥"/>
        <a:defRPr sz="19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778250" indent="-352425" algn="l" rtl="0" fontAlgn="base">
        <a:spcBef>
          <a:spcPct val="20000"/>
        </a:spcBef>
        <a:spcAft>
          <a:spcPct val="0"/>
        </a:spcAft>
        <a:buClr>
          <a:srgbClr val="FF9900"/>
        </a:buClr>
        <a:buFont typeface="Arial Unicode MS" pitchFamily="34" charset="-128"/>
        <a:buChar char="✥"/>
        <a:defRPr sz="19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235450" indent="-352425" algn="l" rtl="0" fontAlgn="base">
        <a:spcBef>
          <a:spcPct val="20000"/>
        </a:spcBef>
        <a:spcAft>
          <a:spcPct val="0"/>
        </a:spcAft>
        <a:buClr>
          <a:srgbClr val="FF9900"/>
        </a:buClr>
        <a:buFont typeface="Arial Unicode MS" pitchFamily="34" charset="-128"/>
        <a:buChar char="✥"/>
        <a:defRPr sz="19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Warm-up: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46611" y="2033452"/>
            <a:ext cx="2658291" cy="7620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4400" dirty="0"/>
              <a:t>Simplify:</a:t>
            </a: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FFFF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908215"/>
              </p:ext>
            </p:extLst>
          </p:nvPr>
        </p:nvGraphicFramePr>
        <p:xfrm>
          <a:off x="3033304" y="1535702"/>
          <a:ext cx="1538696" cy="195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3" imgW="330120" imgH="419040" progId="Equation.DSMT4">
                  <p:embed/>
                </p:oleObj>
              </mc:Choice>
              <mc:Fallback>
                <p:oleObj name="Equation" r:id="rId3" imgW="330120" imgH="419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304" y="1535702"/>
                        <a:ext cx="1538696" cy="1959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22249" y="6009509"/>
            <a:ext cx="76546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chemeClr val="tx1"/>
                </a:solidFill>
              </a:rPr>
              <a:t>HW:  Study for Quiz next class on 	Rational Expressions!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 descr="Blue tissue paper"/>
          <p:cNvSpPr txBox="1">
            <a:spLocks noChangeArrowheads="1"/>
          </p:cNvSpPr>
          <p:nvPr/>
        </p:nvSpPr>
        <p:spPr bwMode="auto">
          <a:xfrm>
            <a:off x="533400" y="1343025"/>
            <a:ext cx="8382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40000"/>
              </a:spcBef>
              <a:buSzPct val="50000"/>
              <a:buFont typeface="Wingdings" pitchFamily="2" charset="2"/>
              <a:buChar char="Ø"/>
            </a:pPr>
            <a:r>
              <a:rPr lang="en-US" sz="2600" b="0" dirty="0">
                <a:solidFill>
                  <a:srgbClr val="740404"/>
                </a:solidFill>
              </a:rPr>
              <a:t>Find the domain of an algebraic expression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  <a:buSzPct val="50000"/>
              <a:buFont typeface="Wingdings" pitchFamily="2" charset="2"/>
              <a:buChar char="Ø"/>
            </a:pPr>
            <a:r>
              <a:rPr lang="en-US" sz="2600" b="0" dirty="0">
                <a:solidFill>
                  <a:srgbClr val="740404"/>
                </a:solidFill>
              </a:rPr>
              <a:t>Simplify a rational expression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  <a:buSzPct val="50000"/>
              <a:buFont typeface="Wingdings" pitchFamily="2" charset="2"/>
              <a:buChar char="Ø"/>
            </a:pPr>
            <a:r>
              <a:rPr lang="en-US" sz="2600" b="0" dirty="0">
                <a:solidFill>
                  <a:srgbClr val="740404"/>
                </a:solidFill>
              </a:rPr>
              <a:t>Multiply and divide rational expressions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/>
              <a:t>Summary:</a:t>
            </a:r>
          </a:p>
        </p:txBody>
      </p:sp>
    </p:spTree>
    <p:extLst>
      <p:ext uri="{BB962C8B-B14F-4D97-AF65-F5344CB8AC3E}">
        <p14:creationId xmlns:p14="http://schemas.microsoft.com/office/powerpoint/2010/main" val="184831562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3878263" cy="1143000"/>
          </a:xfrm>
        </p:spPr>
        <p:txBody>
          <a:bodyPr/>
          <a:lstStyle/>
          <a:p>
            <a:pPr eaLnBrk="1" hangingPunct="1"/>
            <a:r>
              <a:rPr lang="en-US" sz="4800"/>
              <a:t>Sneedlegrit: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461665"/>
          </a:xfrm>
          <a:prstGeom prst="rect">
            <a:avLst/>
          </a:prstGeom>
          <a:gradFill rotWithShape="0">
            <a:gsLst>
              <a:gs pos="0">
                <a:srgbClr val="E9FFE9"/>
              </a:gs>
              <a:gs pos="50000">
                <a:srgbClr val="FFFFFF"/>
              </a:gs>
              <a:gs pos="100000">
                <a:srgbClr val="E9FFE9"/>
              </a:gs>
            </a:gsLst>
            <a:lin ang="2700000" scaled="1"/>
          </a:gradFill>
          <a:ln w="9525">
            <a:solidFill>
              <a:srgbClr val="6D7C6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</a:rPr>
              <a:t>Simplify.  Don’t Forget Domain!</a:t>
            </a:r>
          </a:p>
        </p:txBody>
      </p:sp>
      <p:graphicFrame>
        <p:nvGraphicFramePr>
          <p:cNvPr id="2458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404246"/>
              </p:ext>
            </p:extLst>
          </p:nvPr>
        </p:nvGraphicFramePr>
        <p:xfrm>
          <a:off x="1095375" y="2157413"/>
          <a:ext cx="4033838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3" name="Equation" r:id="rId4" imgW="1587240" imgH="419040" progId="Equation.DSMT4">
                  <p:embed/>
                </p:oleObj>
              </mc:Choice>
              <mc:Fallback>
                <p:oleObj name="Equation" r:id="rId4" imgW="158724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75" y="2157413"/>
                        <a:ext cx="4033838" cy="106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TextBox 1"/>
          <p:cNvSpPr txBox="1">
            <a:spLocks noChangeArrowheads="1"/>
          </p:cNvSpPr>
          <p:nvPr/>
        </p:nvSpPr>
        <p:spPr bwMode="auto">
          <a:xfrm>
            <a:off x="222250" y="4037013"/>
            <a:ext cx="765465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dirty="0">
                <a:solidFill>
                  <a:schemeClr val="tx1"/>
                </a:solidFill>
              </a:rPr>
              <a:t>HW:  Study for Quiz next class on 	     	  Rational Expressions!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>
                <a:spLocks noChangeArrowheads="1"/>
              </p:cNvSpPr>
              <p:nvPr/>
            </p:nvSpPr>
            <p:spPr bwMode="auto">
              <a:xfrm>
                <a:off x="222250" y="105090"/>
                <a:ext cx="8699500" cy="68009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chemeClr val="tx1"/>
                    </a:solidFill>
                  </a:rPr>
                  <a:t>HW:  Pg.48 (2-10 even, in interval notation)	Pg.48 (26, 30, 42, 46, 50, 56, 58)</a:t>
                </a:r>
              </a:p>
              <a:p>
                <a:pPr eaLnBrk="1" hangingPunct="1"/>
                <a:r>
                  <a:rPr lang="en-US" dirty="0">
                    <a:solidFill>
                      <a:schemeClr val="tx1"/>
                    </a:solidFill>
                  </a:rPr>
                  <a:t>          Pg.50 (62, 67, 70)</a:t>
                </a:r>
              </a:p>
              <a:p>
                <a:pPr eaLnBrk="1" hangingPunct="1"/>
                <a:endParaRPr lang="en-US" dirty="0">
                  <a:solidFill>
                    <a:schemeClr val="tx1"/>
                  </a:solidFill>
                </a:endParaRPr>
              </a:p>
              <a:p>
                <a:pPr eaLnBrk="1" hangingPunct="1"/>
                <a:endParaRPr lang="en-US" dirty="0">
                  <a:solidFill>
                    <a:schemeClr val="tx1"/>
                  </a:solidFill>
                </a:endParaRPr>
              </a:p>
              <a:p>
                <a:pPr eaLnBrk="1" hangingPunct="1"/>
                <a:r>
                  <a:rPr lang="en-US" sz="2000" dirty="0">
                    <a:solidFill>
                      <a:schemeClr val="tx1"/>
                    </a:solidFill>
                  </a:rPr>
                  <a:t>2)    (-</a:t>
                </a:r>
                <a:r>
                  <a:rPr lang="en-US" sz="2000" dirty="0">
                    <a:solidFill>
                      <a:schemeClr val="tx1"/>
                    </a:solidFill>
                    <a:sym typeface="Symbol"/>
                  </a:rPr>
                  <a:t>, )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 eaLnBrk="1" hangingPunct="1">
                  <a:buAutoNum type="arabicParenR" startAt="4"/>
                </a:pPr>
                <a:r>
                  <a:rPr lang="en-US" sz="2000" dirty="0">
                    <a:solidFill>
                      <a:schemeClr val="tx1"/>
                    </a:solidFill>
                  </a:rPr>
                  <a:t>(0, </a:t>
                </a:r>
                <a:r>
                  <a:rPr lang="en-US" sz="2000" dirty="0">
                    <a:solidFill>
                      <a:schemeClr val="tx1"/>
                    </a:solidFill>
                    <a:sym typeface="Symbol"/>
                  </a:rPr>
                  <a:t>)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457200" indent="-457200" eaLnBrk="1" hangingPunct="1">
                  <a:buFontTx/>
                  <a:buAutoNum type="arabicParenR" startAt="6"/>
                </a:pPr>
                <a:r>
                  <a:rPr lang="en-US" sz="2000" dirty="0">
                    <a:solidFill>
                      <a:schemeClr val="tx1"/>
                    </a:solidFill>
                  </a:rPr>
                  <a:t>(-</a:t>
                </a:r>
                <a:r>
                  <a:rPr lang="en-US" sz="2000" dirty="0">
                    <a:solidFill>
                      <a:schemeClr val="tx1"/>
                    </a:solidFill>
                    <a:sym typeface="Symbol"/>
                  </a:rPr>
                  <a:t>, -1/2)(-1/2, )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 eaLnBrk="1" hangingPunct="1">
                  <a:buFontTx/>
                  <a:buAutoNum type="arabicParenR" startAt="8"/>
                </a:pPr>
                <a:r>
                  <a:rPr lang="en-US" sz="2000" dirty="0">
                    <a:solidFill>
                      <a:schemeClr val="tx1"/>
                    </a:solidFill>
                  </a:rPr>
                  <a:t>(-</a:t>
                </a:r>
                <a:r>
                  <a:rPr lang="en-US" sz="2000" dirty="0">
                    <a:solidFill>
                      <a:schemeClr val="tx1"/>
                    </a:solidFill>
                    <a:sym typeface="Symbol"/>
                  </a:rPr>
                  <a:t>, -3)(-3, 3)(3, )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 eaLnBrk="1" hangingPunct="1">
                  <a:buFontTx/>
                  <a:buAutoNum type="arabicParenR" startAt="10"/>
                </a:pPr>
                <a:r>
                  <a:rPr lang="en-US" sz="2000">
                    <a:solidFill>
                      <a:schemeClr val="tx1"/>
                    </a:solidFill>
                  </a:rPr>
                  <a:t>(</a:t>
                </a:r>
                <a:r>
                  <a:rPr lang="en-US" sz="2000">
                    <a:solidFill>
                      <a:schemeClr val="tx1"/>
                    </a:solidFill>
                    <a:sym typeface="Symbol"/>
                  </a:rPr>
                  <a:t>-1, )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pPr eaLnBrk="1" hangingPunct="1"/>
                <a:r>
                  <a:rPr lang="en-US" sz="2400" dirty="0">
                    <a:solidFill>
                      <a:schemeClr val="tx1"/>
                    </a:solidFill>
                  </a:rPr>
                  <a:t>26)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𝟏𝟎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)(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 x ≠ -10, -1</a:t>
                </a:r>
              </a:p>
              <a:p>
                <a:pPr eaLnBrk="1" hangingPunct="1"/>
                <a:endParaRPr lang="en-US" sz="2400" dirty="0">
                  <a:solidFill>
                    <a:schemeClr val="tx1"/>
                  </a:solidFill>
                </a:endParaRPr>
              </a:p>
              <a:p>
                <a:pPr eaLnBrk="1" hangingPunct="1"/>
                <a:r>
                  <a:rPr lang="en-US" sz="2400" dirty="0">
                    <a:solidFill>
                      <a:schemeClr val="tx1"/>
                    </a:solidFill>
                  </a:rPr>
                  <a:t>30)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𝒚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≠ -1 </a:t>
                </a:r>
              </a:p>
              <a:p>
                <a:pPr eaLnBrk="1" hangingPunct="1"/>
                <a:endParaRPr lang="en-US" sz="2400" dirty="0">
                  <a:solidFill>
                    <a:schemeClr val="tx1"/>
                  </a:solidFill>
                </a:endParaRPr>
              </a:p>
              <a:p>
                <a:pPr eaLnBrk="1" hangingPunct="1"/>
                <a:r>
                  <a:rPr lang="en-US" sz="2400" dirty="0">
                    <a:solidFill>
                      <a:schemeClr val="tx1"/>
                    </a:solidFill>
                  </a:rPr>
                  <a:t>42)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𝒚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400" dirty="0" smtClean="0">
                        <a:solidFill>
                          <a:schemeClr val="tx1"/>
                        </a:solidFill>
                      </a:rPr>
                      <m:t>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-3, 4</a:t>
                </a:r>
              </a:p>
              <a:p>
                <a:pPr eaLnBrk="1" hangingPunct="1"/>
                <a:endParaRPr lang="en-US" sz="2400" dirty="0">
                  <a:solidFill>
                    <a:schemeClr val="tx1"/>
                  </a:solidFill>
                </a:endParaRPr>
              </a:p>
              <a:p>
                <a:pPr eaLnBrk="1" hangingPunct="1"/>
                <a:r>
                  <a:rPr lang="en-US" sz="2400" dirty="0">
                    <a:solidFill>
                      <a:schemeClr val="tx1"/>
                    </a:solidFill>
                  </a:rPr>
                  <a:t>46)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)(</m:t>
                        </m:r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x ≠ ±1</a:t>
                </a:r>
              </a:p>
              <a:p>
                <a:pPr eaLnBrk="1" hangingPunct="1"/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 eaLnBrk="1" hangingPunct="1">
                  <a:buAutoNum type="arabicParenR" startAt="4"/>
                </a:pP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2250" y="105090"/>
                <a:ext cx="8699500" cy="6800901"/>
              </a:xfrm>
              <a:prstGeom prst="rect">
                <a:avLst/>
              </a:prstGeom>
              <a:blipFill rotWithShape="1">
                <a:blip r:embed="rId2"/>
                <a:stretch>
                  <a:fillRect l="-1050" t="-44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45429" y="1188720"/>
                <a:ext cx="3971108" cy="52926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hangingPunct="1"/>
                <a:r>
                  <a:rPr lang="en-US" sz="2400" dirty="0">
                    <a:solidFill>
                      <a:schemeClr val="tx1"/>
                    </a:solidFill>
                  </a:rPr>
                  <a:t>50)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x ≠ 0, 1</a:t>
                </a:r>
              </a:p>
              <a:p>
                <a:pPr eaLnBrk="1" hangingPunct="1"/>
                <a:endParaRPr lang="en-US" sz="2400" dirty="0">
                  <a:solidFill>
                    <a:schemeClr val="tx1"/>
                  </a:solidFill>
                </a:endParaRPr>
              </a:p>
              <a:p>
                <a:pPr eaLnBrk="1" hangingPunct="1"/>
                <a:r>
                  <a:rPr lang="en-US" sz="2400" dirty="0">
                    <a:solidFill>
                      <a:schemeClr val="tx1"/>
                    </a:solidFill>
                  </a:rPr>
                  <a:t>56)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x ≠ 5</a:t>
                </a:r>
              </a:p>
              <a:p>
                <a:pPr marL="342900" indent="-342900" eaLnBrk="1" hangingPunct="1">
                  <a:buAutoNum type="arabicParenR" startAt="48"/>
                </a:pPr>
                <a:endParaRPr lang="en-US" sz="2400" dirty="0">
                  <a:solidFill>
                    <a:schemeClr val="tx1"/>
                  </a:solidFill>
                </a:endParaRPr>
              </a:p>
              <a:p>
                <a:pPr eaLnBrk="1" hangingPunct="1"/>
                <a:r>
                  <a:rPr lang="en-US" sz="2400" dirty="0">
                    <a:solidFill>
                      <a:schemeClr val="tx1"/>
                    </a:solidFill>
                  </a:rPr>
                  <a:t>58)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)(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x ≠ -2, 1</a:t>
                </a:r>
              </a:p>
              <a:p>
                <a:pPr marL="342900" indent="-342900" eaLnBrk="1" hangingPunct="1">
                  <a:buAutoNum type="arabicParenR" startAt="56"/>
                </a:pPr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62)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d>
                          <m:dPr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e>
                        </m:d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x ≠ ±1</a:t>
                </a:r>
              </a:p>
              <a:p>
                <a:pPr marL="342900" indent="-342900" eaLnBrk="1" hangingPunct="1">
                  <a:buAutoNum type="arabicParenR" startAt="60"/>
                </a:pPr>
                <a:endParaRPr lang="en-US" sz="2400" dirty="0">
                  <a:solidFill>
                    <a:schemeClr val="tx1"/>
                  </a:solidFill>
                </a:endParaRPr>
              </a:p>
              <a:p>
                <a:pPr eaLnBrk="1" hangingPunct="1"/>
                <a:r>
                  <a:rPr lang="en-US" sz="2400" dirty="0">
                    <a:solidFill>
                      <a:schemeClr val="tx1"/>
                    </a:solidFill>
                  </a:rPr>
                  <a:t>67)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x ≠ 2</a:t>
                </a:r>
              </a:p>
              <a:p>
                <a:pPr eaLnBrk="1" hangingPunct="1"/>
                <a:endParaRPr lang="en-US" sz="2400" dirty="0">
                  <a:solidFill>
                    <a:schemeClr val="tx1"/>
                  </a:solidFill>
                </a:endParaRPr>
              </a:p>
              <a:p>
                <a:pPr eaLnBrk="1" hangingPunct="1"/>
                <a:r>
                  <a:rPr lang="en-US" sz="2400" dirty="0">
                    <a:solidFill>
                      <a:schemeClr val="tx1"/>
                    </a:solidFill>
                  </a:rPr>
                  <a:t>70)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𝒚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, −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, −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𝟓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/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𝟒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429" y="1188720"/>
                <a:ext cx="3971108" cy="5292603"/>
              </a:xfrm>
              <a:prstGeom prst="rect">
                <a:avLst/>
              </a:prstGeom>
              <a:blipFill rotWithShape="1">
                <a:blip r:embed="rId3"/>
                <a:stretch>
                  <a:fillRect l="-2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471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 descr="Blue tissue paper"/>
          <p:cNvSpPr txBox="1">
            <a:spLocks noChangeArrowheads="1"/>
          </p:cNvSpPr>
          <p:nvPr/>
        </p:nvSpPr>
        <p:spPr bwMode="auto">
          <a:xfrm>
            <a:off x="533400" y="1343025"/>
            <a:ext cx="8382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40000"/>
              </a:spcBef>
              <a:buSzPct val="50000"/>
              <a:buFont typeface="Wingdings" pitchFamily="2" charset="2"/>
              <a:buChar char="Ø"/>
            </a:pPr>
            <a:r>
              <a:rPr lang="en-US" sz="2600" b="0" dirty="0">
                <a:solidFill>
                  <a:srgbClr val="740404"/>
                </a:solidFill>
              </a:rPr>
              <a:t>Find the domain of an algebraic expression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  <a:buSzPct val="50000"/>
              <a:buFont typeface="Wingdings" pitchFamily="2" charset="2"/>
              <a:buChar char="Ø"/>
            </a:pPr>
            <a:r>
              <a:rPr lang="en-US" sz="2600" b="0" dirty="0">
                <a:solidFill>
                  <a:srgbClr val="740404"/>
                </a:solidFill>
              </a:rPr>
              <a:t>Simplify a rational expression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  <a:buSzPct val="50000"/>
              <a:buFont typeface="Wingdings" pitchFamily="2" charset="2"/>
              <a:buChar char="Ø"/>
            </a:pPr>
            <a:r>
              <a:rPr lang="en-US" sz="2600" b="0" dirty="0">
                <a:solidFill>
                  <a:srgbClr val="740404"/>
                </a:solidFill>
              </a:rPr>
              <a:t>Multiply and divide rational expressions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Objective:</a:t>
            </a:r>
          </a:p>
        </p:txBody>
      </p:sp>
    </p:spTree>
    <p:extLst>
      <p:ext uri="{BB962C8B-B14F-4D97-AF65-F5344CB8AC3E}">
        <p14:creationId xmlns:p14="http://schemas.microsoft.com/office/powerpoint/2010/main" val="299392843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Answers to Classwork: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>
                <a:spLocks noChangeArrowheads="1"/>
              </p:cNvSpPr>
              <p:nvPr/>
            </p:nvSpPr>
            <p:spPr bwMode="auto">
              <a:xfrm>
                <a:off x="222250" y="274909"/>
                <a:ext cx="8699500" cy="60635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dirty="0">
                  <a:solidFill>
                    <a:schemeClr val="tx1"/>
                  </a:solidFill>
                </a:endParaRPr>
              </a:p>
              <a:p>
                <a:pPr eaLnBrk="1" hangingPunct="1"/>
                <a:endParaRPr lang="en-US" dirty="0">
                  <a:solidFill>
                    <a:schemeClr val="tx1"/>
                  </a:solidFill>
                </a:endParaRPr>
              </a:p>
              <a:p>
                <a:pPr eaLnBrk="1" hangingPunct="1"/>
                <a:endParaRPr lang="en-US" dirty="0">
                  <a:solidFill>
                    <a:schemeClr val="tx1"/>
                  </a:solidFill>
                </a:endParaRPr>
              </a:p>
              <a:p>
                <a:pPr marL="457200" indent="-457200" eaLnBrk="1" hangingPunct="1">
                  <a:buAutoNum type="arabi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D: (- </a:t>
                </a:r>
                <a:r>
                  <a:rPr lang="en-US" sz="2000" dirty="0">
                    <a:solidFill>
                      <a:schemeClr val="tx1"/>
                    </a:solidFill>
                    <a:sym typeface="Symbol"/>
                  </a:rPr>
                  <a:t>, )</a:t>
                </a:r>
              </a:p>
              <a:p>
                <a:pPr marL="457200" indent="-457200" eaLnBrk="1" hangingPunct="1">
                  <a:buAutoNum type="arabicParenR"/>
                </a:pPr>
                <a:r>
                  <a:rPr lang="en-US" sz="2000" dirty="0">
                    <a:solidFill>
                      <a:schemeClr val="tx1"/>
                    </a:solidFill>
                    <a:sym typeface="Symbol"/>
                  </a:rPr>
                  <a:t>D: (- , -11)(-11, 11)(11, )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 eaLnBrk="1" hangingPunct="1">
                  <a:buAutoNum type="arabicParenR" startAt="3"/>
                </a:pPr>
                <a:r>
                  <a:rPr lang="en-US" sz="2000" dirty="0">
                    <a:solidFill>
                      <a:schemeClr val="tx1"/>
                    </a:solidFill>
                  </a:rPr>
                  <a:t>D: [2, </a:t>
                </a:r>
                <a:r>
                  <a:rPr lang="en-US" sz="2000" dirty="0">
                    <a:solidFill>
                      <a:schemeClr val="tx1"/>
                    </a:solidFill>
                    <a:sym typeface="Symbol"/>
                  </a:rPr>
                  <a:t>)</a:t>
                </a:r>
              </a:p>
              <a:p>
                <a:pPr marL="457200" indent="-457200" eaLnBrk="1" hangingPunct="1">
                  <a:buAutoNum type="arabicParenR" startAt="3"/>
                </a:pPr>
                <a:r>
                  <a:rPr lang="en-US" sz="2000" dirty="0">
                    <a:solidFill>
                      <a:schemeClr val="tx1"/>
                    </a:solidFill>
                    <a:sym typeface="Symbol"/>
                  </a:rPr>
                  <a:t>D: [-5, 5]</a:t>
                </a:r>
              </a:p>
              <a:p>
                <a:pPr eaLnBrk="1" hangingPunct="1"/>
                <a:endParaRPr lang="en-US" sz="2000" dirty="0">
                  <a:solidFill>
                    <a:schemeClr val="tx1"/>
                  </a:solidFill>
                  <a:sym typeface="Symbol"/>
                </a:endParaRPr>
              </a:p>
              <a:p>
                <a:pPr eaLnBrk="1" hangingPunct="1"/>
                <a:r>
                  <a:rPr lang="en-US" sz="2000" dirty="0">
                    <a:solidFill>
                      <a:schemeClr val="tx1"/>
                    </a:solidFill>
                    <a:sym typeface="Symbol"/>
                  </a:rPr>
                  <a:t>1)  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 x ≠ 5, -3		6)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000" dirty="0">
                        <a:solidFill>
                          <a:schemeClr val="tx1"/>
                        </a:solidFill>
                      </a:rPr>
                      <m:t>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3</a:t>
                </a:r>
              </a:p>
              <a:p>
                <a:pPr eaLnBrk="1" hangingPunct="1"/>
                <a:endParaRPr lang="en-US" sz="2000" dirty="0">
                  <a:solidFill>
                    <a:schemeClr val="tx1"/>
                  </a:solidFill>
                </a:endParaRPr>
              </a:p>
              <a:p>
                <a:pPr eaLnBrk="1" hangingPunct="1"/>
                <a:r>
                  <a:rPr lang="en-US" sz="2000" dirty="0">
                    <a:solidFill>
                      <a:schemeClr val="tx1"/>
                    </a:solidFill>
                  </a:rPr>
                  <a:t>2)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≠ ±4			7)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)(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000" dirty="0">
                        <a:solidFill>
                          <a:schemeClr val="tx1"/>
                        </a:solidFill>
                      </a:rPr>
                      <m:t>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5, -3</a:t>
                </a:r>
              </a:p>
              <a:p>
                <a:pPr eaLnBrk="1" hangingPunct="1"/>
                <a:endParaRPr lang="en-US" sz="2000" dirty="0">
                  <a:solidFill>
                    <a:schemeClr val="tx1"/>
                  </a:solidFill>
                </a:endParaRPr>
              </a:p>
              <a:p>
                <a:pPr eaLnBrk="1" hangingPunct="1"/>
                <a:r>
                  <a:rPr lang="en-US" sz="2000" dirty="0">
                    <a:solidFill>
                      <a:schemeClr val="tx1"/>
                    </a:solidFill>
                  </a:rPr>
                  <a:t>3)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x ≠ ± 1, -3, 2		8) -6,  x ≠ -4, 3</a:t>
                </a:r>
              </a:p>
              <a:p>
                <a:pPr eaLnBrk="1" hangingPunct="1"/>
                <a:endParaRPr lang="en-US" sz="2000" dirty="0">
                  <a:solidFill>
                    <a:schemeClr val="tx1"/>
                  </a:solidFill>
                </a:endParaRPr>
              </a:p>
              <a:p>
                <a:pPr eaLnBrk="1" hangingPunct="1"/>
                <a:r>
                  <a:rPr lang="en-US" sz="2000" dirty="0">
                    <a:solidFill>
                      <a:schemeClr val="tx1"/>
                    </a:solidFill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000" dirty="0" smtClean="0">
                        <a:solidFill>
                          <a:schemeClr val="tx1"/>
                        </a:solidFill>
                      </a:rPr>
                      <m:t>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±4, -3, 2</a:t>
                </a:r>
              </a:p>
              <a:p>
                <a:pPr eaLnBrk="1" hangingPunct="1"/>
                <a:endParaRPr lang="en-US" sz="2000" dirty="0">
                  <a:solidFill>
                    <a:schemeClr val="tx1"/>
                  </a:solidFill>
                </a:endParaRPr>
              </a:p>
              <a:p>
                <a:pPr eaLnBrk="1" hangingPunct="1"/>
                <a:r>
                  <a:rPr lang="en-US" sz="2000" dirty="0">
                    <a:solidFill>
                      <a:schemeClr val="tx1"/>
                    </a:solidFill>
                  </a:rPr>
                  <a:t>5)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x ≠ 0</a:t>
                </a:r>
              </a:p>
              <a:p>
                <a:pPr eaLnBrk="1" hangingPunct="1"/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2250" y="274909"/>
                <a:ext cx="8699500" cy="6063519"/>
              </a:xfrm>
              <a:prstGeom prst="rect">
                <a:avLst/>
              </a:prstGeom>
              <a:blipFill rotWithShape="1">
                <a:blip r:embed="rId3"/>
                <a:stretch>
                  <a:fillRect l="-7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246504"/>
              </p:ext>
            </p:extLst>
          </p:nvPr>
        </p:nvGraphicFramePr>
        <p:xfrm>
          <a:off x="5630091" y="1678275"/>
          <a:ext cx="1371599" cy="987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" name="Equation" r:id="rId4" imgW="545760" imgH="393480" progId="Equation.DSMT4">
                  <p:embed/>
                </p:oleObj>
              </mc:Choice>
              <mc:Fallback>
                <p:oleObj name="Equation" r:id="rId4" imgW="54576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0091" y="1678275"/>
                        <a:ext cx="1371599" cy="9875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205636"/>
              </p:ext>
            </p:extLst>
          </p:nvPr>
        </p:nvGraphicFramePr>
        <p:xfrm>
          <a:off x="1045029" y="4010826"/>
          <a:ext cx="1214846" cy="617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1" name="Equation" r:id="rId6" imgW="444240" imgH="228600" progId="Equation.DSMT4">
                  <p:embed/>
                </p:oleObj>
              </mc:Choice>
              <mc:Fallback>
                <p:oleObj name="Equation" r:id="rId6" imgW="44424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5029" y="4010826"/>
                        <a:ext cx="1214846" cy="6173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426609"/>
              </p:ext>
            </p:extLst>
          </p:nvPr>
        </p:nvGraphicFramePr>
        <p:xfrm>
          <a:off x="5643155" y="3939585"/>
          <a:ext cx="1593667" cy="688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2" name="Equation" r:id="rId8" imgW="583920" imgH="253800" progId="Equation.DSMT4">
                  <p:embed/>
                </p:oleObj>
              </mc:Choice>
              <mc:Fallback>
                <p:oleObj name="Equation" r:id="rId8" imgW="583920" imgH="253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155" y="3939585"/>
                        <a:ext cx="1593667" cy="6886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457200" y="596334"/>
            <a:ext cx="8268789" cy="403187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FFFF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Give the domain in interval notation.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US" sz="3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sz="3200" b="1" i="0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+ 3x – 8	   		2. 			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en-US" sz="3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en-US" sz="3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 					4.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ransition>
    <p:pull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26" y="454075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Simplify.  Circle your answer.   DON’T FORGET THE DOMAIN!!!!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868599"/>
              </p:ext>
            </p:extLst>
          </p:nvPr>
        </p:nvGraphicFramePr>
        <p:xfrm>
          <a:off x="1058091" y="1518585"/>
          <a:ext cx="1710868" cy="114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4" name="Equation" r:id="rId3" imgW="419040" imgH="279360" progId="Equation.DSMT4">
                  <p:embed/>
                </p:oleObj>
              </mc:Choice>
              <mc:Fallback>
                <p:oleObj name="Equation" r:id="rId3" imgW="419040" imgH="2793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091" y="1518585"/>
                        <a:ext cx="1710868" cy="1144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952500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FFFF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FFFF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53719"/>
              </p:ext>
            </p:extLst>
          </p:nvPr>
        </p:nvGraphicFramePr>
        <p:xfrm>
          <a:off x="4763588" y="1544166"/>
          <a:ext cx="3301822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5" name="Equation" r:id="rId5" imgW="838080" imgH="279360" progId="Equation.DSMT4">
                  <p:embed/>
                </p:oleObj>
              </mc:Choice>
              <mc:Fallback>
                <p:oleObj name="Equation" r:id="rId5" imgW="838080" imgH="279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3588" y="1544166"/>
                        <a:ext cx="3301822" cy="1093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1894114"/>
            <a:ext cx="600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62697" y="1906394"/>
            <a:ext cx="600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105099929"/>
      </p:ext>
    </p:extLst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952500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FFFF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FFFF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354681"/>
            <a:ext cx="600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24399" y="1354693"/>
            <a:ext cx="600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955004"/>
              </p:ext>
            </p:extLst>
          </p:nvPr>
        </p:nvGraphicFramePr>
        <p:xfrm>
          <a:off x="1227907" y="1153090"/>
          <a:ext cx="2529407" cy="83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8" name="Equation" r:id="rId3" imgW="1218960" imgH="393480" progId="Equation.DSMT4">
                  <p:embed/>
                </p:oleObj>
              </mc:Choice>
              <mc:Fallback>
                <p:oleObj name="Equation" r:id="rId3" imgW="121896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7907" y="1153090"/>
                        <a:ext cx="2529407" cy="832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5037388"/>
              </p:ext>
            </p:extLst>
          </p:nvPr>
        </p:nvGraphicFramePr>
        <p:xfrm>
          <a:off x="5773783" y="796039"/>
          <a:ext cx="1050199" cy="1308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9" name="Equation" r:id="rId5" imgW="457200" imgH="571320" progId="Equation.DSMT4">
                  <p:embed/>
                </p:oleObj>
              </mc:Choice>
              <mc:Fallback>
                <p:oleObj name="Equation" r:id="rId5" imgW="457200" imgH="5713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3783" y="796039"/>
                        <a:ext cx="1050199" cy="13087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FFFF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57200" y="952500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FFFF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57200" y="1724025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FFFF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851781"/>
      </p:ext>
    </p:extLst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952500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FFFF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FFFF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354681"/>
            <a:ext cx="600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24399" y="1354693"/>
            <a:ext cx="600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043843"/>
              </p:ext>
            </p:extLst>
          </p:nvPr>
        </p:nvGraphicFramePr>
        <p:xfrm>
          <a:off x="1058091" y="1022627"/>
          <a:ext cx="3217867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7" name="Equation" r:id="rId3" imgW="888840" imgH="279360" progId="Equation.DSMT4">
                  <p:embed/>
                </p:oleObj>
              </mc:Choice>
              <mc:Fallback>
                <p:oleObj name="Equation" r:id="rId3" imgW="8888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091" y="1022627"/>
                        <a:ext cx="3217867" cy="1033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FFFF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57200" y="952500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FFFF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FFFF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370538"/>
              </p:ext>
            </p:extLst>
          </p:nvPr>
        </p:nvGraphicFramePr>
        <p:xfrm>
          <a:off x="5325290" y="1019001"/>
          <a:ext cx="1605135" cy="1040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8" name="Equation" r:id="rId5" imgW="660240" imgH="419040" progId="Equation.DSMT4">
                  <p:embed/>
                </p:oleObj>
              </mc:Choice>
              <mc:Fallback>
                <p:oleObj name="Equation" r:id="rId5" imgW="660240" imgH="419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5290" y="1019001"/>
                        <a:ext cx="1605135" cy="10406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9961986"/>
      </p:ext>
    </p:extLst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952500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FFFF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FFFF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354681"/>
            <a:ext cx="600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24399" y="1354693"/>
            <a:ext cx="600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8.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FFFF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57200" y="952500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FFFF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57200" y="1724025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FFFF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41505"/>
              </p:ext>
            </p:extLst>
          </p:nvPr>
        </p:nvGraphicFramePr>
        <p:xfrm>
          <a:off x="1058091" y="1106371"/>
          <a:ext cx="2155727" cy="865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34" name="Equation" r:id="rId3" imgW="965160" imgH="393480" progId="Equation.DSMT4">
                  <p:embed/>
                </p:oleObj>
              </mc:Choice>
              <mc:Fallback>
                <p:oleObj name="Equation" r:id="rId3" imgW="96516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091" y="1106371"/>
                        <a:ext cx="2155727" cy="8659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656005"/>
              </p:ext>
            </p:extLst>
          </p:nvPr>
        </p:nvGraphicFramePr>
        <p:xfrm>
          <a:off x="5325290" y="1103377"/>
          <a:ext cx="2667181" cy="87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35" name="Equation" r:id="rId5" imgW="1218960" imgH="393480" progId="Equation.DSMT4">
                  <p:embed/>
                </p:oleObj>
              </mc:Choice>
              <mc:Fallback>
                <p:oleObj name="Equation" r:id="rId5" imgW="121896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5290" y="1103377"/>
                        <a:ext cx="2667181" cy="871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FFFF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457200" y="904875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FFFF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57200" y="1390650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FFFF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961986"/>
      </p:ext>
    </p:extLst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Martin Gay">
  <a:themeElements>
    <a:clrScheme name="Martin Gay 5">
      <a:dk1>
        <a:srgbClr val="000000"/>
      </a:dk1>
      <a:lt1>
        <a:srgbClr val="DDDDDD"/>
      </a:lt1>
      <a:dk2>
        <a:srgbClr val="000000"/>
      </a:dk2>
      <a:lt2>
        <a:srgbClr val="FFFFFF"/>
      </a:lt2>
      <a:accent1>
        <a:srgbClr val="2D4202"/>
      </a:accent1>
      <a:accent2>
        <a:srgbClr val="043066"/>
      </a:accent2>
      <a:accent3>
        <a:srgbClr val="EBEBEB"/>
      </a:accent3>
      <a:accent4>
        <a:srgbClr val="000000"/>
      </a:accent4>
      <a:accent5>
        <a:srgbClr val="ADB0AA"/>
      </a:accent5>
      <a:accent6>
        <a:srgbClr val="032A5C"/>
      </a:accent6>
      <a:hlink>
        <a:srgbClr val="034259"/>
      </a:hlink>
      <a:folHlink>
        <a:srgbClr val="740404"/>
      </a:folHlink>
    </a:clrScheme>
    <a:fontScheme name="Martin Ga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rtin Gay 1">
        <a:dk1>
          <a:srgbClr val="264D4C"/>
        </a:dk1>
        <a:lt1>
          <a:srgbClr val="F8F8F8"/>
        </a:lt1>
        <a:dk2>
          <a:srgbClr val="336666"/>
        </a:dk2>
        <a:lt2>
          <a:srgbClr val="FFFFCC"/>
        </a:lt2>
        <a:accent1>
          <a:srgbClr val="C0C0C0"/>
        </a:accent1>
        <a:accent2>
          <a:srgbClr val="FF9900"/>
        </a:accent2>
        <a:accent3>
          <a:srgbClr val="ADB8B8"/>
        </a:accent3>
        <a:accent4>
          <a:srgbClr val="D4D4D4"/>
        </a:accent4>
        <a:accent5>
          <a:srgbClr val="DCDCDC"/>
        </a:accent5>
        <a:accent6>
          <a:srgbClr val="E78A00"/>
        </a:accent6>
        <a:hlink>
          <a:srgbClr val="FFCC00"/>
        </a:hlink>
        <a:folHlink>
          <a:srgbClr val="99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tin Gay 2">
        <a:dk1>
          <a:srgbClr val="000000"/>
        </a:dk1>
        <a:lt1>
          <a:srgbClr val="609494"/>
        </a:lt1>
        <a:dk2>
          <a:srgbClr val="FFC545"/>
        </a:dk2>
        <a:lt2>
          <a:srgbClr val="476F6E"/>
        </a:lt2>
        <a:accent1>
          <a:srgbClr val="FFFFCC"/>
        </a:accent1>
        <a:accent2>
          <a:srgbClr val="FF9900"/>
        </a:accent2>
        <a:accent3>
          <a:srgbClr val="B6C8C8"/>
        </a:accent3>
        <a:accent4>
          <a:srgbClr val="000000"/>
        </a:accent4>
        <a:accent5>
          <a:srgbClr val="FFFFE2"/>
        </a:accent5>
        <a:accent6>
          <a:srgbClr val="E78A00"/>
        </a:accent6>
        <a:hlink>
          <a:srgbClr val="3E7D7C"/>
        </a:hlink>
        <a:folHlink>
          <a:srgbClr val="99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tin Gay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F8F8F8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1E1E1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tin Gay 4">
        <a:dk1>
          <a:srgbClr val="000000"/>
        </a:dk1>
        <a:lt1>
          <a:srgbClr val="DDDDDD"/>
        </a:lt1>
        <a:dk2>
          <a:srgbClr val="000000"/>
        </a:dk2>
        <a:lt2>
          <a:srgbClr val="C85F08"/>
        </a:lt2>
        <a:accent1>
          <a:srgbClr val="2D4202"/>
        </a:accent1>
        <a:accent2>
          <a:srgbClr val="043066"/>
        </a:accent2>
        <a:accent3>
          <a:srgbClr val="EBEBEB"/>
        </a:accent3>
        <a:accent4>
          <a:srgbClr val="000000"/>
        </a:accent4>
        <a:accent5>
          <a:srgbClr val="ADB0AA"/>
        </a:accent5>
        <a:accent6>
          <a:srgbClr val="032A5C"/>
        </a:accent6>
        <a:hlink>
          <a:srgbClr val="034259"/>
        </a:hlink>
        <a:folHlink>
          <a:srgbClr val="7404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tin Gay 5">
        <a:dk1>
          <a:srgbClr val="000000"/>
        </a:dk1>
        <a:lt1>
          <a:srgbClr val="DDDDDD"/>
        </a:lt1>
        <a:dk2>
          <a:srgbClr val="000000"/>
        </a:dk2>
        <a:lt2>
          <a:srgbClr val="FFFFFF"/>
        </a:lt2>
        <a:accent1>
          <a:srgbClr val="2D4202"/>
        </a:accent1>
        <a:accent2>
          <a:srgbClr val="043066"/>
        </a:accent2>
        <a:accent3>
          <a:srgbClr val="EBEBEB"/>
        </a:accent3>
        <a:accent4>
          <a:srgbClr val="000000"/>
        </a:accent4>
        <a:accent5>
          <a:srgbClr val="ADB0AA"/>
        </a:accent5>
        <a:accent6>
          <a:srgbClr val="032A5C"/>
        </a:accent6>
        <a:hlink>
          <a:srgbClr val="034259"/>
        </a:hlink>
        <a:folHlink>
          <a:srgbClr val="7404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37342</TotalTime>
  <Words>240</Words>
  <Application>Microsoft Office PowerPoint</Application>
  <PresentationFormat>On-screen Show (4:3)</PresentationFormat>
  <Paragraphs>84</Paragraphs>
  <Slides>11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Arial Narrow</vt:lpstr>
      <vt:lpstr>Arial Unicode MS</vt:lpstr>
      <vt:lpstr>Calibri</vt:lpstr>
      <vt:lpstr>Cambria Math</vt:lpstr>
      <vt:lpstr>Symbol</vt:lpstr>
      <vt:lpstr>Tahoma</vt:lpstr>
      <vt:lpstr>Times New Roman</vt:lpstr>
      <vt:lpstr>Wingdings</vt:lpstr>
      <vt:lpstr>Martin Gay</vt:lpstr>
      <vt:lpstr>1_Default Design</vt:lpstr>
      <vt:lpstr>Equation</vt:lpstr>
      <vt:lpstr>Warm-up:</vt:lpstr>
      <vt:lpstr>PowerPoint Presentation</vt:lpstr>
      <vt:lpstr>Objective:</vt:lpstr>
      <vt:lpstr>Answers to Classwork: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Summary:</vt:lpstr>
      <vt:lpstr>Sneedlegrit:</vt:lpstr>
    </vt:vector>
  </TitlesOfParts>
  <Company>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Thiel</dc:creator>
  <cp:lastModifiedBy>Kurutz, Jeremy</cp:lastModifiedBy>
  <cp:revision>573</cp:revision>
  <dcterms:created xsi:type="dcterms:W3CDTF">2007-09-02T01:21:41Z</dcterms:created>
  <dcterms:modified xsi:type="dcterms:W3CDTF">2017-09-28T03:59:01Z</dcterms:modified>
</cp:coreProperties>
</file>