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87" r:id="rId3"/>
  </p:sldMasterIdLst>
  <p:notesMasterIdLst>
    <p:notesMasterId r:id="rId20"/>
  </p:notesMasterIdLst>
  <p:sldIdLst>
    <p:sldId id="285" r:id="rId4"/>
    <p:sldId id="256" r:id="rId5"/>
    <p:sldId id="270" r:id="rId6"/>
    <p:sldId id="307" r:id="rId7"/>
    <p:sldId id="308" r:id="rId8"/>
    <p:sldId id="311" r:id="rId9"/>
    <p:sldId id="312" r:id="rId10"/>
    <p:sldId id="313" r:id="rId11"/>
    <p:sldId id="286" r:id="rId12"/>
    <p:sldId id="288" r:id="rId13"/>
    <p:sldId id="290" r:id="rId14"/>
    <p:sldId id="291" r:id="rId15"/>
    <p:sldId id="304" r:id="rId16"/>
    <p:sldId id="306" r:id="rId17"/>
    <p:sldId id="266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EE51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420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28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BF8262-491F-41C9-8B66-978567A11B83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6F3AE8D-1C0C-4D37-A41A-6BC2A7FB1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84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F9107-AA27-4E83-9E88-8DEF280FB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0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77CED-DBB2-4AFD-A8A8-3F665BADA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1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4417-3137-4A7D-9C27-8CA382D2D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2779B-18D0-4C97-84CF-1174EBB8C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4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D917F-7978-45C3-811E-A490340CE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96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B0298-5356-4FAC-BF06-B49380AF83A2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96ED6400-8225-41A4-A815-9A90BE413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26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A8DE9-1045-47E7-AD4D-C786C657A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30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1CA6E-1801-412B-BCF5-EFD7621A396F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F3B7B-77F7-46A3-911A-30FE96124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95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252D-F31A-4F5D-A125-CE7666F47686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4D0AD-2FAC-4B0F-BF38-B948685B3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6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604862-7FB7-42D8-9301-99D29F3A9BE9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28CD6E-D120-4E26-8382-FEF2E5F2E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52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81DAA-F738-460F-BDEF-67F5BFB278C6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A3BF-6160-44BA-A375-0CEF7DF03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2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84059-B24B-4323-8621-3FD239399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33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AA7A-3112-4FC5-8B92-0E449EA1DBB8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6D19-0445-406C-B1AF-D511EAF73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1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CC2E7-9267-44F1-B2A0-1CC606C85E7B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33A3A-24C2-46B6-ACAE-F8122A71B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68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E25FF-9C3B-46A8-B532-47D79FB00220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36B0C-F3CA-44EF-92A8-B25B0CCB9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61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BD04D-307A-495C-BE6B-87DF3FF6EBC7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E0690-2515-4F3C-8E6B-877EAEA78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79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50DF2-6966-4374-B32B-98653999C35D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67EA0-2852-4AE2-A91B-AAE2D2F8A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24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1DC855-921A-4DA3-ABDD-F459903A4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790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1B93FB0-DA14-4852-AEC8-2AE74160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370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43AF8CE-6B0D-442E-8111-A64FB75A1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07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42941F9-C5C5-4272-8062-65CF22961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571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11F7446-3F8C-44A5-AEE7-E469D9A3B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1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6A4A3-21FF-4B06-A147-4F1333B5A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679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8EA72AB-2215-460C-804C-ADD360229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611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C148121-CAD7-4E46-9598-2E7C09876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17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CA2BDD8-A9F3-46A6-8A79-29B7CBB01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99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E5476C4-3EE5-4143-AD78-24AE84B4A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872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432FF9-941E-4F3A-BC9C-173CBF8AB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314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CD7AFC8-7802-478F-871A-1786FB149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5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C51F-C4E5-4F77-AC28-F1ACA42D5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0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EFDEB-0A80-4241-901E-78F2485F6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2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485A0-02D7-4A8B-8F6B-55CDE301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73815-96BE-43D0-B4F0-03FEF956F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6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331D1-D8EC-4CC3-A9D7-07E426F15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6AB06-6295-450F-8F35-0DF0C8B18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0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41A919-3459-46D3-9831-147F650E2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63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rgbClr val="43808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2AAA50-ED0F-43C1-833E-79EAF45346C5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rgbClr val="43808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C01926-72F9-44CF-B34E-34AB77AAA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77" r:id="rId3"/>
    <p:sldLayoutId id="2147483978" r:id="rId4"/>
    <p:sldLayoutId id="2147483986" r:id="rId5"/>
    <p:sldLayoutId id="2147483987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Arial" pitchFamily="34" charset="0"/>
          <a:ea typeface="+mn-ea"/>
          <a:cs typeface="Arial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3081" name="Group 32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3082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3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4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5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6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7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8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9" name="Rectangle 10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0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1" name="Rectangle 12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2" name="Rectangle 13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3" name="Rectangle 14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4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5" name="Rectangle 16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6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7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8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9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0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1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2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3" name="Rectangle 24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4" name="Rectangle 25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5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6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7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8" name="Rectangle 29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9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0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075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1758E06-DDBD-4D0E-A2A6-4B9920571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5.wmf"/><Relationship Id="rId3" Type="http://schemas.openxmlformats.org/officeDocument/2006/relationships/image" Target="../media/image29.pn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4.wmf"/><Relationship Id="rId5" Type="http://schemas.openxmlformats.org/officeDocument/2006/relationships/image" Target="../media/image31.png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30.jpeg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31.bin"/><Relationship Id="rId26" Type="http://schemas.openxmlformats.org/officeDocument/2006/relationships/oleObject" Target="../embeddings/oleObject35.bin"/><Relationship Id="rId3" Type="http://schemas.openxmlformats.org/officeDocument/2006/relationships/image" Target="../media/image29.png"/><Relationship Id="rId21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42.wmf"/><Relationship Id="rId25" Type="http://schemas.openxmlformats.org/officeDocument/2006/relationships/image" Target="../media/image46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29" Type="http://schemas.openxmlformats.org/officeDocument/2006/relationships/image" Target="../media/image48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34.bin"/><Relationship Id="rId5" Type="http://schemas.openxmlformats.org/officeDocument/2006/relationships/image" Target="../media/image31.png"/><Relationship Id="rId15" Type="http://schemas.openxmlformats.org/officeDocument/2006/relationships/image" Target="../media/image41.wmf"/><Relationship Id="rId23" Type="http://schemas.openxmlformats.org/officeDocument/2006/relationships/image" Target="../media/image45.wmf"/><Relationship Id="rId28" Type="http://schemas.openxmlformats.org/officeDocument/2006/relationships/oleObject" Target="../embeddings/oleObject36.bin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43.wmf"/><Relationship Id="rId4" Type="http://schemas.openxmlformats.org/officeDocument/2006/relationships/image" Target="../media/image30.jpeg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Relationship Id="rId27" Type="http://schemas.openxmlformats.org/officeDocument/2006/relationships/image" Target="../media/image4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1.pn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54.wmf"/><Relationship Id="rId18" Type="http://schemas.openxmlformats.org/officeDocument/2006/relationships/image" Target="../media/image56.wmf"/><Relationship Id="rId26" Type="http://schemas.openxmlformats.org/officeDocument/2006/relationships/image" Target="../media/image60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46.bin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42.bin"/><Relationship Id="rId17" Type="http://schemas.openxmlformats.org/officeDocument/2006/relationships/oleObject" Target="../embeddings/oleObject44.bin"/><Relationship Id="rId25" Type="http://schemas.openxmlformats.org/officeDocument/2006/relationships/oleObject" Target="../embeddings/oleObject48.bin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53.wmf"/><Relationship Id="rId24" Type="http://schemas.openxmlformats.org/officeDocument/2006/relationships/image" Target="../media/image59.wmf"/><Relationship Id="rId5" Type="http://schemas.openxmlformats.org/officeDocument/2006/relationships/image" Target="../media/image50.wmf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28" Type="http://schemas.openxmlformats.org/officeDocument/2006/relationships/image" Target="../media/image61.wmf"/><Relationship Id="rId10" Type="http://schemas.openxmlformats.org/officeDocument/2006/relationships/oleObject" Target="../embeddings/oleObject41.bin"/><Relationship Id="rId19" Type="http://schemas.openxmlformats.org/officeDocument/2006/relationships/oleObject" Target="../embeddings/oleObject45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52.wmf"/><Relationship Id="rId14" Type="http://schemas.openxmlformats.org/officeDocument/2006/relationships/image" Target="../media/image30.jpeg"/><Relationship Id="rId22" Type="http://schemas.openxmlformats.org/officeDocument/2006/relationships/image" Target="../media/image58.wmf"/><Relationship Id="rId27" Type="http://schemas.openxmlformats.org/officeDocument/2006/relationships/oleObject" Target="../embeddings/oleObject4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jpeg"/><Relationship Id="rId5" Type="http://schemas.openxmlformats.org/officeDocument/2006/relationships/image" Target="../media/image62.wmf"/><Relationship Id="rId4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1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11" Type="http://schemas.openxmlformats.org/officeDocument/2006/relationships/image" Target="../media/image10.wmf"/><Relationship Id="rId5" Type="http://schemas.openxmlformats.org/officeDocument/2006/relationships/image" Target="../media/image11.png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5.wmf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7.wmf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png"/><Relationship Id="rId11" Type="http://schemas.openxmlformats.org/officeDocument/2006/relationships/image" Target="../media/image16.wmf"/><Relationship Id="rId5" Type="http://schemas.openxmlformats.org/officeDocument/2006/relationships/image" Target="../media/image19.png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6.wmf"/><Relationship Id="rId3" Type="http://schemas.openxmlformats.org/officeDocument/2006/relationships/image" Target="../media/image29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5.wmf"/><Relationship Id="rId5" Type="http://schemas.openxmlformats.org/officeDocument/2006/relationships/image" Target="../media/image31.png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30.jpeg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685800" y="457200"/>
            <a:ext cx="6934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Warm-up: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Solve the inequality and graph the solution set.  x</a:t>
            </a:r>
            <a:r>
              <a:rPr lang="en-US" sz="3200" baseline="30000"/>
              <a:t>3</a:t>
            </a:r>
            <a:r>
              <a:rPr lang="en-US" sz="3200"/>
              <a:t> + 2x</a:t>
            </a:r>
            <a:r>
              <a:rPr lang="en-US" sz="3200" baseline="30000"/>
              <a:t>2</a:t>
            </a:r>
            <a:r>
              <a:rPr lang="en-US" sz="3200"/>
              <a:t> – 9x </a:t>
            </a:r>
            <a:r>
              <a:rPr lang="en-US" sz="3200">
                <a:sym typeface="Symbol" pitchFamily="18" charset="2"/>
              </a:rPr>
              <a:t></a:t>
            </a:r>
            <a:r>
              <a:rPr lang="en-US" sz="3200"/>
              <a:t> 18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304800" y="5029200"/>
            <a:ext cx="8534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HW:  pg.73-75 (4, 5, 7, 9, 11, 30, 34, 46, 52, 68, 80, 81, 82, 84, 86, 88)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lightspectrum-rotated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4" descr="Blue tissue paper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blipFill dpi="0" rotWithShape="0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600">
                <a:latin typeface="Bookman Old Style" pitchFamily="18" charset="0"/>
              </a:rPr>
              <a:t>Rational Inequalities</a:t>
            </a:r>
          </a:p>
        </p:txBody>
      </p:sp>
      <p:pic>
        <p:nvPicPr>
          <p:cNvPr id="28676" name="Picture 5" descr="lightspectr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6" descr="Blue tissue paper"/>
          <p:cNvSpPr txBox="1">
            <a:spLocks noChangeArrowheads="1"/>
          </p:cNvSpPr>
          <p:nvPr/>
        </p:nvSpPr>
        <p:spPr bwMode="auto">
          <a:xfrm>
            <a:off x="762000" y="19050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2) Set the numerator and the denominator of  </a:t>
            </a:r>
            <a:r>
              <a:rPr lang="en-US" sz="2400" b="1" i="1">
                <a:latin typeface="Times New Roman" pitchFamily="18" charset="0"/>
              </a:rPr>
              <a:t>f</a:t>
            </a:r>
            <a:r>
              <a:rPr lang="en-US" sz="2400" b="1">
                <a:latin typeface="Times New Roman" pitchFamily="18" charset="0"/>
              </a:rPr>
              <a:t>  equal to zero.</a:t>
            </a:r>
            <a:r>
              <a:rPr lang="en-US" sz="2400">
                <a:latin typeface="Times New Roman" pitchFamily="18" charset="0"/>
              </a:rPr>
              <a:t>  The real solutions are the boundary points.</a:t>
            </a:r>
          </a:p>
        </p:txBody>
      </p:sp>
      <p:graphicFrame>
        <p:nvGraphicFramePr>
          <p:cNvPr id="1218573" name="Object 13"/>
          <p:cNvGraphicFramePr>
            <a:graphicFrameLocks noChangeAspect="1"/>
          </p:cNvGraphicFramePr>
          <p:nvPr/>
        </p:nvGraphicFramePr>
        <p:xfrm>
          <a:off x="2133600" y="2749550"/>
          <a:ext cx="12954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4" name="Equation" r:id="rId6" imgW="672516" imgH="177646" progId="Equation.3">
                  <p:embed/>
                </p:oleObj>
              </mc:Choice>
              <mc:Fallback>
                <p:oleObj name="Equation" r:id="rId6" imgW="672516" imgH="17764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49550"/>
                        <a:ext cx="12954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575" name="Object 15"/>
          <p:cNvGraphicFramePr>
            <a:graphicFrameLocks noChangeAspect="1"/>
          </p:cNvGraphicFramePr>
          <p:nvPr/>
        </p:nvGraphicFramePr>
        <p:xfrm>
          <a:off x="4237038" y="2727325"/>
          <a:ext cx="10509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5" name="Equation" r:id="rId8" imgW="545626" imgH="177646" progId="Equation.3">
                  <p:embed/>
                </p:oleObj>
              </mc:Choice>
              <mc:Fallback>
                <p:oleObj name="Equation" r:id="rId8" imgW="545626" imgH="17764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38" y="2727325"/>
                        <a:ext cx="105092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576" name="Object 16"/>
          <p:cNvGraphicFramePr>
            <a:graphicFrameLocks noChangeAspect="1"/>
          </p:cNvGraphicFramePr>
          <p:nvPr/>
        </p:nvGraphicFramePr>
        <p:xfrm>
          <a:off x="2743200" y="3124200"/>
          <a:ext cx="6842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6" name="Equation" r:id="rId10" imgW="355138" imgH="177569" progId="Equation.3">
                  <p:embed/>
                </p:oleObj>
              </mc:Choice>
              <mc:Fallback>
                <p:oleObj name="Equation" r:id="rId10" imgW="355138" imgH="17756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124200"/>
                        <a:ext cx="6842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577" name="Object 17"/>
          <p:cNvGraphicFramePr>
            <a:graphicFrameLocks noChangeAspect="1"/>
          </p:cNvGraphicFramePr>
          <p:nvPr/>
        </p:nvGraphicFramePr>
        <p:xfrm>
          <a:off x="4583113" y="3124200"/>
          <a:ext cx="6604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7" name="Equation" r:id="rId12" imgW="342603" imgH="177646" progId="Equation.3">
                  <p:embed/>
                </p:oleObj>
              </mc:Choice>
              <mc:Fallback>
                <p:oleObj name="Equation" r:id="rId12" imgW="342603" imgH="17764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3124200"/>
                        <a:ext cx="6604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578" name="Text Box 18" descr="Blue tissue paper"/>
          <p:cNvSpPr txBox="1">
            <a:spLocks noChangeArrowheads="1"/>
          </p:cNvSpPr>
          <p:nvPr/>
        </p:nvSpPr>
        <p:spPr bwMode="auto">
          <a:xfrm>
            <a:off x="685800" y="3581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We will use these solutions as boundary points on a number line.</a:t>
            </a:r>
          </a:p>
        </p:txBody>
      </p:sp>
      <p:graphicFrame>
        <p:nvGraphicFramePr>
          <p:cNvPr id="28683" name="Object 1"/>
          <p:cNvGraphicFramePr>
            <a:graphicFrameLocks noChangeAspect="1"/>
          </p:cNvGraphicFramePr>
          <p:nvPr/>
        </p:nvGraphicFramePr>
        <p:xfrm>
          <a:off x="1828800" y="1143000"/>
          <a:ext cx="134302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8" name="Equation" r:id="rId14" imgW="698197" imgH="393529" progId="Equation.3">
                  <p:embed/>
                </p:oleObj>
              </mc:Choice>
              <mc:Fallback>
                <p:oleObj name="Equation" r:id="rId14" imgW="698197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143000"/>
                        <a:ext cx="1343025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9" descr="Blue tissue paper"/>
          <p:cNvSpPr txBox="1">
            <a:spLocks noChangeArrowheads="1"/>
          </p:cNvSpPr>
          <p:nvPr/>
        </p:nvSpPr>
        <p:spPr bwMode="auto">
          <a:xfrm>
            <a:off x="685800" y="4038600"/>
            <a:ext cx="8153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3) Locate the boundary points on a number line and separate the line into intervals.</a:t>
            </a:r>
            <a:r>
              <a:rPr lang="en-US" sz="2400">
                <a:latin typeface="Times New Roman" pitchFamily="18" charset="0"/>
              </a:rPr>
              <a:t>  </a:t>
            </a:r>
          </a:p>
        </p:txBody>
      </p:sp>
      <p:sp>
        <p:nvSpPr>
          <p:cNvPr id="13" name="Text Box 16" descr="Blue tissue paper"/>
          <p:cNvSpPr txBox="1">
            <a:spLocks noChangeArrowheads="1"/>
          </p:cNvSpPr>
          <p:nvPr/>
        </p:nvSpPr>
        <p:spPr bwMode="auto">
          <a:xfrm>
            <a:off x="4076700" y="4868863"/>
            <a:ext cx="403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-6     -5     -4     -3    -2     -1      0      1      2      3      4      5      6</a:t>
            </a: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61341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64389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67437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0485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73533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76581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79629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43053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46101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49149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52197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55245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5829300" y="47164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4076700" y="4800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Oval 31"/>
          <p:cNvSpPr>
            <a:spLocks noChangeArrowheads="1"/>
          </p:cNvSpPr>
          <p:nvPr/>
        </p:nvSpPr>
        <p:spPr bwMode="auto">
          <a:xfrm>
            <a:off x="7275513" y="4711700"/>
            <a:ext cx="155575" cy="1571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6973888" y="4711700"/>
            <a:ext cx="155575" cy="1571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Text Box 33" descr="Blue tissue paper"/>
          <p:cNvSpPr txBox="1">
            <a:spLocks noChangeArrowheads="1"/>
          </p:cNvSpPr>
          <p:nvPr/>
        </p:nvSpPr>
        <p:spPr bwMode="auto">
          <a:xfrm>
            <a:off x="609600" y="5262563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 boundary points divide the number line into three intervals:</a:t>
            </a:r>
          </a:p>
        </p:txBody>
      </p:sp>
      <p:graphicFrame>
        <p:nvGraphicFramePr>
          <p:cNvPr id="31" name="Object 34"/>
          <p:cNvGraphicFramePr>
            <a:graphicFrameLocks noChangeAspect="1"/>
          </p:cNvGraphicFramePr>
          <p:nvPr/>
        </p:nvGraphicFramePr>
        <p:xfrm>
          <a:off x="3144838" y="5867400"/>
          <a:ext cx="26844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9" name="Equation" r:id="rId16" imgW="1396394" imgH="215806" progId="Equation.3">
                  <p:embed/>
                </p:oleObj>
              </mc:Choice>
              <mc:Fallback>
                <p:oleObj name="Equation" r:id="rId16" imgW="1396394" imgH="215806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5867400"/>
                        <a:ext cx="268446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1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1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1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1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1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78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lightspectrum-rotated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 descr="Blue tissue paper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blipFill dpi="0" rotWithShape="0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600">
                <a:latin typeface="Bookman Old Style" pitchFamily="18" charset="0"/>
              </a:rPr>
              <a:t>Rational Inequalities</a:t>
            </a:r>
          </a:p>
        </p:txBody>
      </p:sp>
      <p:pic>
        <p:nvPicPr>
          <p:cNvPr id="29700" name="Picture 5" descr="lightspectr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1685" name="Group 53"/>
          <p:cNvGraphicFramePr>
            <a:graphicFrameLocks noGrp="1"/>
          </p:cNvGraphicFramePr>
          <p:nvPr/>
        </p:nvGraphicFramePr>
        <p:xfrm>
          <a:off x="457200" y="2041525"/>
          <a:ext cx="8229600" cy="3749675"/>
        </p:xfrm>
        <a:graphic>
          <a:graphicData uri="http://schemas.openxmlformats.org/drawingml/2006/table">
            <a:tbl>
              <a:tblPr/>
              <a:tblGrid>
                <a:gridCol w="1066800"/>
                <a:gridCol w="1219200"/>
                <a:gridCol w="3352800"/>
                <a:gridCol w="2590800"/>
              </a:tblGrid>
              <a:tr h="914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Interval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Test Number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Check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Conclusion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945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5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5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490" name="Object 36"/>
          <p:cNvGraphicFramePr>
            <a:graphicFrameLocks noChangeAspect="1"/>
          </p:cNvGraphicFramePr>
          <p:nvPr/>
        </p:nvGraphicFramePr>
        <p:xfrm>
          <a:off x="3429000" y="3048000"/>
          <a:ext cx="17335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" name="Equation" r:id="rId6" imgW="571252" imgH="228501" progId="Equation.DSMT4">
                  <p:embed/>
                </p:oleObj>
              </mc:Choice>
              <mc:Fallback>
                <p:oleObj name="Equation" r:id="rId6" imgW="571252" imgH="228501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048000"/>
                        <a:ext cx="17335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1" name="Object 37"/>
          <p:cNvGraphicFramePr>
            <a:graphicFrameLocks noChangeAspect="1"/>
          </p:cNvGraphicFramePr>
          <p:nvPr/>
        </p:nvGraphicFramePr>
        <p:xfrm>
          <a:off x="3352800" y="3962400"/>
          <a:ext cx="20034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" name="Equation" r:id="rId8" imgW="634725" imgH="228501" progId="Equation.DSMT4">
                  <p:embed/>
                </p:oleObj>
              </mc:Choice>
              <mc:Fallback>
                <p:oleObj name="Equation" r:id="rId8" imgW="634725" imgH="228501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62400"/>
                        <a:ext cx="2003425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2" name="Object 38"/>
          <p:cNvGraphicFramePr>
            <a:graphicFrameLocks noChangeAspect="1"/>
          </p:cNvGraphicFramePr>
          <p:nvPr/>
        </p:nvGraphicFramePr>
        <p:xfrm>
          <a:off x="3416300" y="4876800"/>
          <a:ext cx="19177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" name="Equation" r:id="rId10" imgW="571252" imgH="228501" progId="Equation.DSMT4">
                  <p:embed/>
                </p:oleObj>
              </mc:Choice>
              <mc:Fallback>
                <p:oleObj name="Equation" r:id="rId10" imgW="571252" imgH="228501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4876800"/>
                        <a:ext cx="19177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1" name="Object 39"/>
          <p:cNvGraphicFramePr>
            <a:graphicFrameLocks noChangeAspect="1"/>
          </p:cNvGraphicFramePr>
          <p:nvPr/>
        </p:nvGraphicFramePr>
        <p:xfrm>
          <a:off x="522288" y="3108325"/>
          <a:ext cx="8778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" name="Equation" r:id="rId12" imgW="457002" imgH="215806" progId="Equation.3">
                  <p:embed/>
                </p:oleObj>
              </mc:Choice>
              <mc:Fallback>
                <p:oleObj name="Equation" r:id="rId12" imgW="457002" imgH="215806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3108325"/>
                        <a:ext cx="8778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2" name="Object 40"/>
          <p:cNvGraphicFramePr>
            <a:graphicFrameLocks noChangeAspect="1"/>
          </p:cNvGraphicFramePr>
          <p:nvPr/>
        </p:nvGraphicFramePr>
        <p:xfrm>
          <a:off x="661988" y="4151313"/>
          <a:ext cx="60801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" name="Equation" r:id="rId14" imgW="317087" imgH="215619" progId="Equation.3">
                  <p:embed/>
                </p:oleObj>
              </mc:Choice>
              <mc:Fallback>
                <p:oleObj name="Equation" r:id="rId14" imgW="317087" imgH="21561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4151313"/>
                        <a:ext cx="608012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3" name="Object 41"/>
          <p:cNvGraphicFramePr>
            <a:graphicFrameLocks noChangeAspect="1"/>
          </p:cNvGraphicFramePr>
          <p:nvPr/>
        </p:nvGraphicFramePr>
        <p:xfrm>
          <a:off x="639763" y="5065713"/>
          <a:ext cx="731837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6" name="Equation" r:id="rId16" imgW="380835" imgH="215806" progId="Equation.3">
                  <p:embed/>
                </p:oleObj>
              </mc:Choice>
              <mc:Fallback>
                <p:oleObj name="Equation" r:id="rId16" imgW="380835" imgH="215806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5065713"/>
                        <a:ext cx="731837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6" name="Object 42"/>
          <p:cNvGraphicFramePr>
            <a:graphicFrameLocks noChangeAspect="1"/>
          </p:cNvGraphicFramePr>
          <p:nvPr/>
        </p:nvGraphicFramePr>
        <p:xfrm>
          <a:off x="6096000" y="3276600"/>
          <a:ext cx="25082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7" name="Equation" r:id="rId18" imgW="875920" imgH="165028" progId="Equation.DSMT4">
                  <p:embed/>
                </p:oleObj>
              </mc:Choice>
              <mc:Fallback>
                <p:oleObj name="Equation" r:id="rId18" imgW="875920" imgH="165028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276600"/>
                        <a:ext cx="25082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8" name="Object 44"/>
          <p:cNvGraphicFramePr>
            <a:graphicFrameLocks noChangeAspect="1"/>
          </p:cNvGraphicFramePr>
          <p:nvPr/>
        </p:nvGraphicFramePr>
        <p:xfrm>
          <a:off x="6069013" y="5029200"/>
          <a:ext cx="2617787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8" name="Equation" r:id="rId20" imgW="850531" imgH="165028" progId="Equation.DSMT4">
                  <p:embed/>
                </p:oleObj>
              </mc:Choice>
              <mc:Fallback>
                <p:oleObj name="Equation" r:id="rId20" imgW="850531" imgH="165028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5029200"/>
                        <a:ext cx="2617787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6" name="Object 45"/>
          <p:cNvGraphicFramePr>
            <a:graphicFrameLocks noChangeAspect="1"/>
          </p:cNvGraphicFramePr>
          <p:nvPr/>
        </p:nvGraphicFramePr>
        <p:xfrm>
          <a:off x="3810000" y="2057400"/>
          <a:ext cx="14509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9" name="Equation" r:id="rId22" imgW="393529" imgH="228501" progId="Equation.DSMT4">
                  <p:embed/>
                </p:oleObj>
              </mc:Choice>
              <mc:Fallback>
                <p:oleObj name="Equation" r:id="rId22" imgW="393529" imgH="228501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057400"/>
                        <a:ext cx="14509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37" name="Text Box 14" descr="Blue tissue paper"/>
          <p:cNvSpPr txBox="1">
            <a:spLocks noChangeArrowheads="1"/>
          </p:cNvSpPr>
          <p:nvPr/>
        </p:nvSpPr>
        <p:spPr bwMode="auto">
          <a:xfrm>
            <a:off x="685800" y="1017588"/>
            <a:ext cx="81534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4) Choose one representative (test) number within each interval and evaluate  </a:t>
            </a:r>
            <a:r>
              <a:rPr lang="en-US" sz="2400" b="1" i="1">
                <a:latin typeface="Times New Roman" pitchFamily="18" charset="0"/>
              </a:rPr>
              <a:t>f</a:t>
            </a:r>
            <a:r>
              <a:rPr lang="en-US" sz="2400" b="1">
                <a:latin typeface="Times New Roman" pitchFamily="18" charset="0"/>
              </a:rPr>
              <a:t>  at that number.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981200" y="3200400"/>
          <a:ext cx="2698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0" name="Equation" r:id="rId24" imgW="88631" imgH="126615" progId="Equation.DSMT4">
                  <p:embed/>
                </p:oleObj>
              </mc:Choice>
              <mc:Fallback>
                <p:oleObj name="Equation" r:id="rId24" imgW="88631" imgH="12661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2698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81200" y="5105400"/>
          <a:ext cx="2698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" name="Equation" r:id="rId26" imgW="88631" imgH="126615" progId="Equation.DSMT4">
                  <p:embed/>
                </p:oleObj>
              </mc:Choice>
              <mc:Fallback>
                <p:oleObj name="Equation" r:id="rId26" imgW="88631" imgH="12661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05400"/>
                        <a:ext cx="2698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4191000"/>
          <a:ext cx="4238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2" name="Equation" r:id="rId28" imgW="139518" imgH="126835" progId="Equation.DSMT4">
                  <p:embed/>
                </p:oleObj>
              </mc:Choice>
              <mc:Fallback>
                <p:oleObj name="Equation" r:id="rId28" imgW="139518" imgH="12683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91000"/>
                        <a:ext cx="42386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lightspectrum-rotated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4" descr="Blue tissue paper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blipFill dpi="0" rotWithShape="0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600">
                <a:latin typeface="Bookman Old Style" pitchFamily="18" charset="0"/>
              </a:rPr>
              <a:t>Rational Inequalities</a:t>
            </a:r>
          </a:p>
        </p:txBody>
      </p:sp>
      <p:pic>
        <p:nvPicPr>
          <p:cNvPr id="30724" name="Picture 5" descr="lightspectr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2662" name="Text Box 6" descr="Blue tissue paper"/>
          <p:cNvSpPr txBox="1">
            <a:spLocks noChangeArrowheads="1"/>
          </p:cNvSpPr>
          <p:nvPr/>
        </p:nvSpPr>
        <p:spPr bwMode="auto">
          <a:xfrm>
            <a:off x="152400" y="12192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CONTINUED</a:t>
            </a:r>
          </a:p>
        </p:txBody>
      </p:sp>
      <p:sp>
        <p:nvSpPr>
          <p:cNvPr id="30726" name="Text Box 7" descr="Blue tissue paper"/>
          <p:cNvSpPr txBox="1">
            <a:spLocks noChangeArrowheads="1"/>
          </p:cNvSpPr>
          <p:nvPr/>
        </p:nvSpPr>
        <p:spPr bwMode="auto">
          <a:xfrm>
            <a:off x="762000" y="1676400"/>
            <a:ext cx="8153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5) Write the solution set, selecting the interval(s) that satisfy the given inequality.</a:t>
            </a:r>
            <a:r>
              <a:rPr lang="en-US" sz="2400">
                <a:latin typeface="Times New Roman" pitchFamily="18" charset="0"/>
              </a:rPr>
              <a:t>  </a:t>
            </a:r>
          </a:p>
        </p:txBody>
      </p:sp>
      <p:sp>
        <p:nvSpPr>
          <p:cNvPr id="1222664" name="Text Box 8" descr="Blue tissue paper"/>
          <p:cNvSpPr txBox="1">
            <a:spLocks noChangeArrowheads="1"/>
          </p:cNvSpPr>
          <p:nvPr/>
        </p:nvSpPr>
        <p:spPr bwMode="auto">
          <a:xfrm>
            <a:off x="762000" y="3810000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 graph of the solution set on a number line is shown as follows:</a:t>
            </a:r>
          </a:p>
        </p:txBody>
      </p:sp>
      <p:sp>
        <p:nvSpPr>
          <p:cNvPr id="1222665" name="Text Box 9" descr="Blue tissue paper"/>
          <p:cNvSpPr txBox="1">
            <a:spLocks noChangeArrowheads="1"/>
          </p:cNvSpPr>
          <p:nvPr/>
        </p:nvSpPr>
        <p:spPr bwMode="auto">
          <a:xfrm>
            <a:off x="2514600" y="5076825"/>
            <a:ext cx="403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-6     -5     -4     -3    -2     -1      0      1      2      3      4      5      6</a:t>
            </a:r>
          </a:p>
        </p:txBody>
      </p:sp>
      <p:sp>
        <p:nvSpPr>
          <p:cNvPr id="1222666" name="Line 10"/>
          <p:cNvSpPr>
            <a:spLocks noChangeShapeType="1"/>
          </p:cNvSpPr>
          <p:nvPr/>
        </p:nvSpPr>
        <p:spPr bwMode="auto">
          <a:xfrm>
            <a:off x="45720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67" name="Line 11"/>
          <p:cNvSpPr>
            <a:spLocks noChangeShapeType="1"/>
          </p:cNvSpPr>
          <p:nvPr/>
        </p:nvSpPr>
        <p:spPr bwMode="auto">
          <a:xfrm>
            <a:off x="48768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68" name="Line 12"/>
          <p:cNvSpPr>
            <a:spLocks noChangeShapeType="1"/>
          </p:cNvSpPr>
          <p:nvPr/>
        </p:nvSpPr>
        <p:spPr bwMode="auto">
          <a:xfrm>
            <a:off x="51816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69" name="Line 13"/>
          <p:cNvSpPr>
            <a:spLocks noChangeShapeType="1"/>
          </p:cNvSpPr>
          <p:nvPr/>
        </p:nvSpPr>
        <p:spPr bwMode="auto">
          <a:xfrm>
            <a:off x="54864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70" name="Line 14"/>
          <p:cNvSpPr>
            <a:spLocks noChangeShapeType="1"/>
          </p:cNvSpPr>
          <p:nvPr/>
        </p:nvSpPr>
        <p:spPr bwMode="auto">
          <a:xfrm>
            <a:off x="57912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71" name="Line 15"/>
          <p:cNvSpPr>
            <a:spLocks noChangeShapeType="1"/>
          </p:cNvSpPr>
          <p:nvPr/>
        </p:nvSpPr>
        <p:spPr bwMode="auto">
          <a:xfrm>
            <a:off x="60960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72" name="Line 16"/>
          <p:cNvSpPr>
            <a:spLocks noChangeShapeType="1"/>
          </p:cNvSpPr>
          <p:nvPr/>
        </p:nvSpPr>
        <p:spPr bwMode="auto">
          <a:xfrm>
            <a:off x="64008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73" name="Line 17"/>
          <p:cNvSpPr>
            <a:spLocks noChangeShapeType="1"/>
          </p:cNvSpPr>
          <p:nvPr/>
        </p:nvSpPr>
        <p:spPr bwMode="auto">
          <a:xfrm>
            <a:off x="27432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74" name="Line 18"/>
          <p:cNvSpPr>
            <a:spLocks noChangeShapeType="1"/>
          </p:cNvSpPr>
          <p:nvPr/>
        </p:nvSpPr>
        <p:spPr bwMode="auto">
          <a:xfrm>
            <a:off x="30480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75" name="Line 19"/>
          <p:cNvSpPr>
            <a:spLocks noChangeShapeType="1"/>
          </p:cNvSpPr>
          <p:nvPr/>
        </p:nvSpPr>
        <p:spPr bwMode="auto">
          <a:xfrm>
            <a:off x="33528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76" name="Line 20"/>
          <p:cNvSpPr>
            <a:spLocks noChangeShapeType="1"/>
          </p:cNvSpPr>
          <p:nvPr/>
        </p:nvSpPr>
        <p:spPr bwMode="auto">
          <a:xfrm>
            <a:off x="36576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77" name="Line 21"/>
          <p:cNvSpPr>
            <a:spLocks noChangeShapeType="1"/>
          </p:cNvSpPr>
          <p:nvPr/>
        </p:nvSpPr>
        <p:spPr bwMode="auto">
          <a:xfrm>
            <a:off x="39624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78" name="Line 22"/>
          <p:cNvSpPr>
            <a:spLocks noChangeShapeType="1"/>
          </p:cNvSpPr>
          <p:nvPr/>
        </p:nvSpPr>
        <p:spPr bwMode="auto">
          <a:xfrm>
            <a:off x="4267200" y="49244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79" name="Line 23"/>
          <p:cNvSpPr>
            <a:spLocks noChangeShapeType="1"/>
          </p:cNvSpPr>
          <p:nvPr/>
        </p:nvSpPr>
        <p:spPr bwMode="auto">
          <a:xfrm>
            <a:off x="2514600" y="5008563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80" name="Text Box 24" descr="Blue tissue paper"/>
          <p:cNvSpPr txBox="1">
            <a:spLocks noChangeArrowheads="1"/>
          </p:cNvSpPr>
          <p:nvPr/>
        </p:nvSpPr>
        <p:spPr bwMode="auto">
          <a:xfrm>
            <a:off x="5337175" y="4800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1222686" name="Object 30"/>
          <p:cNvGraphicFramePr>
            <a:graphicFrameLocks noChangeAspect="1"/>
          </p:cNvGraphicFramePr>
          <p:nvPr/>
        </p:nvGraphicFramePr>
        <p:xfrm>
          <a:off x="1944688" y="2384425"/>
          <a:ext cx="52228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Equation" r:id="rId6" imgW="1142504" imgH="317362" progId="Equation.DSMT4">
                  <p:embed/>
                </p:oleObj>
              </mc:Choice>
              <mc:Fallback>
                <p:oleObj name="Equation" r:id="rId6" imgW="1142504" imgH="317362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2384425"/>
                        <a:ext cx="522287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2689" name="Text Box 33" descr="Blue tissue paper"/>
          <p:cNvSpPr txBox="1">
            <a:spLocks noChangeArrowheads="1"/>
          </p:cNvSpPr>
          <p:nvPr/>
        </p:nvSpPr>
        <p:spPr bwMode="auto">
          <a:xfrm>
            <a:off x="5667375" y="4800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(</a:t>
            </a:r>
          </a:p>
        </p:txBody>
      </p:sp>
      <p:sp>
        <p:nvSpPr>
          <p:cNvPr id="1222690" name="Line 34"/>
          <p:cNvSpPr>
            <a:spLocks noChangeShapeType="1"/>
          </p:cNvSpPr>
          <p:nvPr/>
        </p:nvSpPr>
        <p:spPr bwMode="auto">
          <a:xfrm>
            <a:off x="5791200" y="5005388"/>
            <a:ext cx="838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2692" name="Line 36"/>
          <p:cNvSpPr>
            <a:spLocks noChangeShapeType="1"/>
          </p:cNvSpPr>
          <p:nvPr/>
        </p:nvSpPr>
        <p:spPr bwMode="auto">
          <a:xfrm flipH="1">
            <a:off x="2667000" y="5005388"/>
            <a:ext cx="2819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2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2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2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2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2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2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2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22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22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2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2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22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22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22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2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22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22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22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22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2664" grpId="0"/>
      <p:bldP spid="1222665" grpId="0"/>
      <p:bldP spid="1222666" grpId="0" animBg="1"/>
      <p:bldP spid="1222667" grpId="0" animBg="1"/>
      <p:bldP spid="1222668" grpId="0" animBg="1"/>
      <p:bldP spid="1222669" grpId="0" animBg="1"/>
      <p:bldP spid="1222670" grpId="0" animBg="1"/>
      <p:bldP spid="1222671" grpId="0" animBg="1"/>
      <p:bldP spid="1222672" grpId="0" animBg="1"/>
      <p:bldP spid="1222673" grpId="0" animBg="1"/>
      <p:bldP spid="1222674" grpId="0" animBg="1"/>
      <p:bldP spid="1222675" grpId="0" animBg="1"/>
      <p:bldP spid="1222676" grpId="0" animBg="1"/>
      <p:bldP spid="1222677" grpId="0" animBg="1"/>
      <p:bldP spid="1222678" grpId="0" animBg="1"/>
      <p:bldP spid="1222679" grpId="0" animBg="1"/>
      <p:bldP spid="1222680" grpId="0"/>
      <p:bldP spid="1222689" grpId="0"/>
      <p:bldP spid="1222690" grpId="0" animBg="1"/>
      <p:bldP spid="12226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52400" y="3810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Example: Solve the inequality </a:t>
            </a:r>
          </a:p>
        </p:txBody>
      </p:sp>
      <p:graphicFrame>
        <p:nvGraphicFramePr>
          <p:cNvPr id="31747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737830"/>
              </p:ext>
            </p:extLst>
          </p:nvPr>
        </p:nvGraphicFramePr>
        <p:xfrm>
          <a:off x="4724400" y="174625"/>
          <a:ext cx="130492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9" name="Equation" r:id="rId4" imgW="1304248" imgH="931832" progId="Equation.3">
                  <p:embed/>
                </p:oleObj>
              </mc:Choice>
              <mc:Fallback>
                <p:oleObj name="Equation" r:id="rId4" imgW="1304248" imgH="931832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4625"/>
                        <a:ext cx="1304925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610229"/>
              </p:ext>
            </p:extLst>
          </p:nvPr>
        </p:nvGraphicFramePr>
        <p:xfrm>
          <a:off x="1561646" y="1143000"/>
          <a:ext cx="24225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0" name="Equation" r:id="rId6" imgW="2419911" imgH="949264" progId="Equation.3">
                  <p:embed/>
                </p:oleObj>
              </mc:Choice>
              <mc:Fallback>
                <p:oleObj name="Equation" r:id="rId6" imgW="2419911" imgH="949264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646" y="1143000"/>
                        <a:ext cx="242252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978224"/>
              </p:ext>
            </p:extLst>
          </p:nvPr>
        </p:nvGraphicFramePr>
        <p:xfrm>
          <a:off x="533400" y="2209800"/>
          <a:ext cx="359727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1" name="Equation" r:id="rId8" imgW="3598863" imgH="1012825" progId="Equation.3">
                  <p:embed/>
                </p:oleObj>
              </mc:Choice>
              <mc:Fallback>
                <p:oleObj name="Equation" r:id="rId8" imgW="3598863" imgH="1012825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3597275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879901"/>
              </p:ext>
            </p:extLst>
          </p:nvPr>
        </p:nvGraphicFramePr>
        <p:xfrm>
          <a:off x="1200150" y="3352800"/>
          <a:ext cx="276225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2" name="Equation" r:id="rId10" imgW="2759047" imgH="909646" progId="Equation.3">
                  <p:embed/>
                </p:oleObj>
              </mc:Choice>
              <mc:Fallback>
                <p:oleObj name="Equation" r:id="rId10" imgW="2759047" imgH="909646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352800"/>
                        <a:ext cx="2762250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940265"/>
              </p:ext>
            </p:extLst>
          </p:nvPr>
        </p:nvGraphicFramePr>
        <p:xfrm>
          <a:off x="1676400" y="4419600"/>
          <a:ext cx="1981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3" name="Equation" r:id="rId12" imgW="558800" imgH="228600" progId="Equation.DSMT4">
                  <p:embed/>
                </p:oleObj>
              </mc:Choice>
              <mc:Fallback>
                <p:oleObj name="Equation" r:id="rId12" imgW="558800" imgH="228600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19600"/>
                        <a:ext cx="1981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 descr="Blue tissue paper"/>
          <p:cNvSpPr txBox="1">
            <a:spLocks noChangeArrowheads="1"/>
          </p:cNvSpPr>
          <p:nvPr/>
        </p:nvSpPr>
        <p:spPr bwMode="auto">
          <a:xfrm>
            <a:off x="4514850" y="1676400"/>
            <a:ext cx="4762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1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-7     -6     -5     -4     -3    -2     -1      0      1      2      3      4      5      6 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8611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71659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4707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77755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80803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83851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86899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0323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3371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6419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59467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2515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556375" y="1506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4232275" y="1590675"/>
            <a:ext cx="476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689475" y="14795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549775" y="1425575"/>
            <a:ext cx="327025" cy="327025"/>
          </a:xfrm>
          <a:prstGeom prst="ellipse">
            <a:avLst/>
          </a:prstGeom>
          <a:noFill/>
          <a:ln w="635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831447"/>
              </p:ext>
            </p:extLst>
          </p:nvPr>
        </p:nvGraphicFramePr>
        <p:xfrm>
          <a:off x="4346575" y="2057400"/>
          <a:ext cx="1600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4" name="Equation" r:id="rId15" imgW="304668" imgH="139639" progId="Equation.DSMT4">
                  <p:embed/>
                </p:oleObj>
              </mc:Choice>
              <mc:Fallback>
                <p:oleObj name="Equation" r:id="rId15" imgW="304668" imgH="139639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2057400"/>
                        <a:ext cx="1600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796977"/>
              </p:ext>
            </p:extLst>
          </p:nvPr>
        </p:nvGraphicFramePr>
        <p:xfrm>
          <a:off x="5946775" y="2057400"/>
          <a:ext cx="10223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5" name="Equation" r:id="rId17" imgW="253890" imgH="139639" progId="Equation.DSMT4">
                  <p:embed/>
                </p:oleObj>
              </mc:Choice>
              <mc:Fallback>
                <p:oleObj name="Equation" r:id="rId17" imgW="253890" imgH="139639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2057400"/>
                        <a:ext cx="10223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029360"/>
              </p:ext>
            </p:extLst>
          </p:nvPr>
        </p:nvGraphicFramePr>
        <p:xfrm>
          <a:off x="6983412" y="2057400"/>
          <a:ext cx="974725" cy="723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6" name="Equation" r:id="rId19" imgW="228600" imgH="139700" progId="Equation.DSMT4">
                  <p:embed/>
                </p:oleObj>
              </mc:Choice>
              <mc:Fallback>
                <p:oleObj name="Equation" r:id="rId19" imgW="228600" imgH="13970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412" y="2057400"/>
                        <a:ext cx="974725" cy="723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016059"/>
              </p:ext>
            </p:extLst>
          </p:nvPr>
        </p:nvGraphicFramePr>
        <p:xfrm>
          <a:off x="4514850" y="3352800"/>
          <a:ext cx="243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7" name="Equation" r:id="rId21" imgW="1218960" imgH="457200" progId="Equation.DSMT4">
                  <p:embed/>
                </p:oleObj>
              </mc:Choice>
              <mc:Fallback>
                <p:oleObj name="Equation" r:id="rId21" imgW="1218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52800"/>
                        <a:ext cx="2438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962400" y="2743200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cs typeface="Arial" charset="0"/>
              </a:rPr>
              <a:t>Pick a test </a:t>
            </a:r>
            <a:r>
              <a:rPr lang="en-US" sz="2400" dirty="0" smtClean="0">
                <a:cs typeface="Arial" charset="0"/>
              </a:rPr>
              <a:t>point for each interval</a:t>
            </a:r>
            <a:endParaRPr lang="en-US" sz="2400" dirty="0">
              <a:cs typeface="Arial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803571"/>
              </p:ext>
            </p:extLst>
          </p:nvPr>
        </p:nvGraphicFramePr>
        <p:xfrm>
          <a:off x="4689475" y="4343400"/>
          <a:ext cx="2311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8" name="Equation" r:id="rId23" imgW="1155600" imgH="457200" progId="Equation.DSMT4">
                  <p:embed/>
                </p:oleObj>
              </mc:Choice>
              <mc:Fallback>
                <p:oleObj name="Equation" r:id="rId23" imgW="1155600" imgH="4572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4343400"/>
                        <a:ext cx="2311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200565"/>
              </p:ext>
            </p:extLst>
          </p:nvPr>
        </p:nvGraphicFramePr>
        <p:xfrm>
          <a:off x="4689475" y="5410200"/>
          <a:ext cx="220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9" name="Equation" r:id="rId25" imgW="1104840" imgH="457200" progId="Equation.DSMT4">
                  <p:embed/>
                </p:oleObj>
              </mc:Choice>
              <mc:Fallback>
                <p:oleObj name="Equation" r:id="rId25" imgW="110484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5410200"/>
                        <a:ext cx="2209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Oval 35"/>
          <p:cNvSpPr>
            <a:spLocks noChangeArrowheads="1"/>
          </p:cNvSpPr>
          <p:nvPr/>
        </p:nvSpPr>
        <p:spPr bwMode="auto">
          <a:xfrm>
            <a:off x="7956550" y="1458686"/>
            <a:ext cx="247650" cy="247650"/>
          </a:xfrm>
          <a:prstGeom prst="ellipse">
            <a:avLst/>
          </a:prstGeom>
          <a:noFill/>
          <a:ln w="635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491561"/>
              </p:ext>
            </p:extLst>
          </p:nvPr>
        </p:nvGraphicFramePr>
        <p:xfrm>
          <a:off x="990600" y="5334000"/>
          <a:ext cx="288131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0" name="Equation" r:id="rId27" imgW="812520" imgH="241200" progId="Equation.DSMT4">
                  <p:embed/>
                </p:oleObj>
              </mc:Choice>
              <mc:Fallback>
                <p:oleObj name="Equation" r:id="rId27" imgW="812520" imgH="241200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2881312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1" grpId="0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120773" y="2390788"/>
            <a:ext cx="8023225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Since this inequality involves equality, we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include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–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</a:rPr>
              <a:t>7.</a:t>
            </a:r>
            <a:endParaRPr lang="en-US" sz="28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16391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429879"/>
              </p:ext>
            </p:extLst>
          </p:nvPr>
        </p:nvGraphicFramePr>
        <p:xfrm>
          <a:off x="4090080" y="4429125"/>
          <a:ext cx="3897539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Equation" r:id="rId4" imgW="787320" imgH="291960" progId="Equation.DSMT4">
                  <p:embed/>
                </p:oleObj>
              </mc:Choice>
              <mc:Fallback>
                <p:oleObj name="Equation" r:id="rId4" imgW="787320" imgH="291960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080" y="4429125"/>
                        <a:ext cx="3897539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Text Box 9" descr="Blue tissue paper"/>
          <p:cNvSpPr txBox="1">
            <a:spLocks noChangeArrowheads="1"/>
          </p:cNvSpPr>
          <p:nvPr/>
        </p:nvSpPr>
        <p:spPr bwMode="auto">
          <a:xfrm>
            <a:off x="2644775" y="1762125"/>
            <a:ext cx="4762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6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-7     -6     -5     -4     -3    -2     -1      0      1      2      3      4      5      6 </a:t>
            </a: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>
            <a:off x="49911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1" name="Line 11"/>
          <p:cNvSpPr>
            <a:spLocks noChangeShapeType="1"/>
          </p:cNvSpPr>
          <p:nvPr/>
        </p:nvSpPr>
        <p:spPr bwMode="auto">
          <a:xfrm>
            <a:off x="52959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2" name="Line 12"/>
          <p:cNvSpPr>
            <a:spLocks noChangeShapeType="1"/>
          </p:cNvSpPr>
          <p:nvPr/>
        </p:nvSpPr>
        <p:spPr bwMode="auto">
          <a:xfrm>
            <a:off x="56007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3" name="Line 13"/>
          <p:cNvSpPr>
            <a:spLocks noChangeShapeType="1"/>
          </p:cNvSpPr>
          <p:nvPr/>
        </p:nvSpPr>
        <p:spPr bwMode="auto">
          <a:xfrm>
            <a:off x="59055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4" name="Line 14"/>
          <p:cNvSpPr>
            <a:spLocks noChangeShapeType="1"/>
          </p:cNvSpPr>
          <p:nvPr/>
        </p:nvSpPr>
        <p:spPr bwMode="auto">
          <a:xfrm>
            <a:off x="62103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5" name="Line 15"/>
          <p:cNvSpPr>
            <a:spLocks noChangeShapeType="1"/>
          </p:cNvSpPr>
          <p:nvPr/>
        </p:nvSpPr>
        <p:spPr bwMode="auto">
          <a:xfrm>
            <a:off x="65151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6" name="Line 16"/>
          <p:cNvSpPr>
            <a:spLocks noChangeShapeType="1"/>
          </p:cNvSpPr>
          <p:nvPr/>
        </p:nvSpPr>
        <p:spPr bwMode="auto">
          <a:xfrm>
            <a:off x="68199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7" name="Line 17"/>
          <p:cNvSpPr>
            <a:spLocks noChangeShapeType="1"/>
          </p:cNvSpPr>
          <p:nvPr/>
        </p:nvSpPr>
        <p:spPr bwMode="auto">
          <a:xfrm>
            <a:off x="31623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8" name="Line 18"/>
          <p:cNvSpPr>
            <a:spLocks noChangeShapeType="1"/>
          </p:cNvSpPr>
          <p:nvPr/>
        </p:nvSpPr>
        <p:spPr bwMode="auto">
          <a:xfrm>
            <a:off x="34671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9" name="Line 19"/>
          <p:cNvSpPr>
            <a:spLocks noChangeShapeType="1"/>
          </p:cNvSpPr>
          <p:nvPr/>
        </p:nvSpPr>
        <p:spPr bwMode="auto">
          <a:xfrm>
            <a:off x="37719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10" name="Line 20"/>
          <p:cNvSpPr>
            <a:spLocks noChangeShapeType="1"/>
          </p:cNvSpPr>
          <p:nvPr/>
        </p:nvSpPr>
        <p:spPr bwMode="auto">
          <a:xfrm>
            <a:off x="40767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11" name="Line 21"/>
          <p:cNvSpPr>
            <a:spLocks noChangeShapeType="1"/>
          </p:cNvSpPr>
          <p:nvPr/>
        </p:nvSpPr>
        <p:spPr bwMode="auto">
          <a:xfrm>
            <a:off x="43815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>
            <a:off x="4686300" y="1592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13" name="Line 23"/>
          <p:cNvSpPr>
            <a:spLocks noChangeShapeType="1"/>
          </p:cNvSpPr>
          <p:nvPr/>
        </p:nvSpPr>
        <p:spPr bwMode="auto">
          <a:xfrm>
            <a:off x="2362200" y="1676400"/>
            <a:ext cx="47625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14" name="Line 17"/>
          <p:cNvSpPr>
            <a:spLocks noChangeShapeType="1"/>
          </p:cNvSpPr>
          <p:nvPr/>
        </p:nvSpPr>
        <p:spPr bwMode="auto">
          <a:xfrm>
            <a:off x="2819400" y="15652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15" name="Oval 2"/>
          <p:cNvSpPr>
            <a:spLocks noChangeArrowheads="1"/>
          </p:cNvSpPr>
          <p:nvPr/>
        </p:nvSpPr>
        <p:spPr bwMode="auto">
          <a:xfrm>
            <a:off x="2683669" y="1524000"/>
            <a:ext cx="288131" cy="288131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3816" name="Oval 35"/>
          <p:cNvSpPr>
            <a:spLocks noChangeArrowheads="1"/>
          </p:cNvSpPr>
          <p:nvPr/>
        </p:nvSpPr>
        <p:spPr bwMode="auto">
          <a:xfrm>
            <a:off x="6086475" y="1556543"/>
            <a:ext cx="247650" cy="247650"/>
          </a:xfrm>
          <a:prstGeom prst="ellipse">
            <a:avLst/>
          </a:prstGeom>
          <a:noFill/>
          <a:ln w="635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066800" y="4429125"/>
            <a:ext cx="8023225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</a:rPr>
              <a:t>solution set is 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1066800" y="3046875"/>
            <a:ext cx="8023225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The point, </a:t>
            </a:r>
            <a:r>
              <a:rPr lang="en-US" sz="2800" dirty="0">
                <a:latin typeface="Times New Roman" pitchFamily="18" charset="0"/>
              </a:rPr>
              <a:t>x = 4,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cannot be included </a:t>
            </a:r>
            <a:r>
              <a:rPr lang="en-US" sz="2800" dirty="0">
                <a:latin typeface="Times New Roman" pitchFamily="18" charset="0"/>
              </a:rPr>
              <a:t>since it </a:t>
            </a:r>
            <a:r>
              <a:rPr lang="en-US" sz="2800" dirty="0" smtClean="0">
                <a:latin typeface="Times New Roman" pitchFamily="18" charset="0"/>
              </a:rPr>
              <a:t>is a domain restriction!</a:t>
            </a:r>
            <a:endParaRPr lang="en-US" sz="2800" dirty="0">
              <a:latin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1600200" y="1676400"/>
            <a:ext cx="1143000" cy="793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6334125" y="1676400"/>
            <a:ext cx="1362075" cy="793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120774" y="228600"/>
            <a:ext cx="7969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sz="2400" dirty="0" smtClean="0">
                <a:cs typeface="Arial" charset="0"/>
              </a:rPr>
              <a:t>Since (-</a:t>
            </a:r>
            <a:r>
              <a:rPr lang="en-US" sz="2400" dirty="0" smtClean="0">
                <a:cs typeface="Arial" charset="0"/>
                <a:sym typeface="Symbol"/>
              </a:rPr>
              <a:t>, 7) and (4, ) are part of the solution we shade the regions.</a:t>
            </a:r>
            <a:endParaRPr lang="en-US" sz="2400" dirty="0">
              <a:cs typeface="Arial" charset="0"/>
            </a:endParaRPr>
          </a:p>
        </p:txBody>
      </p:sp>
      <p:sp>
        <p:nvSpPr>
          <p:cNvPr id="35" name="Oval 35"/>
          <p:cNvSpPr>
            <a:spLocks noChangeArrowheads="1"/>
          </p:cNvSpPr>
          <p:nvPr/>
        </p:nvSpPr>
        <p:spPr bwMode="auto">
          <a:xfrm>
            <a:off x="2724150" y="1544240"/>
            <a:ext cx="247650" cy="247650"/>
          </a:xfrm>
          <a:prstGeom prst="ellipse">
            <a:avLst/>
          </a:prstGeom>
          <a:noFill/>
          <a:ln w="635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 autoUpdateAnimBg="0"/>
      <p:bldP spid="33815" grpId="0" animBg="1"/>
      <p:bldP spid="33816" grpId="0" animBg="1"/>
      <p:bldP spid="28" grpId="0" build="p" autoUpdateAnimBg="0"/>
      <p:bldP spid="2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371600"/>
            <a:ext cx="72390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Summary:</a:t>
            </a:r>
          </a:p>
          <a:p>
            <a:pPr>
              <a:defRPr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Check Polynomial Equation solutions with the TI83/84 calculator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Solve and graph rational inequalities.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Write solutions in interval notation.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1000" y="685800"/>
            <a:ext cx="5029200" cy="2464008"/>
          </a:xfrm>
          <a:prstGeom prst="rect">
            <a:avLst/>
          </a:prstGeom>
          <a:blipFill rotWithShape="1">
            <a:blip r:embed="rId2"/>
            <a:stretch>
              <a:fillRect l="-4970" t="-5198" b="-173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304800" y="5410200"/>
            <a:ext cx="8534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HW:  pg.73-75 (4, 5, 7, 9, 11, 30, 34, 46, 52, 68, 80, 81, 82, 84, 86, 88)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200" y="76200"/>
            <a:ext cx="8534400" cy="5948488"/>
          </a:xfrm>
          <a:prstGeom prst="rect">
            <a:avLst/>
          </a:prstGeom>
          <a:blipFill rotWithShape="1">
            <a:blip r:embed="rId2"/>
            <a:stretch>
              <a:fillRect l="-1143" t="-308" b="-1436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43000"/>
            <a:ext cx="72390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Objective:</a:t>
            </a:r>
          </a:p>
          <a:p>
            <a:pPr>
              <a:defRPr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Check Polynomial Equation solutions with the TI83/84 calculator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Solve and graph rational inequalities.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Write solutions in interval notation.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Review Polynomial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3340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Solve: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Put in standard form: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Replace the &gt; with an = and solve to get boundaries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1981200" y="1524000"/>
          <a:ext cx="2616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3" imgW="1308100" imgH="228600" progId="Equation.DSMT4">
                  <p:embed/>
                </p:oleObj>
              </mc:Choice>
              <mc:Fallback>
                <p:oleObj name="Equation" r:id="rId3" imgW="13081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2616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419600" y="1981200"/>
          <a:ext cx="294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5" imgW="1473200" imgH="228600" progId="Equation.DSMT4">
                  <p:embed/>
                </p:oleObj>
              </mc:Choice>
              <mc:Fallback>
                <p:oleObj name="Equation" r:id="rId5" imgW="1473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981200"/>
                        <a:ext cx="2946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133600" y="3352800"/>
          <a:ext cx="3429000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quation" r:id="rId7" imgW="1790700" imgH="1181100" progId="Equation.DSMT4">
                  <p:embed/>
                </p:oleObj>
              </mc:Choice>
              <mc:Fallback>
                <p:oleObj name="Equation" r:id="rId7" imgW="1790700" imgH="1181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352800"/>
                        <a:ext cx="3429000" cy="226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Put the solutions (x = -2 or x = 2) to the equation on a number line to get intervals.</a:t>
            </a:r>
          </a:p>
          <a:p>
            <a:pPr lvl="1"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lvl="1"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lvl="1"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411162" lvl="1" indent="0" eaLnBrk="1" hangingPunct="1">
              <a:buFont typeface="Georgia" pitchFamily="18" charset="0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		</a:t>
            </a:r>
            <a:endParaRPr lang="en-US" sz="1200" dirty="0" smtClean="0">
              <a:latin typeface="Arial" charset="0"/>
              <a:cs typeface="Arial" charset="0"/>
            </a:endParaRPr>
          </a:p>
          <a:p>
            <a:pPr lvl="1" eaLnBrk="1" hangingPunct="1">
              <a:buFont typeface="Georgia" pitchFamily="18" charset="0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   </a:t>
            </a:r>
          </a:p>
        </p:txBody>
      </p:sp>
      <p:pic>
        <p:nvPicPr>
          <p:cNvPr id="7" name="Picture 6" descr="numberline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7818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3200400" y="1905000"/>
            <a:ext cx="228600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562600" y="1905000"/>
            <a:ext cx="228600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676400" y="4419600"/>
          <a:ext cx="5130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4" imgW="2565400" imgH="266700" progId="Equation.DSMT4">
                  <p:embed/>
                </p:oleObj>
              </mc:Choice>
              <mc:Fallback>
                <p:oleObj name="Equation" r:id="rId4" imgW="2565400" imgH="266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19600"/>
                        <a:ext cx="5130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4953000"/>
          <a:ext cx="4572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Equation" r:id="rId6" imgW="2286000" imgH="266700" progId="Equation.DSMT4">
                  <p:embed/>
                </p:oleObj>
              </mc:Choice>
              <mc:Fallback>
                <p:oleObj name="Equation" r:id="rId6" imgW="2286000" imgH="266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53000"/>
                        <a:ext cx="4572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293063"/>
              </p:ext>
            </p:extLst>
          </p:nvPr>
        </p:nvGraphicFramePr>
        <p:xfrm>
          <a:off x="2184400" y="5453063"/>
          <a:ext cx="4445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Equation" r:id="rId8" imgW="2222280" imgH="266400" progId="Equation.DSMT4">
                  <p:embed/>
                </p:oleObj>
              </mc:Choice>
              <mc:Fallback>
                <p:oleObj name="Equation" r:id="rId8" imgW="222228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5453063"/>
                        <a:ext cx="4445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15975" y="3513138"/>
            <a:ext cx="72009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/>
            <a:r>
              <a:rPr lang="en-US" sz="2400" dirty="0">
                <a:cs typeface="Arial" charset="0"/>
              </a:rPr>
              <a:t>Pick a test point in each interval formed and determine if the interval is in the solution.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89163" y="2698750"/>
            <a:ext cx="4689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09575" lvl="1"/>
            <a:r>
              <a:rPr lang="en-US" sz="3200">
                <a:cs typeface="Arial" charset="0"/>
              </a:rPr>
              <a:t>(-</a:t>
            </a:r>
            <a:r>
              <a:rPr lang="en-US" sz="3200">
                <a:cs typeface="Arial" charset="0"/>
                <a:sym typeface="Symbol" pitchFamily="18" charset="2"/>
              </a:rPr>
              <a:t>, -2) , (-2, 2) , (2, )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76300" y="6075363"/>
            <a:ext cx="6934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00"/>
                </a:solidFill>
                <a:cs typeface="Arial" charset="0"/>
              </a:rPr>
              <a:t>The solution is x &gt; 2 written in interval notation is </a:t>
            </a:r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7162800" y="6030913"/>
          <a:ext cx="762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Equation" r:id="rId10" imgW="457002" imgH="266584" progId="Equation.DSMT4">
                  <p:embed/>
                </p:oleObj>
              </mc:Choice>
              <mc:Fallback>
                <p:oleObj name="Equation" r:id="rId10" imgW="457002" imgH="26658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6030913"/>
                        <a:ext cx="762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057400" y="2136775"/>
            <a:ext cx="609600" cy="2435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514600" y="2133600"/>
            <a:ext cx="1901825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14600" y="2133600"/>
            <a:ext cx="3733800" cy="3429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91200" y="1981200"/>
            <a:ext cx="2514600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" grpId="0"/>
      <p:bldP spid="10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TI83/84 Calculator</a:t>
            </a:r>
          </a:p>
        </p:txBody>
      </p:sp>
      <p:graphicFrame>
        <p:nvGraphicFramePr>
          <p:cNvPr id="11268" name="Object 3"/>
          <p:cNvGraphicFramePr>
            <a:graphicFrameLocks noChangeAspect="1"/>
          </p:cNvGraphicFramePr>
          <p:nvPr/>
        </p:nvGraphicFramePr>
        <p:xfrm>
          <a:off x="6096000" y="3335338"/>
          <a:ext cx="294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3" imgW="1473200" imgH="228600" progId="Equation.DSMT4">
                  <p:embed/>
                </p:oleObj>
              </mc:Choice>
              <mc:Fallback>
                <p:oleObj name="Equation" r:id="rId3" imgW="1473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35338"/>
                        <a:ext cx="2946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" y="2514600"/>
            <a:ext cx="76200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 can get to the same conclusion using the TI83/84 calculator.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Method: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Put the polynomial equation in standard form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Enter the left side as a function [y=]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Find the zeros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Examine the graph to determine position or negative f(x) values </a:t>
            </a:r>
          </a:p>
        </p:txBody>
      </p:sp>
      <p:graphicFrame>
        <p:nvGraphicFramePr>
          <p:cNvPr id="24581" name="Object 2"/>
          <p:cNvGraphicFramePr>
            <a:graphicFrameLocks noChangeAspect="1"/>
          </p:cNvGraphicFramePr>
          <p:nvPr/>
        </p:nvGraphicFramePr>
        <p:xfrm>
          <a:off x="2743200" y="1600200"/>
          <a:ext cx="3487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5" imgW="1308100" imgH="228600" progId="Equation.DSMT4">
                  <p:embed/>
                </p:oleObj>
              </mc:Choice>
              <mc:Fallback>
                <p:oleObj name="Equation" r:id="rId5" imgW="13081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00200"/>
                        <a:ext cx="34877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869950" y="838200"/>
          <a:ext cx="294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3" imgW="1473200" imgH="228600" progId="Equation.DSMT4">
                  <p:embed/>
                </p:oleObj>
              </mc:Choice>
              <mc:Fallback>
                <p:oleObj name="Equation" r:id="rId3" imgW="1473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838200"/>
                        <a:ext cx="2946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20" descr="numberline.bmp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67818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val 21"/>
          <p:cNvSpPr/>
          <p:nvPr/>
        </p:nvSpPr>
        <p:spPr>
          <a:xfrm>
            <a:off x="4648200" y="3505200"/>
            <a:ext cx="228600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876800" y="3505200"/>
            <a:ext cx="1981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29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18859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24384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876800" y="1600200"/>
            <a:ext cx="403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cs typeface="Arial" charset="0"/>
              </a:rPr>
              <a:t>Find the zeroes:  x = -2 or x = 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76800" y="22860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cs typeface="Arial" charset="0"/>
              </a:rPr>
              <a:t>Examine the graph to see that the positive values occur when x &gt; 2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18859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648200"/>
            <a:ext cx="18859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800600" y="4953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cs typeface="Arial" charset="0"/>
              </a:rPr>
              <a:t>This is verified in the Table.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543800" y="3505200"/>
          <a:ext cx="762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10" imgW="457002" imgH="266584" progId="Equation.DSMT4">
                  <p:embed/>
                </p:oleObj>
              </mc:Choice>
              <mc:Fallback>
                <p:oleObj name="Equation" r:id="rId10" imgW="457002" imgH="26658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505200"/>
                        <a:ext cx="762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3581400" y="1371600"/>
            <a:ext cx="342900" cy="1054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352800" y="1898650"/>
            <a:ext cx="1600200" cy="387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5"/>
          </p:cNvCxnSpPr>
          <p:nvPr/>
        </p:nvCxnSpPr>
        <p:spPr>
          <a:xfrm flipH="1">
            <a:off x="3873500" y="1898650"/>
            <a:ext cx="1079500" cy="373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6" grpId="0"/>
      <p:bldP spid="18" grpId="0"/>
      <p:bldP spid="20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19100" y="800100"/>
            <a:ext cx="8229600" cy="17526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Solve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Solution: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06450"/>
            <a:ext cx="30146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09800"/>
            <a:ext cx="18859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18859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657600"/>
            <a:ext cx="18859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57600"/>
            <a:ext cx="18859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numberline.bmp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3000"/>
            <a:ext cx="67818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38" y="3657600"/>
            <a:ext cx="18859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lowchart: Connector 11"/>
          <p:cNvSpPr/>
          <p:nvPr/>
        </p:nvSpPr>
        <p:spPr>
          <a:xfrm>
            <a:off x="3810000" y="5181600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5562600" y="5181600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7315200" y="5181600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1295400" y="5334000"/>
            <a:ext cx="2514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3" idx="6"/>
            <a:endCxn id="14" idx="2"/>
          </p:cNvCxnSpPr>
          <p:nvPr/>
        </p:nvCxnSpPr>
        <p:spPr>
          <a:xfrm>
            <a:off x="5791200" y="5295900"/>
            <a:ext cx="152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066800" y="5943600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cs typeface="Arial" charset="0"/>
              </a:rPr>
              <a:t>The solution set is  </a:t>
            </a:r>
          </a:p>
        </p:txBody>
      </p:sp>
      <p:graphicFrame>
        <p:nvGraphicFramePr>
          <p:cNvPr id="40" name="Object 4"/>
          <p:cNvGraphicFramePr>
            <a:graphicFrameLocks noChangeAspect="1"/>
          </p:cNvGraphicFramePr>
          <p:nvPr/>
        </p:nvGraphicFramePr>
        <p:xfrm>
          <a:off x="3268663" y="5943600"/>
          <a:ext cx="19208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10" imgW="1155199" imgH="266584" progId="Equation.DSMT4">
                  <p:embed/>
                </p:oleObj>
              </mc:Choice>
              <mc:Fallback>
                <p:oleObj name="Equation" r:id="rId10" imgW="1155199" imgH="26658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3" y="5943600"/>
                        <a:ext cx="19208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05000" y="1295400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x</a:t>
            </a:r>
            <a:r>
              <a:rPr lang="en-US" sz="2800" baseline="30000"/>
              <a:t>3</a:t>
            </a:r>
            <a:r>
              <a:rPr lang="en-US" sz="2800"/>
              <a:t> – 6x</a:t>
            </a:r>
            <a:r>
              <a:rPr lang="en-US" sz="2800" baseline="30000"/>
              <a:t>2</a:t>
            </a:r>
            <a:r>
              <a:rPr lang="en-US" sz="2800"/>
              <a:t> + 3x + 10 ≤ 0</a:t>
            </a:r>
          </a:p>
        </p:txBody>
      </p:sp>
      <p:sp>
        <p:nvSpPr>
          <p:cNvPr id="5" name="Oval 4"/>
          <p:cNvSpPr/>
          <p:nvPr/>
        </p:nvSpPr>
        <p:spPr>
          <a:xfrm>
            <a:off x="2286000" y="4648200"/>
            <a:ext cx="685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81750" y="4648200"/>
            <a:ext cx="685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24350" y="4629150"/>
            <a:ext cx="685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124200" y="4295775"/>
            <a:ext cx="250825" cy="6572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49638" y="4267200"/>
            <a:ext cx="436562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39" grpId="0"/>
      <p:bldP spid="4" grpId="0"/>
      <p:bldP spid="5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lightspectrum-rotated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4" descr="Blue tissue paper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blipFill dpi="0" rotWithShape="0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600">
                <a:latin typeface="Bookman Old Style" pitchFamily="18" charset="0"/>
              </a:rPr>
              <a:t>Rational Inequalities</a:t>
            </a:r>
          </a:p>
        </p:txBody>
      </p:sp>
      <p:pic>
        <p:nvPicPr>
          <p:cNvPr id="27652" name="Picture 5" descr="lightspectr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6518" name="Text Box 6" descr="Blue tissue paper"/>
          <p:cNvSpPr txBox="1">
            <a:spLocks noChangeArrowheads="1"/>
          </p:cNvSpPr>
          <p:nvPr/>
        </p:nvSpPr>
        <p:spPr bwMode="auto">
          <a:xfrm>
            <a:off x="152400" y="12192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EXAMPLE</a:t>
            </a:r>
          </a:p>
        </p:txBody>
      </p:sp>
      <p:sp>
        <p:nvSpPr>
          <p:cNvPr id="27654" name="Text Box 7" descr="Blue tissue paper"/>
          <p:cNvSpPr txBox="1">
            <a:spLocks noChangeArrowheads="1"/>
          </p:cNvSpPr>
          <p:nvPr/>
        </p:nvSpPr>
        <p:spPr bwMode="auto">
          <a:xfrm>
            <a:off x="762000" y="1676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Solve and graph the solution set:</a:t>
            </a:r>
          </a:p>
        </p:txBody>
      </p:sp>
      <p:sp>
        <p:nvSpPr>
          <p:cNvPr id="1216520" name="Text Box 8" descr="Blue tissue paper"/>
          <p:cNvSpPr txBox="1">
            <a:spLocks noChangeArrowheads="1"/>
          </p:cNvSpPr>
          <p:nvPr/>
        </p:nvSpPr>
        <p:spPr bwMode="auto">
          <a:xfrm>
            <a:off x="152400" y="22860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Batang" pitchFamily="18" charset="-127"/>
              </a:rPr>
              <a:t>SOLUTION</a:t>
            </a:r>
          </a:p>
        </p:txBody>
      </p:sp>
      <p:sp>
        <p:nvSpPr>
          <p:cNvPr id="1216521" name="Text Box 9" descr="Blue tissue paper"/>
          <p:cNvSpPr txBox="1">
            <a:spLocks noChangeArrowheads="1"/>
          </p:cNvSpPr>
          <p:nvPr/>
        </p:nvSpPr>
        <p:spPr bwMode="auto">
          <a:xfrm>
            <a:off x="762000" y="2743200"/>
            <a:ext cx="8153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1) Express the inequality so that one side is zero and the other side is a single </a:t>
            </a:r>
            <a:r>
              <a:rPr lang="en-US" sz="2400" b="1" dirty="0" smtClean="0">
                <a:latin typeface="Times New Roman" pitchFamily="18" charset="0"/>
              </a:rPr>
              <a:t>quotient and </a:t>
            </a:r>
            <a:r>
              <a:rPr lang="en-US" sz="2400" b="1" u="sng" dirty="0" smtClean="0">
                <a:latin typeface="Times New Roman" pitchFamily="18" charset="0"/>
              </a:rPr>
              <a:t>simplify</a:t>
            </a:r>
            <a:r>
              <a:rPr lang="en-US" sz="2400" b="1" dirty="0" smtClean="0">
                <a:latin typeface="Times New Roman" pitchFamily="18" charset="0"/>
              </a:rPr>
              <a:t>!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27657" name="Object 10"/>
          <p:cNvGraphicFramePr>
            <a:graphicFrameLocks noChangeAspect="1"/>
          </p:cNvGraphicFramePr>
          <p:nvPr/>
        </p:nvGraphicFramePr>
        <p:xfrm>
          <a:off x="4948238" y="1528763"/>
          <a:ext cx="114776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Equation" r:id="rId6" imgW="596641" imgH="393529" progId="Equation.3">
                  <p:embed/>
                </p:oleObj>
              </mc:Choice>
              <mc:Fallback>
                <p:oleObj name="Equation" r:id="rId6" imgW="596641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8" y="1528763"/>
                        <a:ext cx="1147762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6532" name="Object 20"/>
          <p:cNvGraphicFramePr>
            <a:graphicFrameLocks noChangeAspect="1"/>
          </p:cNvGraphicFramePr>
          <p:nvPr/>
        </p:nvGraphicFramePr>
        <p:xfrm>
          <a:off x="1295400" y="3733800"/>
          <a:ext cx="1465263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name="Equation" r:id="rId8" imgW="761669" imgH="393529" progId="Equation.3">
                  <p:embed/>
                </p:oleObj>
              </mc:Choice>
              <mc:Fallback>
                <p:oleObj name="Equation" r:id="rId8" imgW="761669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1465263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6534" name="Object 22"/>
          <p:cNvGraphicFramePr>
            <a:graphicFrameLocks noChangeAspect="1"/>
          </p:cNvGraphicFramePr>
          <p:nvPr/>
        </p:nvGraphicFramePr>
        <p:xfrm>
          <a:off x="609600" y="4495800"/>
          <a:ext cx="206851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Equation" r:id="rId10" imgW="672808" imgH="253890" progId="Equation.DSMT4">
                  <p:embed/>
                </p:oleObj>
              </mc:Choice>
              <mc:Fallback>
                <p:oleObj name="Equation" r:id="rId10" imgW="672808" imgH="25389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95800"/>
                        <a:ext cx="2068513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066800" y="5486400"/>
          <a:ext cx="163512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12" imgW="850531" imgH="393529" progId="Equation.3">
                  <p:embed/>
                </p:oleObj>
              </mc:Choice>
              <mc:Fallback>
                <p:oleObj name="Equation" r:id="rId12" imgW="850531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486400"/>
                        <a:ext cx="1635125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371850" y="3733800"/>
          <a:ext cx="14668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14" imgW="761669" imgH="393529" progId="Equation.3">
                  <p:embed/>
                </p:oleObj>
              </mc:Choice>
              <mc:Fallback>
                <p:oleObj name="Equation" r:id="rId14" imgW="761669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3733800"/>
                        <a:ext cx="14668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95675" y="4572000"/>
          <a:ext cx="134302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Equation" r:id="rId16" imgW="698197" imgH="393529" progId="Equation.3">
                  <p:embed/>
                </p:oleObj>
              </mc:Choice>
              <mc:Fallback>
                <p:oleObj name="Equation" r:id="rId16" imgW="69819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4572000"/>
                        <a:ext cx="1343025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9" descr="Blue tissue paper"/>
          <p:cNvSpPr txBox="1">
            <a:spLocks noChangeArrowheads="1"/>
          </p:cNvSpPr>
          <p:nvPr/>
        </p:nvSpPr>
        <p:spPr bwMode="auto">
          <a:xfrm>
            <a:off x="5553075" y="3886200"/>
            <a:ext cx="3429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This inequality is equivalent to the one we wish to solve.  It is in 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the form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10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) &lt; 0, where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1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1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1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6521" grpId="0"/>
      <p:bldP spid="2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sng" algn="ctr">
          <a:solidFill>
            <a:srgbClr val="FF00FF"/>
          </a:solidFill>
          <a:prstDash val="solid"/>
          <a:round/>
          <a:headEnd type="none" w="med" len="med"/>
          <a:tailEnd type="arrow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sng" algn="ctr">
          <a:solidFill>
            <a:srgbClr val="FF00FF"/>
          </a:solidFill>
          <a:prstDash val="solid"/>
          <a:round/>
          <a:headEnd type="none" w="med" len="med"/>
          <a:tailEnd type="arrow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657</Words>
  <Application>Microsoft Office PowerPoint</Application>
  <PresentationFormat>On-screen Show (4:3)</PresentationFormat>
  <Paragraphs>85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32" baseType="lpstr">
      <vt:lpstr>Arial</vt:lpstr>
      <vt:lpstr>Calibri</vt:lpstr>
      <vt:lpstr>Trebuchet MS</vt:lpstr>
      <vt:lpstr>Georgia</vt:lpstr>
      <vt:lpstr>Wingdings 2</vt:lpstr>
      <vt:lpstr>Times New Roman</vt:lpstr>
      <vt:lpstr>Monotype Sorts</vt:lpstr>
      <vt:lpstr>Symbol</vt:lpstr>
      <vt:lpstr>Bookman Old Style</vt:lpstr>
      <vt:lpstr>Batang</vt:lpstr>
      <vt:lpstr>Default Design</vt:lpstr>
      <vt:lpstr>Urban</vt:lpstr>
      <vt:lpstr>Azure</vt:lpstr>
      <vt:lpstr>Equation</vt:lpstr>
      <vt:lpstr>MathType 5.0 Equation</vt:lpstr>
      <vt:lpstr>Microsoft Equation 3.0</vt:lpstr>
      <vt:lpstr>PowerPoint Presentation</vt:lpstr>
      <vt:lpstr>PowerPoint Presentation</vt:lpstr>
      <vt:lpstr>PowerPoint Presentation</vt:lpstr>
      <vt:lpstr>Review Polynomial Inequalities</vt:lpstr>
      <vt:lpstr>PowerPoint Presentation</vt:lpstr>
      <vt:lpstr>TI83/84 Calculator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 Solving Linear Inequalities</dc:title>
  <dc:creator>julie.geoghagan</dc:creator>
  <cp:lastModifiedBy>Kurutz, Jeremy</cp:lastModifiedBy>
  <cp:revision>82</cp:revision>
  <dcterms:created xsi:type="dcterms:W3CDTF">2004-08-13T14:04:40Z</dcterms:created>
  <dcterms:modified xsi:type="dcterms:W3CDTF">2013-09-26T14:35:12Z</dcterms:modified>
</cp:coreProperties>
</file>