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16" r:id="rId2"/>
    <p:sldId id="268" r:id="rId3"/>
    <p:sldId id="283" r:id="rId4"/>
    <p:sldId id="288" r:id="rId5"/>
    <p:sldId id="284" r:id="rId6"/>
    <p:sldId id="289" r:id="rId7"/>
    <p:sldId id="290" r:id="rId8"/>
    <p:sldId id="332" r:id="rId9"/>
    <p:sldId id="286" r:id="rId10"/>
    <p:sldId id="313" r:id="rId11"/>
    <p:sldId id="317" r:id="rId12"/>
    <p:sldId id="318" r:id="rId13"/>
    <p:sldId id="319" r:id="rId14"/>
    <p:sldId id="322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41" autoAdjust="0"/>
  </p:normalViewPr>
  <p:slideViewPr>
    <p:cSldViewPr>
      <p:cViewPr varScale="1">
        <p:scale>
          <a:sx n="77" d="100"/>
          <a:sy n="77" d="100"/>
        </p:scale>
        <p:origin x="7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5C5F9E-5D04-4CE9-8AC9-D7A235ACC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6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C5F9E-5D04-4CE9-8AC9-D7A235ACCF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9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1F9426-BC29-4F2B-942B-E696A06A2505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1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6CA9E3-D9F9-49E5-94A2-96D53ED751A3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6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E77688-5711-42F4-9642-1F7BDF5E4044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0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8893282-FFF8-4F50-9833-39E9AFE52F0F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14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01EADA-B49A-43C1-B73F-43AB286215FB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05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F52C77-2CD8-4D55-AD06-7A0B5BB7D72E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DD9AF0-9631-4AAC-A283-B4850B19AAF9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8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AD0C2A-8823-4C74-BA57-B0E6697DD8C2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10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D648AC-9EAC-45BB-AB3D-3B12250B906A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9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FF4BC-9993-49AB-A0FA-10A262774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13B1-0B7C-42C0-9CA1-31F074FD0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B430-D303-49E5-A97E-923B50B49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71E0-A007-4A55-ACD1-64C778D8B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9CAE-6CF8-4E0E-8F07-56C8F3341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D05BB-B34E-436B-A17E-C35AAB975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1FA4-138C-4FBB-81EA-97F75F75B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FE2B3-ED74-4BA6-A85D-3061F865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9E9F-D183-49EF-9A12-B1C8CCD7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DEEEE-0BC3-4CE8-A951-DC48892EC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35E51-21C5-41EE-A06D-2E9C077C0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9D41AF8-D1E2-4058-AA36-7D57C4CF0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685800"/>
                <a:ext cx="7543800" cy="1837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Warm-up</a:t>
                </a:r>
                <a:r>
                  <a:rPr lang="en-US" dirty="0"/>
                  <a:t>:  simplify.</a:t>
                </a:r>
              </a:p>
              <a:p>
                <a:endParaRPr lang="en-US" dirty="0"/>
              </a:p>
              <a:p>
                <a:r>
                  <a:rPr lang="en-US" dirty="0"/>
                  <a:t>1</a:t>
                </a:r>
                <a:r>
                  <a:rPr lang="en-US" sz="3600" dirty="0"/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3600" dirty="0"/>
                  <a:t>			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𝟖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/>
                  <a:t>		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𝟏𝟐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7543800" cy="1837170"/>
              </a:xfrm>
              <a:prstGeom prst="rect">
                <a:avLst/>
              </a:prstGeom>
              <a:blipFill rotWithShape="1">
                <a:blip r:embed="rId3"/>
                <a:stretch>
                  <a:fillRect l="-2102" t="-4651" b="-4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81000" y="5791200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HW:  </a:t>
            </a:r>
            <a:r>
              <a:rPr lang="en-US" altLang="en-US" b="1" dirty="0"/>
              <a:t>Page 239 (7-10, 24, 27, 30, 33, 36, 39) page 240 (49, 51, 55, 57, 59)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020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261C0D-26D5-49B8-A671-812879A7EF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Example:  Divide Using Long Division</a:t>
            </a:r>
          </a:p>
          <a:p>
            <a:endParaRPr lang="en-US" dirty="0"/>
          </a:p>
          <a:p>
            <a:r>
              <a:rPr lang="en-US" dirty="0"/>
              <a:t>(2x</a:t>
            </a:r>
            <a:r>
              <a:rPr lang="en-US" baseline="30000" dirty="0"/>
              <a:t>4</a:t>
            </a:r>
            <a:r>
              <a:rPr lang="en-US" dirty="0"/>
              <a:t> + 4x</a:t>
            </a:r>
            <a:r>
              <a:rPr lang="en-US" baseline="30000" dirty="0"/>
              <a:t>3</a:t>
            </a:r>
            <a:r>
              <a:rPr lang="en-US" dirty="0"/>
              <a:t> + 3x – 2) </a:t>
            </a:r>
            <a:r>
              <a:rPr lang="en-US" dirty="0">
                <a:sym typeface="Symbol" pitchFamily="18" charset="2"/>
              </a:rPr>
              <a:t> (x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+ 2x – 3)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62000" y="51054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17411" name="Text Box 14"/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0" y="1600200"/>
            <a:ext cx="8534400" cy="1524000"/>
            <a:chOff x="0" y="1008"/>
            <a:chExt cx="5376" cy="960"/>
          </a:xfrm>
        </p:grpSpPr>
        <p:sp>
          <p:nvSpPr>
            <p:cNvPr id="17456" name="AutoShape 9"/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7" name="Text Box 7"/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17458" name="Line 8"/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Text Box 11"/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+ 3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- 3</a:t>
              </a:r>
            </a:p>
          </p:txBody>
        </p:sp>
      </p:grp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Synthetic Division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610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There is a shortcut for long division as long as the divisor is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where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is some number.  (Can't have any powers on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).</a:t>
            </a:r>
          </a:p>
        </p:txBody>
      </p:sp>
      <p:graphicFrame>
        <p:nvGraphicFramePr>
          <p:cNvPr id="17415" name="Object 4"/>
          <p:cNvGraphicFramePr>
            <a:graphicFrameLocks noChangeAspect="1"/>
          </p:cNvGraphicFramePr>
          <p:nvPr/>
        </p:nvGraphicFramePr>
        <p:xfrm>
          <a:off x="2819400" y="1676400"/>
          <a:ext cx="29718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1066800" imgH="419100" progId="Equation.3">
                  <p:embed/>
                </p:oleObj>
              </mc:Choice>
              <mc:Fallback>
                <p:oleObj name="Equation" r:id="rId3" imgW="1066800" imgH="419100" progId="Equation.3">
                  <p:embed/>
                  <p:pic>
                    <p:nvPicPr>
                      <p:cNvPr id="174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29718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Line 5"/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6"/>
          <p:cNvSpPr>
            <a:spLocks noChangeShapeType="1"/>
          </p:cNvSpPr>
          <p:nvPr/>
        </p:nvSpPr>
        <p:spPr bwMode="auto">
          <a:xfrm>
            <a:off x="1905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6        8        -2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Text Box 24"/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2209800" y="2209800"/>
            <a:ext cx="457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3124200" y="2133600"/>
            <a:ext cx="533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H="1">
            <a:off x="4114800" y="2133600"/>
            <a:ext cx="533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5181600" y="2133600"/>
            <a:ext cx="152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17451" name="Line 30"/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Text Box 31"/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7453" name="Line 32"/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17448" name="Line 39"/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Text Box 40"/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7450" name="Line 41"/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- 9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37338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- 1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8768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8768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1</a:t>
            </a:r>
          </a:p>
        </p:txBody>
      </p:sp>
      <p:grpSp>
        <p:nvGrpSpPr>
          <p:cNvPr id="6201" name="Group 57"/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17445" name="Line 54"/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Text Box 55"/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4724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 flipH="1">
            <a:off x="5334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6019800" y="4343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2209800" y="42672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6210" name="Object 66"/>
          <p:cNvGraphicFramePr>
            <a:graphicFrameLocks noChangeAspect="1"/>
          </p:cNvGraphicFramePr>
          <p:nvPr/>
        </p:nvGraphicFramePr>
        <p:xfrm>
          <a:off x="2514600" y="5181600"/>
          <a:ext cx="37338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1104900" imgH="393700" progId="Equation.3">
                  <p:embed/>
                </p:oleObj>
              </mc:Choice>
              <mc:Fallback>
                <p:oleObj name="Equation" r:id="rId5" imgW="1104900" imgH="393700" progId="Equation.3">
                  <p:embed/>
                  <p:pic>
                    <p:nvPicPr>
                      <p:cNvPr id="621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81600"/>
                        <a:ext cx="3733800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7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4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utoUpdateAnimBg="0"/>
      <p:bldP spid="6154" grpId="0" autoUpdateAnimBg="0"/>
      <p:bldP spid="6164" grpId="0" autoUpdateAnimBg="0"/>
      <p:bldP spid="6167" grpId="0" autoUpdateAnimBg="0"/>
      <p:bldP spid="6179" grpId="0" autoUpdateAnimBg="0"/>
      <p:bldP spid="6180" grpId="0" autoUpdateAnimBg="0"/>
      <p:bldP spid="6181" grpId="0" autoUpdateAnimBg="0"/>
      <p:bldP spid="6191" grpId="0" autoUpdateAnimBg="0"/>
      <p:bldP spid="6192" grpId="0" autoUpdateAnimBg="0"/>
      <p:bldP spid="6194" grpId="0" autoUpdateAnimBg="0"/>
      <p:bldP spid="6195" grpId="0" autoUpdateAnimBg="0"/>
      <p:bldP spid="6196" grpId="0" autoUpdateAnimBg="0"/>
      <p:bldP spid="6202" grpId="0" autoUpdateAnimBg="0"/>
      <p:bldP spid="6205" grpId="0" autoUpdateAnimBg="0"/>
      <p:bldP spid="6206" grpId="0" autoUpdateAnimBg="0"/>
      <p:bldP spid="6208" grpId="0" autoUpdateAnimBg="0"/>
      <p:bldP spid="620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51054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Don't forget the 0's for missing terms.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71800" y="1752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1600200"/>
            <a:ext cx="8534400" cy="1524000"/>
            <a:chOff x="0" y="1008"/>
            <a:chExt cx="5376" cy="960"/>
          </a:xfrm>
        </p:grpSpPr>
        <p:sp>
          <p:nvSpPr>
            <p:cNvPr id="18489" name="AutoShape 5"/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0" name="Text Box 6"/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18491" name="Line 7"/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Text Box 8"/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- 4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4</a:t>
              </a:r>
            </a:p>
          </p:txBody>
        </p:sp>
      </p:grp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1447800" y="5334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Let's try another Synthetic Division</a:t>
            </a:r>
          </a:p>
        </p:txBody>
      </p:sp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3208338" y="1676400"/>
          <a:ext cx="21939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787400" imgH="419100" progId="Equation.3">
                  <p:embed/>
                </p:oleObj>
              </mc:Choice>
              <mc:Fallback>
                <p:oleObj name="Equation" r:id="rId3" imgW="787400" imgH="419100" progId="Equation.3">
                  <p:embed/>
                  <p:pic>
                    <p:nvPicPr>
                      <p:cNvPr id="1843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676400"/>
                        <a:ext cx="219392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Line 12"/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>
            <a:off x="1905000" y="41910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143000" y="2971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0       - 4        0       6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18487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19"/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2209800" y="2209800"/>
            <a:ext cx="838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3124200" y="1752600"/>
            <a:ext cx="685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4114800" y="2286000"/>
            <a:ext cx="76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800600" y="1752600"/>
            <a:ext cx="457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18484" name="Line 25"/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Text Box 26"/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8486" name="Line 27"/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18481" name="Line 32"/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Text Box 33"/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8483" name="Line 34"/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16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7338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8768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48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4800600" y="4267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48</a:t>
            </a:r>
          </a:p>
        </p:txBody>
      </p: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18478" name="Line 41"/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Text Box 42"/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8480" name="Line 43"/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56388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 flipH="1">
            <a:off x="6629400" y="4572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7239000" y="42672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Now put variables back in (remember 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 so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209800" y="42672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3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  </a:t>
            </a:r>
            <a:r>
              <a:rPr lang="en-US" altLang="en-US" sz="3200" i="1">
                <a:solidFill>
                  <a:srgbClr val="FF0000"/>
                </a:solidFill>
              </a:rPr>
              <a:t>x +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2590800" y="5105400"/>
          <a:ext cx="55356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1637589" imgH="393529" progId="Equation.3">
                  <p:embed/>
                </p:oleObj>
              </mc:Choice>
              <mc:Fallback>
                <p:oleObj name="Equation" r:id="rId5" imgW="1637589" imgH="393529" progId="Equation.3">
                  <p:embed/>
                  <p:pic>
                    <p:nvPicPr>
                      <p:cNvPr id="721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5535613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581400" y="1295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r>
              <a:rPr lang="en-US" altLang="en-US" sz="2800" baseline="30000"/>
              <a:t>3</a:t>
            </a:r>
            <a:endParaRPr lang="en-US" altLang="en-US" sz="2800"/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572000" y="1295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endParaRPr lang="en-US" altLang="en-US" sz="2800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5257800" y="2209800"/>
            <a:ext cx="7620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0" y="3352800"/>
            <a:ext cx="6019800" cy="2892425"/>
            <a:chOff x="0" y="2112"/>
            <a:chExt cx="3792" cy="1822"/>
          </a:xfrm>
        </p:grpSpPr>
        <p:sp>
          <p:nvSpPr>
            <p:cNvPr id="18475" name="Line 56"/>
            <p:cNvSpPr>
              <a:spLocks noChangeShapeType="1"/>
            </p:cNvSpPr>
            <p:nvPr/>
          </p:nvSpPr>
          <p:spPr bwMode="auto">
            <a:xfrm>
              <a:off x="1008" y="2112"/>
              <a:ext cx="2112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Text Box 57"/>
            <p:cNvSpPr txBox="1">
              <a:spLocks noChangeArrowheads="1"/>
            </p:cNvSpPr>
            <p:nvPr/>
          </p:nvSpPr>
          <p:spPr bwMode="auto">
            <a:xfrm>
              <a:off x="0" y="2496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8477" name="Line 58"/>
            <p:cNvSpPr>
              <a:spLocks noChangeShapeType="1"/>
            </p:cNvSpPr>
            <p:nvPr/>
          </p:nvSpPr>
          <p:spPr bwMode="auto">
            <a:xfrm flipV="1">
              <a:off x="3456" y="2496"/>
              <a:ext cx="336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5638800" y="3505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192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5715000" y="4267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198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5532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</p:spTree>
    <p:extLst>
      <p:ext uri="{BB962C8B-B14F-4D97-AF65-F5344CB8AC3E}">
        <p14:creationId xmlns:p14="http://schemas.microsoft.com/office/powerpoint/2010/main" val="18145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82" grpId="0" autoUpdateAnimBg="0"/>
      <p:bldP spid="7183" grpId="0" autoUpdateAnimBg="0"/>
      <p:bldP spid="7184" grpId="0" autoUpdateAnimBg="0"/>
      <p:bldP spid="7196" grpId="0" autoUpdateAnimBg="0"/>
      <p:bldP spid="7197" grpId="0" autoUpdateAnimBg="0"/>
      <p:bldP spid="7198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12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20" grpId="0" autoUpdateAnimBg="0"/>
      <p:bldP spid="7221" grpId="0" autoUpdateAnimBg="0"/>
      <p:bldP spid="7228" grpId="0" autoUpdateAnimBg="0"/>
      <p:bldP spid="7229" grpId="0" autoUpdateAnimBg="0"/>
      <p:bldP spid="723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51054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6019800" y="1600200"/>
            <a:ext cx="2895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You want to divide the factor into the polynomial so set divisor = 0 and solve for first number.  </a:t>
            </a:r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533400" y="228600"/>
            <a:ext cx="77724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Let's try a problem where we factor the polynomial completely given one of its factors.</a:t>
            </a:r>
          </a:p>
        </p:txBody>
      </p:sp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685800" y="1066800"/>
          <a:ext cx="3502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256755" imgH="203112" progId="Equation.3">
                  <p:embed/>
                </p:oleObj>
              </mc:Choice>
              <mc:Fallback>
                <p:oleObj name="Equation" r:id="rId3" imgW="1256755" imgH="203112" progId="Equation.3">
                  <p:embed/>
                  <p:pic>
                    <p:nvPicPr>
                      <p:cNvPr id="1946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35020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12"/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13"/>
          <p:cNvSpPr>
            <a:spLocks noChangeShapeType="1"/>
          </p:cNvSpPr>
          <p:nvPr/>
        </p:nvSpPr>
        <p:spPr bwMode="auto">
          <a:xfrm>
            <a:off x="1905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066800" y="2971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       8      -25     -50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</a:t>
            </a: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19503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Text Box 19"/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914400" y="1676400"/>
            <a:ext cx="1219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905000" y="1600200"/>
            <a:ext cx="1143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971800" y="1676400"/>
            <a:ext cx="1143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3962400" y="1600200"/>
            <a:ext cx="12192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19500" name="Line 25"/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Text Box 26"/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9502" name="Line 27"/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- 8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19497" name="Line 32"/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Text Box 33"/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9499" name="Line 34"/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 0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657600" y="4267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- 25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4648200" y="3505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50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4876800" y="4267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19494" name="Line 41"/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Text Box 42"/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9496" name="Line 43"/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4724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H="1">
            <a:off x="5334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5943600" y="4114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No remainder so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+ 2 IS a factor because it divided in evenly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2209800" y="42672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 the divisor times the quotient:  </a:t>
            </a:r>
          </a:p>
        </p:txBody>
      </p:sp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5256213" y="5589588"/>
          <a:ext cx="29321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1016000" imgH="228600" progId="Equation.3">
                  <p:embed/>
                </p:oleObj>
              </mc:Choice>
              <mc:Fallback>
                <p:oleObj name="Equation" r:id="rId5" imgW="1016000" imgH="228600" progId="Equation.3">
                  <p:embed/>
                  <p:pic>
                    <p:nvPicPr>
                      <p:cNvPr id="9267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5589588"/>
                        <a:ext cx="2932112" cy="6588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1" name="Object 52"/>
          <p:cNvGraphicFramePr>
            <a:graphicFrameLocks noChangeAspect="1"/>
          </p:cNvGraphicFramePr>
          <p:nvPr/>
        </p:nvGraphicFramePr>
        <p:xfrm>
          <a:off x="5181600" y="1066800"/>
          <a:ext cx="2362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7" imgW="812447" imgH="177723" progId="Equation.DSMT4">
                  <p:embed/>
                </p:oleObj>
              </mc:Choice>
              <mc:Fallback>
                <p:oleObj name="Equation" r:id="rId7" imgW="812447" imgH="177723" progId="Equation.DSMT4">
                  <p:embed/>
                  <p:pic>
                    <p:nvPicPr>
                      <p:cNvPr id="19491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66800"/>
                        <a:ext cx="2362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77838" y="6207125"/>
            <a:ext cx="4191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Check to see if it factors further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411788" y="6164263"/>
          <a:ext cx="25749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9" imgW="761760" imgH="164880" progId="Equation.DSMT4">
                  <p:embed/>
                </p:oleObj>
              </mc:Choice>
              <mc:Fallback>
                <p:oleObj name="Equation" r:id="rId9" imgW="761760" imgH="1648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6164263"/>
                        <a:ext cx="2574925" cy="5572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4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30" grpId="0" autoUpdateAnimBg="0"/>
      <p:bldP spid="9231" grpId="0" autoUpdateAnimBg="0"/>
      <p:bldP spid="9232" grpId="0" autoUpdateAnimBg="0"/>
      <p:bldP spid="9244" grpId="0" autoUpdateAnimBg="0"/>
      <p:bldP spid="9245" grpId="0" autoUpdateAnimBg="0"/>
      <p:bldP spid="9246" grpId="0" autoUpdateAnimBg="0"/>
      <p:bldP spid="9251" grpId="0" autoUpdateAnimBg="0"/>
      <p:bldP spid="9252" grpId="0" autoUpdateAnimBg="0"/>
      <p:bldP spid="9253" grpId="0" autoUpdateAnimBg="0"/>
      <p:bldP spid="9254" grpId="0" autoUpdateAnimBg="0"/>
      <p:bldP spid="9255" grpId="0" autoUpdateAnimBg="0"/>
      <p:bldP spid="9260" grpId="0" autoUpdateAnimBg="0"/>
      <p:bldP spid="9263" grpId="0" autoUpdateAnimBg="0"/>
      <p:bldP spid="9264" grpId="0" autoUpdateAnimBg="0"/>
      <p:bldP spid="9265" grpId="0" autoUpdateAnimBg="0"/>
      <p:bldP spid="9266" grpId="0" autoUpdateAnimBg="0"/>
      <p:bldP spid="926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2" y="666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Remainder Theorem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4724400" y="1066800"/>
            <a:ext cx="295433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4x + 3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5   –4     3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15    33	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5   11     36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254625" y="2211388"/>
            <a:ext cx="3175" cy="684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457200" y="1266825"/>
            <a:ext cx="45720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 = 5x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4x + 3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f(3) = 5(3)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4(3) + 3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f(3) = 5 ∙ 9 – 12 + 3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f(3) = 45 – 12 + 3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f(3) = 36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4495800"/>
            <a:ext cx="8404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that the value obtained when evaluating the function at f(3) and the value </a:t>
            </a:r>
          </a:p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remainder when dividing the polynomial by x – 3 are the same.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514601" y="2743200"/>
            <a:ext cx="28956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6"/>
          <p:cNvSpPr txBox="1">
            <a:spLocks noChangeArrowheads="1"/>
          </p:cNvSpPr>
          <p:nvPr/>
        </p:nvSpPr>
        <p:spPr bwMode="auto">
          <a:xfrm>
            <a:off x="381000" y="5157788"/>
            <a:ext cx="65420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4x + 3 = (5x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+ 11x) ∙ (x – 3)  +  36</a:t>
            </a:r>
          </a:p>
          <a:p>
            <a:pPr eaLnBrk="1" hangingPunct="1"/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324600" y="2895600"/>
            <a:ext cx="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331913" y="566420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    =     q(x)        ∙ (x – a)  +  f(a)</a:t>
            </a:r>
          </a:p>
        </p:txBody>
      </p:sp>
    </p:spTree>
    <p:extLst>
      <p:ext uri="{BB962C8B-B14F-4D97-AF65-F5344CB8AC3E}">
        <p14:creationId xmlns:p14="http://schemas.microsoft.com/office/powerpoint/2010/main" val="140750964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Remainder Theorem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1371600"/>
            <a:ext cx="8839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synthetic substitution to find g(4) for the following function.</a:t>
            </a:r>
          </a:p>
          <a:p>
            <a:pPr eaLnBrk="1" hangingPunct="1"/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 = 5x</a:t>
            </a:r>
            <a:r>
              <a:rPr lang="en-US" alt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13x</a:t>
            </a:r>
            <a:r>
              <a:rPr lang="en-US" alt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14x</a:t>
            </a:r>
            <a:r>
              <a:rPr lang="en-US" alt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47x + 1</a:t>
            </a:r>
          </a:p>
          <a:p>
            <a:pPr eaLnBrk="1" hangingPunct="1"/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   5    –13   –14    –47     1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      20     28      56	  36	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5      7      14	  9      37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38200" y="3810000"/>
            <a:ext cx="4572000" cy="1447800"/>
            <a:chOff x="838200" y="3810000"/>
            <a:chExt cx="4572000" cy="1447800"/>
          </a:xfrm>
        </p:grpSpPr>
        <p:grpSp>
          <p:nvGrpSpPr>
            <p:cNvPr id="24581" name="Group 11"/>
            <p:cNvGrpSpPr>
              <a:grpSpLocks/>
            </p:cNvGrpSpPr>
            <p:nvPr/>
          </p:nvGrpSpPr>
          <p:grpSpPr bwMode="auto">
            <a:xfrm>
              <a:off x="838200" y="3810000"/>
              <a:ext cx="3810000" cy="1447800"/>
              <a:chOff x="1219200" y="3810000"/>
              <a:chExt cx="3810000" cy="14478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219200" y="3810000"/>
                <a:ext cx="0" cy="990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029200" y="4800600"/>
                <a:ext cx="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838200" y="4800600"/>
              <a:ext cx="4572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78080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7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</p:spTree>
    <p:extLst>
      <p:ext uri="{BB962C8B-B14F-4D97-AF65-F5344CB8AC3E}">
        <p14:creationId xmlns:p14="http://schemas.microsoft.com/office/powerpoint/2010/main" val="3456407036"/>
      </p:ext>
    </p:extLst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3569" y="1647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2590800"/>
            <a:ext cx="82089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 polynomial is divided by one of its binomial factors, the quotient is called a </a:t>
            </a:r>
            <a:r>
              <a:rPr lang="en-US" alt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depressed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polynomial.</a:t>
            </a:r>
          </a:p>
          <a:p>
            <a:pPr eaLnBrk="1" hangingPunct="1"/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remainder of the depressed polynomial is zero, the divisor is a factor of the polynomial.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95288" y="1295400"/>
            <a:ext cx="64171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binomial (x – a) is a factor of the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polynomial f(x) if and only if f(a) = 0.</a:t>
            </a:r>
          </a:p>
        </p:txBody>
      </p:sp>
    </p:spTree>
    <p:extLst>
      <p:ext uri="{BB962C8B-B14F-4D97-AF65-F5344CB8AC3E}">
        <p14:creationId xmlns:p14="http://schemas.microsoft.com/office/powerpoint/2010/main" val="61300705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587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1220788"/>
            <a:ext cx="45100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3200" u="sng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+ 4x</a:t>
            </a:r>
            <a:r>
              <a:rPr lang="en-US" altLang="en-US" sz="3200" u="sng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15x – 18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x – 3 </a:t>
            </a:r>
          </a:p>
          <a:p>
            <a:pPr eaLnBrk="1" hangingPunct="1"/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     1    4     –15   –18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        3       21     18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1    7        6        0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3124200"/>
            <a:ext cx="3733800" cy="1108075"/>
          </a:xfrm>
          <a:prstGeom prst="rect">
            <a:avLst/>
          </a:prstGeom>
          <a:noFill/>
          <a:ln w="28575">
            <a:solidFill>
              <a:srgbClr val="5661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 remainder is zero, (x – 3) is a factor of 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2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+ 4x</a:t>
            </a:r>
            <a:r>
              <a:rPr lang="en-US" altLang="en-US" sz="22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15x – 18.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5127625"/>
            <a:ext cx="82597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also allows us to find the remaining factors of </a:t>
            </a:r>
          </a:p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polynomial by factoring the depressed polynomial.</a:t>
            </a:r>
          </a:p>
        </p:txBody>
      </p:sp>
      <p:grpSp>
        <p:nvGrpSpPr>
          <p:cNvPr id="27654" name="Group 12"/>
          <p:cNvGrpSpPr>
            <a:grpSpLocks/>
          </p:cNvGrpSpPr>
          <p:nvPr/>
        </p:nvGrpSpPr>
        <p:grpSpPr bwMode="auto">
          <a:xfrm>
            <a:off x="990600" y="2667000"/>
            <a:ext cx="3733800" cy="1524000"/>
            <a:chOff x="990600" y="2667000"/>
            <a:chExt cx="3733800" cy="1524000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990600" y="2667000"/>
              <a:ext cx="1588" cy="990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696494" y="3923506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90600" y="3657600"/>
              <a:ext cx="3733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428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-2059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228600" y="1220788"/>
            <a:ext cx="45100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3200" u="sng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+ 4x</a:t>
            </a:r>
            <a:r>
              <a:rPr lang="en-US" altLang="en-US" sz="3200" u="sng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15x – 18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x – 3 </a:t>
            </a:r>
          </a:p>
          <a:p>
            <a:pPr eaLnBrk="1" hangingPunct="1"/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     1    4     –15   –18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        3       21     18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1    7        6        0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4800600"/>
            <a:ext cx="20923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6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+ 7x + 6</a:t>
            </a:r>
          </a:p>
          <a:p>
            <a:pPr eaLnBrk="1" hangingPunct="1"/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+ 6)(x + 1)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1905000"/>
            <a:ext cx="2901950" cy="2738438"/>
          </a:xfrm>
          <a:prstGeom prst="rect">
            <a:avLst/>
          </a:prstGeom>
          <a:noFill/>
          <a:ln w="76200">
            <a:solidFill>
              <a:srgbClr val="5661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factors of </a:t>
            </a: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15x – 18</a:t>
            </a: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– 3)(x + 6)(x + 1).</a:t>
            </a: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678" name="Group 13"/>
          <p:cNvGrpSpPr>
            <a:grpSpLocks/>
          </p:cNvGrpSpPr>
          <p:nvPr/>
        </p:nvGrpSpPr>
        <p:grpSpPr bwMode="auto">
          <a:xfrm>
            <a:off x="990600" y="2743200"/>
            <a:ext cx="3810000" cy="1447800"/>
            <a:chOff x="990600" y="2743200"/>
            <a:chExt cx="3810000" cy="1447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990600" y="2743200"/>
              <a:ext cx="0" cy="91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696494" y="3923506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90600" y="3657600"/>
              <a:ext cx="381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88055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FDC0AB-25AA-438A-89FC-41145592936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01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  <a:t>2.3 Polynomial Division</a:t>
            </a:r>
          </a:p>
          <a:p>
            <a:endParaRPr lang="en-US" sz="3200" u="sng" dirty="0">
              <a:solidFill>
                <a:srgbClr val="0000CC"/>
              </a:solidFill>
              <a:latin typeface="Britannic Bold" pitchFamily="34" charset="0"/>
            </a:endParaRPr>
          </a:p>
          <a:p>
            <a:r>
              <a:rPr lang="en-US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  <a:t>Objective:</a:t>
            </a:r>
          </a:p>
          <a:p>
            <a:endParaRPr lang="en-US" u="sng" dirty="0">
              <a:solidFill>
                <a:schemeClr val="accent1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  <a:t>Divide polynomials using long division and synthetic division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cs typeface="Arial" charset="0"/>
              </a:rPr>
              <a:t>Use the remainder theorem to evaluate higher degree polynomials for a given value.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cs typeface="Arial" charset="0"/>
              </a:rPr>
              <a:t>Use the factor theorem to factor a polynomial completely.</a:t>
            </a:r>
          </a:p>
          <a:p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56288" y="1905000"/>
            <a:ext cx="3059112" cy="3846513"/>
          </a:xfrm>
          <a:prstGeom prst="rect">
            <a:avLst/>
          </a:prstGeom>
          <a:noFill/>
          <a:ln w="76200">
            <a:solidFill>
              <a:srgbClr val="5661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– 3)(x + 6)(x + 1).</a:t>
            </a:r>
          </a:p>
          <a:p>
            <a:pPr algn="ctr"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factors </a:t>
            </a: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polynomials</a:t>
            </a: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zeros as seen</a:t>
            </a: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graph of</a:t>
            </a: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15x – 18.</a:t>
            </a:r>
          </a:p>
          <a:p>
            <a:pPr algn="ctr"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886200"/>
            <a:ext cx="3378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2139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295400"/>
            <a:ext cx="3378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2139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57377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Factor Theorem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228600" y="12192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synthetic division to show that x is a solution of the third-degree polynomial equation.  Use the result to </a:t>
            </a:r>
            <a:r>
              <a:rPr lang="en-US" altLang="en-US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the polynomial completely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List all real solutions of the equation.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304800" y="26670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11x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+ 14x + 80 = 0	   x = 8 </a:t>
            </a:r>
          </a:p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0" y="5334000"/>
            <a:ext cx="28082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– 8)(x – 5)(x + 2)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8, 5, -2</a:t>
            </a:r>
            <a:endParaRPr lang="en-US" alt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05672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Sneedlegrit</a:t>
            </a:r>
            <a:r>
              <a:rPr lang="en-US" altLang="en-US" dirty="0"/>
              <a:t>:</a:t>
            </a: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09600" y="26670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2x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+ 7x</a:t>
            </a:r>
            <a:r>
              <a:rPr lang="en-US" altLang="en-US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33x – 18 = 0		     x = – 6</a:t>
            </a:r>
          </a:p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3600" y="4876800"/>
            <a:ext cx="2987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+ 6)(2x + 1)(x – 3)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-6, -1/2, 3</a:t>
            </a:r>
          </a:p>
        </p:txBody>
      </p:sp>
      <p:sp>
        <p:nvSpPr>
          <p:cNvPr id="31750" name="TextBox 3"/>
          <p:cNvSpPr txBox="1">
            <a:spLocks noChangeArrowheads="1"/>
          </p:cNvSpPr>
          <p:nvPr/>
        </p:nvSpPr>
        <p:spPr bwMode="auto">
          <a:xfrm>
            <a:off x="228600" y="12192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synthetic division to show that x is a solution of the third-degree polynomial equation.  Use the result to </a:t>
            </a:r>
            <a:r>
              <a:rPr lang="en-US" altLang="en-US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the polynomial completely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List all real solutions of the equation.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791200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HW:  </a:t>
            </a:r>
            <a:r>
              <a:rPr lang="en-US" altLang="en-US" b="1" dirty="0"/>
              <a:t>Page 239 (7-10, 24, 27, 30, 33, 36, 39) page 240 (49, 51, 55, 57, 59)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9189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371600" y="1219200"/>
            <a:ext cx="6577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Divide :</a:t>
            </a:r>
            <a:r>
              <a:rPr lang="en-US" sz="3200" b="0" i="1"/>
              <a:t> (2x</a:t>
            </a:r>
            <a:r>
              <a:rPr lang="en-US" sz="3200" b="0" i="1" baseline="30000"/>
              <a:t>3</a:t>
            </a:r>
            <a:r>
              <a:rPr lang="en-US" sz="3200" b="0" i="1"/>
              <a:t> + 5x</a:t>
            </a:r>
            <a:r>
              <a:rPr lang="en-US" sz="3200" b="0" i="1" baseline="30000"/>
              <a:t>2</a:t>
            </a:r>
            <a:r>
              <a:rPr lang="en-US" sz="3200" b="0" i="1"/>
              <a:t> -  x + 6) </a:t>
            </a:r>
            <a:r>
              <a:rPr lang="en-US" sz="3200" b="0" i="1">
                <a:sym typeface="Symbol" pitchFamily="18" charset="2"/>
              </a:rPr>
              <a:t></a:t>
            </a:r>
            <a:r>
              <a:rPr lang="en-US" sz="3200" b="0" i="1"/>
              <a:t>  (x + 3)</a:t>
            </a:r>
            <a:endParaRPr lang="en-US" sz="3200" b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524000" y="1828800"/>
            <a:ext cx="632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Step 1: Write the problem using a division symbol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2514600" y="2590800"/>
          <a:ext cx="3832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397000" imgH="330200" progId="Equation.3">
                  <p:embed/>
                </p:oleObj>
              </mc:Choice>
              <mc:Fallback>
                <p:oleObj name="Equation" r:id="rId4" imgW="1397000" imgH="330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38322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38200" y="2743200"/>
            <a:ext cx="7251700" cy="1295400"/>
            <a:chOff x="528" y="1008"/>
            <a:chExt cx="4568" cy="816"/>
          </a:xfrm>
        </p:grpSpPr>
        <p:sp>
          <p:nvSpPr>
            <p:cNvPr id="1033" name="Text Box 7"/>
            <p:cNvSpPr txBox="1">
              <a:spLocks noChangeArrowheads="1"/>
            </p:cNvSpPr>
            <p:nvPr/>
          </p:nvSpPr>
          <p:spPr bwMode="auto">
            <a:xfrm>
              <a:off x="528" y="1536"/>
              <a:ext cx="45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Step 2: Look at the first term on the outside and the inside</a:t>
              </a:r>
            </a:p>
          </p:txBody>
        </p:sp>
        <p:grpSp>
          <p:nvGrpSpPr>
            <p:cNvPr id="1034" name="Group 33"/>
            <p:cNvGrpSpPr>
              <a:grpSpLocks/>
            </p:cNvGrpSpPr>
            <p:nvPr/>
          </p:nvGrpSpPr>
          <p:grpSpPr bwMode="auto">
            <a:xfrm>
              <a:off x="1584" y="1008"/>
              <a:ext cx="1056" cy="336"/>
              <a:chOff x="1584" y="1008"/>
              <a:chExt cx="1056" cy="336"/>
            </a:xfrm>
          </p:grpSpPr>
          <p:sp>
            <p:nvSpPr>
              <p:cNvPr id="1035" name="Oval 31"/>
              <p:cNvSpPr>
                <a:spLocks noChangeArrowheads="1"/>
              </p:cNvSpPr>
              <p:nvPr/>
            </p:nvSpPr>
            <p:spPr bwMode="auto">
              <a:xfrm>
                <a:off x="2160" y="1008"/>
                <a:ext cx="480" cy="33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Oval 32"/>
              <p:cNvSpPr>
                <a:spLocks noChangeArrowheads="1"/>
              </p:cNvSpPr>
              <p:nvPr/>
            </p:nvSpPr>
            <p:spPr bwMode="auto">
              <a:xfrm>
                <a:off x="1584" y="1056"/>
                <a:ext cx="240" cy="28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1676400" y="304800"/>
            <a:ext cx="5248275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Polynomial Long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10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53182" y="457200"/>
            <a:ext cx="7005892" cy="666401"/>
          </a:xfrm>
          <a:prstGeom prst="rect">
            <a:avLst/>
          </a:prstGeom>
          <a:blipFill rotWithShape="1">
            <a:blip r:embed="rId3" cstate="print"/>
            <a:stretch>
              <a:fillRect l="-870" b="-8257"/>
            </a:stretch>
          </a:blip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053" name="Group 1029"/>
          <p:cNvGrpSpPr>
            <a:grpSpLocks/>
          </p:cNvGrpSpPr>
          <p:nvPr/>
        </p:nvGrpSpPr>
        <p:grpSpPr bwMode="auto">
          <a:xfrm>
            <a:off x="2667000" y="2286000"/>
            <a:ext cx="1676400" cy="533400"/>
            <a:chOff x="1584" y="1008"/>
            <a:chExt cx="1056" cy="336"/>
          </a:xfrm>
        </p:grpSpPr>
        <p:sp>
          <p:nvSpPr>
            <p:cNvPr id="2062" name="Oval 1030"/>
            <p:cNvSpPr>
              <a:spLocks noChangeArrowheads="1"/>
            </p:cNvSpPr>
            <p:nvPr/>
          </p:nvSpPr>
          <p:spPr bwMode="auto">
            <a:xfrm>
              <a:off x="2160" y="1008"/>
              <a:ext cx="480" cy="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1031"/>
            <p:cNvSpPr>
              <a:spLocks noChangeArrowheads="1"/>
            </p:cNvSpPr>
            <p:nvPr/>
          </p:nvSpPr>
          <p:spPr bwMode="auto">
            <a:xfrm>
              <a:off x="1584" y="1056"/>
              <a:ext cx="240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3505200" y="1600200"/>
            <a:ext cx="762000" cy="641350"/>
            <a:chOff x="2208" y="1008"/>
            <a:chExt cx="480" cy="404"/>
          </a:xfrm>
        </p:grpSpPr>
        <p:sp>
          <p:nvSpPr>
            <p:cNvPr id="2060" name="Oval 1032"/>
            <p:cNvSpPr>
              <a:spLocks noChangeArrowheads="1"/>
            </p:cNvSpPr>
            <p:nvPr/>
          </p:nvSpPr>
          <p:spPr bwMode="auto">
            <a:xfrm>
              <a:off x="2208" y="1104"/>
              <a:ext cx="48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Text Box 1033"/>
            <p:cNvSpPr txBox="1">
              <a:spLocks noChangeArrowheads="1"/>
            </p:cNvSpPr>
            <p:nvPr/>
          </p:nvSpPr>
          <p:spPr bwMode="auto">
            <a:xfrm>
              <a:off x="2304" y="1008"/>
              <a:ext cx="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</a:rPr>
                <a:t>?</a:t>
              </a:r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4495800" y="1600200"/>
            <a:ext cx="3962400" cy="822325"/>
            <a:chOff x="2688" y="2448"/>
            <a:chExt cx="2496" cy="518"/>
          </a:xfrm>
        </p:grpSpPr>
        <p:sp>
          <p:nvSpPr>
            <p:cNvPr id="2058" name="Text Box 1035"/>
            <p:cNvSpPr txBox="1">
              <a:spLocks noChangeArrowheads="1"/>
            </p:cNvSpPr>
            <p:nvPr/>
          </p:nvSpPr>
          <p:spPr bwMode="auto">
            <a:xfrm>
              <a:off x="4080" y="2448"/>
              <a:ext cx="11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Put </a:t>
              </a:r>
              <a:r>
                <a:rPr lang="en-US" i="1"/>
                <a:t>2x</a:t>
              </a:r>
              <a:r>
                <a:rPr lang="en-US" i="1" baseline="30000"/>
                <a:t>2</a:t>
              </a:r>
              <a:r>
                <a:rPr lang="en-US"/>
                <a:t> on</a:t>
              </a:r>
            </a:p>
            <a:p>
              <a:pPr algn="ctr"/>
              <a:r>
                <a:rPr lang="en-US"/>
                <a:t>the top</a:t>
              </a:r>
            </a:p>
          </p:txBody>
        </p:sp>
        <p:sp>
          <p:nvSpPr>
            <p:cNvPr id="2059" name="Line 1036"/>
            <p:cNvSpPr>
              <a:spLocks noChangeShapeType="1"/>
            </p:cNvSpPr>
            <p:nvPr/>
          </p:nvSpPr>
          <p:spPr bwMode="auto">
            <a:xfrm flipH="1">
              <a:off x="2688" y="26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0" name="Object 1037"/>
          <p:cNvGraphicFramePr>
            <a:graphicFrameLocks noChangeAspect="1"/>
          </p:cNvGraphicFramePr>
          <p:nvPr/>
        </p:nvGraphicFramePr>
        <p:xfrm>
          <a:off x="2667000" y="2141538"/>
          <a:ext cx="383222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397000" imgH="330200" progId="Equation.3">
                  <p:embed/>
                </p:oleObj>
              </mc:Choice>
              <mc:Fallback>
                <p:oleObj name="Equation" r:id="rId4" imgW="1397000" imgH="33020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41538"/>
                        <a:ext cx="3832225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1" name="Rectangle 1039"/>
          <p:cNvSpPr>
            <a:spLocks noChangeArrowheads="1"/>
          </p:cNvSpPr>
          <p:nvPr/>
        </p:nvSpPr>
        <p:spPr bwMode="auto">
          <a:xfrm>
            <a:off x="1295400" y="4419600"/>
            <a:ext cx="6248400" cy="5794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 i="1"/>
              <a:t>So, the term we are looking for is </a:t>
            </a:r>
            <a:r>
              <a:rPr lang="en-US" sz="3200" i="1">
                <a:solidFill>
                  <a:srgbClr val="FF0000"/>
                </a:solidFill>
              </a:rPr>
              <a:t>2x</a:t>
            </a:r>
            <a:r>
              <a:rPr lang="en-US" sz="3200" i="1" baseline="30000">
                <a:solidFill>
                  <a:srgbClr val="FF0000"/>
                </a:solidFill>
              </a:rPr>
              <a:t>2</a:t>
            </a:r>
            <a:endParaRPr lang="en-US" sz="3200" b="0" i="1" baseline="30000"/>
          </a:p>
        </p:txBody>
      </p:sp>
      <p:sp>
        <p:nvSpPr>
          <p:cNvPr id="55314" name="Text Box 1042"/>
          <p:cNvSpPr txBox="1">
            <a:spLocks noChangeArrowheads="1"/>
          </p:cNvSpPr>
          <p:nvPr/>
        </p:nvSpPr>
        <p:spPr bwMode="auto">
          <a:xfrm>
            <a:off x="3429000" y="1600200"/>
            <a:ext cx="9906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  2x</a:t>
            </a:r>
            <a:r>
              <a:rPr lang="en-US" sz="3200" i="1" baseline="300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 animBg="1" autoUpdateAnimBg="0"/>
      <p:bldP spid="553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6"/>
          <p:cNvSpPr txBox="1">
            <a:spLocks noChangeArrowheads="1"/>
          </p:cNvSpPr>
          <p:nvPr/>
        </p:nvSpPr>
        <p:spPr bwMode="auto">
          <a:xfrm>
            <a:off x="3482975" y="7620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2x</a:t>
            </a:r>
            <a:r>
              <a:rPr lang="en-US" sz="3600" i="1" baseline="30000">
                <a:solidFill>
                  <a:srgbClr val="FF0000"/>
                </a:solidFill>
              </a:rPr>
              <a:t>2</a:t>
            </a:r>
            <a:endParaRPr lang="en-US" sz="3600" i="1">
              <a:solidFill>
                <a:srgbClr val="FF0000"/>
              </a:solidFill>
            </a:endParaRPr>
          </a:p>
        </p:txBody>
      </p:sp>
      <p:graphicFrame>
        <p:nvGraphicFramePr>
          <p:cNvPr id="3074" name="Object 40"/>
          <p:cNvGraphicFramePr>
            <a:graphicFrameLocks noChangeAspect="1"/>
          </p:cNvGraphicFramePr>
          <p:nvPr/>
        </p:nvGraphicFramePr>
        <p:xfrm>
          <a:off x="2644775" y="1219200"/>
          <a:ext cx="3832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1397000" imgH="330200" progId="Equation.3">
                  <p:embed/>
                </p:oleObj>
              </mc:Choice>
              <mc:Fallback>
                <p:oleObj name="Equation" r:id="rId3" imgW="1397000" imgH="330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219200"/>
                        <a:ext cx="38322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422650" y="1828800"/>
            <a:ext cx="1785938" cy="584200"/>
            <a:chOff x="2156" y="1152"/>
            <a:chExt cx="1125" cy="368"/>
          </a:xfrm>
        </p:grpSpPr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2156" y="1152"/>
              <a:ext cx="11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FF0000"/>
                  </a:solidFill>
                </a:rPr>
                <a:t> </a:t>
              </a:r>
              <a:r>
                <a:rPr lang="en-US" sz="3200" i="1"/>
                <a:t>2x</a:t>
              </a:r>
              <a:r>
                <a:rPr lang="en-US" sz="3200" i="1" baseline="30000"/>
                <a:t>3 </a:t>
              </a:r>
              <a:r>
                <a:rPr lang="en-US" sz="3200" i="1"/>
                <a:t>+ 6x</a:t>
              </a:r>
              <a:r>
                <a:rPr lang="en-US" sz="3200" i="1" baseline="30000"/>
                <a:t>2</a:t>
              </a:r>
              <a:endParaRPr lang="en-US" sz="3200" i="1" u="sng"/>
            </a:p>
          </p:txBody>
        </p:sp>
        <p:sp>
          <p:nvSpPr>
            <p:cNvPr id="3096" name="Line 41"/>
            <p:cNvSpPr>
              <a:spLocks noChangeShapeType="1"/>
            </p:cNvSpPr>
            <p:nvPr/>
          </p:nvSpPr>
          <p:spPr bwMode="auto">
            <a:xfrm>
              <a:off x="2256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743200" y="762000"/>
            <a:ext cx="1524000" cy="838200"/>
            <a:chOff x="1728" y="480"/>
            <a:chExt cx="960" cy="528"/>
          </a:xfrm>
        </p:grpSpPr>
        <p:sp>
          <p:nvSpPr>
            <p:cNvPr id="3093" name="AutoShape 48"/>
            <p:cNvSpPr>
              <a:spLocks noChangeArrowheads="1"/>
            </p:cNvSpPr>
            <p:nvPr/>
          </p:nvSpPr>
          <p:spPr bwMode="auto">
            <a:xfrm flipH="1">
              <a:off x="1728" y="528"/>
              <a:ext cx="528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70" y="13588"/>
                  </a:moveTo>
                  <a:cubicBezTo>
                    <a:pt x="19083" y="12692"/>
                    <a:pt x="19244" y="11749"/>
                    <a:pt x="19244" y="10800"/>
                  </a:cubicBezTo>
                  <a:cubicBezTo>
                    <a:pt x="19244" y="6136"/>
                    <a:pt x="15463" y="2356"/>
                    <a:pt x="10800" y="2356"/>
                  </a:cubicBezTo>
                  <a:cubicBezTo>
                    <a:pt x="7269" y="2355"/>
                    <a:pt x="4110" y="4553"/>
                    <a:pt x="2882" y="7863"/>
                  </a:cubicBezTo>
                  <a:lnTo>
                    <a:pt x="674" y="7044"/>
                  </a:lnTo>
                  <a:cubicBezTo>
                    <a:pt x="2244" y="2810"/>
                    <a:pt x="6283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014"/>
                    <a:pt x="21395" y="13220"/>
                    <a:pt x="20994" y="14366"/>
                  </a:cubicBezTo>
                  <a:lnTo>
                    <a:pt x="23542" y="15258"/>
                  </a:lnTo>
                  <a:lnTo>
                    <a:pt x="18602" y="17638"/>
                  </a:lnTo>
                  <a:lnTo>
                    <a:pt x="16221" y="12697"/>
                  </a:lnTo>
                  <a:lnTo>
                    <a:pt x="18770" y="1358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50"/>
            <p:cNvSpPr>
              <a:spLocks noChangeArrowheads="1"/>
            </p:cNvSpPr>
            <p:nvPr/>
          </p:nvSpPr>
          <p:spPr bwMode="auto">
            <a:xfrm>
              <a:off x="2208" y="480"/>
              <a:ext cx="480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352800" y="1371600"/>
            <a:ext cx="5006975" cy="1938338"/>
            <a:chOff x="2112" y="864"/>
            <a:chExt cx="3154" cy="1221"/>
          </a:xfrm>
        </p:grpSpPr>
        <p:sp>
          <p:nvSpPr>
            <p:cNvPr id="3090" name="Text Box 53"/>
            <p:cNvSpPr txBox="1">
              <a:spLocks noChangeArrowheads="1"/>
            </p:cNvSpPr>
            <p:nvPr/>
          </p:nvSpPr>
          <p:spPr bwMode="auto">
            <a:xfrm>
              <a:off x="4080" y="864"/>
              <a:ext cx="1186" cy="1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Be sure to subtract by changing the signs of every term.</a:t>
              </a:r>
            </a:p>
          </p:txBody>
        </p:sp>
        <p:sp>
          <p:nvSpPr>
            <p:cNvPr id="3091" name="Line 54"/>
            <p:cNvSpPr>
              <a:spLocks noChangeShapeType="1"/>
            </p:cNvSpPr>
            <p:nvPr/>
          </p:nvSpPr>
          <p:spPr bwMode="auto">
            <a:xfrm flipH="1">
              <a:off x="3264" y="1152"/>
              <a:ext cx="81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Oval 55"/>
            <p:cNvSpPr>
              <a:spLocks noChangeArrowheads="1"/>
            </p:cNvSpPr>
            <p:nvPr/>
          </p:nvSpPr>
          <p:spPr bwMode="auto">
            <a:xfrm>
              <a:off x="2112" y="1200"/>
              <a:ext cx="1344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57200" y="2362200"/>
            <a:ext cx="3505200" cy="3073400"/>
            <a:chOff x="288" y="1488"/>
            <a:chExt cx="2208" cy="1936"/>
          </a:xfrm>
        </p:grpSpPr>
        <p:sp>
          <p:nvSpPr>
            <p:cNvPr id="3088" name="Text Box 57"/>
            <p:cNvSpPr txBox="1">
              <a:spLocks noChangeArrowheads="1"/>
            </p:cNvSpPr>
            <p:nvPr/>
          </p:nvSpPr>
          <p:spPr bwMode="auto">
            <a:xfrm>
              <a:off x="288" y="2112"/>
              <a:ext cx="1728" cy="1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 next step is subtraction so we have: </a:t>
              </a:r>
              <a:r>
                <a:rPr lang="en-US" i="1"/>
                <a:t>-(</a:t>
              </a:r>
              <a:r>
                <a:rPr lang="en-US" sz="2800" i="1"/>
                <a:t>2x</a:t>
              </a:r>
              <a:r>
                <a:rPr lang="en-US" sz="2800" i="1" baseline="30000"/>
                <a:t>3</a:t>
              </a:r>
              <a:r>
                <a:rPr lang="en-US" sz="2800" i="1"/>
                <a:t> + 6x</a:t>
              </a:r>
              <a:r>
                <a:rPr lang="en-US" sz="2800" i="1" baseline="30000"/>
                <a:t>2</a:t>
              </a:r>
              <a:r>
                <a:rPr lang="en-US" sz="2800" i="1"/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 sz="2800" i="1"/>
                <a:t>= </a:t>
              </a:r>
              <a:r>
                <a:rPr lang="en-US" sz="3600" b="0" i="1">
                  <a:solidFill>
                    <a:srgbClr val="FF0000"/>
                  </a:solidFill>
                </a:rPr>
                <a:t>-</a:t>
              </a:r>
              <a:r>
                <a:rPr lang="en-US" sz="3600" b="0" i="1"/>
                <a:t>2x</a:t>
              </a:r>
              <a:r>
                <a:rPr lang="en-US" sz="3600" b="0" i="1" baseline="30000"/>
                <a:t>3</a:t>
              </a:r>
              <a:r>
                <a:rPr lang="en-US" sz="3600" b="0" i="1">
                  <a:solidFill>
                    <a:srgbClr val="FF0000"/>
                  </a:solidFill>
                </a:rPr>
                <a:t>-</a:t>
              </a:r>
              <a:r>
                <a:rPr lang="en-US" sz="3600" b="0" i="1"/>
                <a:t> 6x</a:t>
              </a:r>
              <a:r>
                <a:rPr lang="en-US" sz="3600" b="0" i="1" baseline="30000"/>
                <a:t>2</a:t>
              </a:r>
              <a:r>
                <a:rPr lang="en-US" sz="3600" b="0" i="1" u="sng"/>
                <a:t> </a:t>
              </a:r>
            </a:p>
          </p:txBody>
        </p:sp>
        <p:sp>
          <p:nvSpPr>
            <p:cNvPr id="3089" name="Line 58"/>
            <p:cNvSpPr>
              <a:spLocks noChangeShapeType="1"/>
            </p:cNvSpPr>
            <p:nvPr/>
          </p:nvSpPr>
          <p:spPr bwMode="auto">
            <a:xfrm flipV="1">
              <a:off x="1824" y="1488"/>
              <a:ext cx="672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228600" y="914400"/>
            <a:ext cx="2540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Multiply the term</a:t>
            </a:r>
          </a:p>
          <a:p>
            <a:r>
              <a:rPr lang="en-US"/>
              <a:t>you just wrote on </a:t>
            </a:r>
          </a:p>
          <a:p>
            <a:r>
              <a:rPr lang="en-US"/>
              <a:t>top by the outside</a:t>
            </a:r>
          </a:p>
          <a:p>
            <a:r>
              <a:rPr lang="en-US"/>
              <a:t>terms.</a:t>
            </a:r>
          </a:p>
          <a:p>
            <a:r>
              <a:rPr lang="en-US" sz="2800" i="1">
                <a:solidFill>
                  <a:srgbClr val="FF0000"/>
                </a:solidFill>
              </a:rPr>
              <a:t>2x</a:t>
            </a:r>
            <a:r>
              <a:rPr lang="en-US" sz="2800" i="1" baseline="30000">
                <a:solidFill>
                  <a:srgbClr val="FF0000"/>
                </a:solidFill>
              </a:rPr>
              <a:t>2</a:t>
            </a:r>
            <a:r>
              <a:rPr lang="en-US" sz="2800" i="1"/>
              <a:t>(x + 3) </a:t>
            </a:r>
          </a:p>
          <a:p>
            <a:r>
              <a:rPr lang="en-US" sz="2800" i="1"/>
              <a:t>= 2x</a:t>
            </a:r>
            <a:r>
              <a:rPr lang="en-US" sz="2800" i="1" baseline="30000"/>
              <a:t>3</a:t>
            </a:r>
            <a:r>
              <a:rPr lang="en-US" sz="2800" i="1"/>
              <a:t> + 6x</a:t>
            </a:r>
            <a:r>
              <a:rPr lang="en-US" sz="2800" i="1" baseline="30000"/>
              <a:t>2</a:t>
            </a:r>
            <a:endParaRPr lang="en-US" sz="2800" i="1"/>
          </a:p>
        </p:txBody>
      </p:sp>
      <p:sp>
        <p:nvSpPr>
          <p:cNvPr id="51263" name="Rectangle 63"/>
          <p:cNvSpPr>
            <a:spLocks noChangeArrowheads="1"/>
          </p:cNvSpPr>
          <p:nvPr/>
        </p:nvSpPr>
        <p:spPr bwMode="auto">
          <a:xfrm>
            <a:off x="3276600" y="2438400"/>
            <a:ext cx="3352800" cy="915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(This answer will be written in the next line, under the correct powers)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3276600" y="1676400"/>
            <a:ext cx="1295400" cy="762000"/>
            <a:chOff x="2064" y="1056"/>
            <a:chExt cx="816" cy="480"/>
          </a:xfrm>
        </p:grpSpPr>
        <p:sp>
          <p:nvSpPr>
            <p:cNvPr id="3084" name="Text Box 64"/>
            <p:cNvSpPr txBox="1">
              <a:spLocks noChangeArrowheads="1"/>
            </p:cNvSpPr>
            <p:nvPr/>
          </p:nvSpPr>
          <p:spPr bwMode="auto">
            <a:xfrm>
              <a:off x="2064" y="1056"/>
              <a:ext cx="2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-</a:t>
              </a:r>
              <a:endParaRPr lang="en-US" sz="3200"/>
            </a:p>
          </p:txBody>
        </p:sp>
        <p:grpSp>
          <p:nvGrpSpPr>
            <p:cNvPr id="3085" name="Group 67"/>
            <p:cNvGrpSpPr>
              <a:grpSpLocks/>
            </p:cNvGrpSpPr>
            <p:nvPr/>
          </p:nvGrpSpPr>
          <p:grpSpPr bwMode="auto">
            <a:xfrm>
              <a:off x="2640" y="1248"/>
              <a:ext cx="240" cy="192"/>
              <a:chOff x="2208" y="3120"/>
              <a:chExt cx="240" cy="192"/>
            </a:xfrm>
          </p:grpSpPr>
          <p:sp>
            <p:nvSpPr>
              <p:cNvPr id="3086" name="Rectangle 65"/>
              <p:cNvSpPr>
                <a:spLocks noChangeArrowheads="1"/>
              </p:cNvSpPr>
              <p:nvPr/>
            </p:nvSpPr>
            <p:spPr bwMode="auto">
              <a:xfrm>
                <a:off x="2208" y="312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Line 66"/>
              <p:cNvSpPr>
                <a:spLocks noChangeShapeType="1"/>
              </p:cNvSpPr>
              <p:nvPr/>
            </p:nvSpPr>
            <p:spPr bwMode="auto">
              <a:xfrm>
                <a:off x="2256" y="32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1" grpId="0" autoUpdateAnimBg="0"/>
      <p:bldP spid="512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3482975" y="7620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2x</a:t>
            </a:r>
            <a:r>
              <a:rPr lang="en-US" sz="3600" i="1" baseline="30000">
                <a:solidFill>
                  <a:srgbClr val="FF0000"/>
                </a:solidFill>
              </a:rPr>
              <a:t>2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419600" y="762000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- x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267200" y="2286000"/>
            <a:ext cx="757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- x</a:t>
            </a:r>
            <a:r>
              <a:rPr lang="en-US" sz="3200" i="1" baseline="30000"/>
              <a:t>2</a:t>
            </a:r>
            <a:endParaRPr lang="en-US" sz="3200" i="1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105400" y="220980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 i="1"/>
              <a:t>- x 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2644775" y="1219200"/>
          <a:ext cx="3832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1397000" imgH="330200" progId="Equation.3">
                  <p:embed/>
                </p:oleObj>
              </mc:Choice>
              <mc:Fallback>
                <p:oleObj name="Equation" r:id="rId4" imgW="1397000" imgH="330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219200"/>
                        <a:ext cx="38322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" name="Group 13"/>
          <p:cNvGrpSpPr>
            <a:grpSpLocks/>
          </p:cNvGrpSpPr>
          <p:nvPr/>
        </p:nvGrpSpPr>
        <p:grpSpPr bwMode="auto">
          <a:xfrm>
            <a:off x="3422650" y="1828800"/>
            <a:ext cx="1701800" cy="579438"/>
            <a:chOff x="2156" y="1152"/>
            <a:chExt cx="1072" cy="365"/>
          </a:xfrm>
        </p:grpSpPr>
        <p:sp>
          <p:nvSpPr>
            <p:cNvPr id="4117" name="Text Box 14"/>
            <p:cNvSpPr txBox="1">
              <a:spLocks noChangeArrowheads="1"/>
            </p:cNvSpPr>
            <p:nvPr/>
          </p:nvSpPr>
          <p:spPr bwMode="auto">
            <a:xfrm>
              <a:off x="2156" y="1152"/>
              <a:ext cx="1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/>
                <a:t>-2x</a:t>
              </a:r>
              <a:r>
                <a:rPr lang="en-US" sz="3200" i="1" baseline="30000"/>
                <a:t>3 </a:t>
              </a:r>
              <a:r>
                <a:rPr lang="en-US" sz="3200" i="1"/>
                <a:t>- 6x</a:t>
              </a:r>
              <a:r>
                <a:rPr lang="en-US" sz="3200" i="1" baseline="30000"/>
                <a:t>2</a:t>
              </a:r>
              <a:endParaRPr lang="en-US" sz="3200" i="1" u="sng"/>
            </a:p>
          </p:txBody>
        </p:sp>
        <p:sp>
          <p:nvSpPr>
            <p:cNvPr id="4118" name="Line 15"/>
            <p:cNvSpPr>
              <a:spLocks noChangeShapeType="1"/>
            </p:cNvSpPr>
            <p:nvPr/>
          </p:nvSpPr>
          <p:spPr bwMode="auto">
            <a:xfrm>
              <a:off x="2256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228600" y="86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i="1"/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228600" y="31242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Now we will repeat the whole process again.</a:t>
            </a:r>
          </a:p>
          <a:p>
            <a:r>
              <a:rPr lang="en-US" sz="2000"/>
              <a:t>Step 1: look at the first term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81000" y="1066800"/>
            <a:ext cx="3657600" cy="1219200"/>
            <a:chOff x="240" y="672"/>
            <a:chExt cx="2304" cy="768"/>
          </a:xfrm>
        </p:grpSpPr>
        <p:sp>
          <p:nvSpPr>
            <p:cNvPr id="4115" name="Text Box 40"/>
            <p:cNvSpPr txBox="1">
              <a:spLocks noChangeArrowheads="1"/>
            </p:cNvSpPr>
            <p:nvPr/>
          </p:nvSpPr>
          <p:spPr bwMode="auto">
            <a:xfrm>
              <a:off x="240" y="672"/>
              <a:ext cx="186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Combine Like Terms</a:t>
              </a:r>
            </a:p>
            <a:p>
              <a:r>
                <a:rPr lang="en-US" sz="1600"/>
                <a:t>(The first terms</a:t>
              </a:r>
            </a:p>
            <a:p>
              <a:r>
                <a:rPr lang="en-US" sz="1600"/>
                <a:t>should always</a:t>
              </a:r>
            </a:p>
            <a:p>
              <a:r>
                <a:rPr lang="en-US" sz="1600"/>
                <a:t>cancel out)</a:t>
              </a:r>
            </a:p>
          </p:txBody>
        </p:sp>
        <p:sp>
          <p:nvSpPr>
            <p:cNvPr id="4116" name="Line 41"/>
            <p:cNvSpPr>
              <a:spLocks noChangeShapeType="1"/>
            </p:cNvSpPr>
            <p:nvPr/>
          </p:nvSpPr>
          <p:spPr bwMode="auto">
            <a:xfrm>
              <a:off x="2304" y="912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638800" y="1905000"/>
            <a:ext cx="2384425" cy="822325"/>
            <a:chOff x="3552" y="1200"/>
            <a:chExt cx="1502" cy="518"/>
          </a:xfrm>
        </p:grpSpPr>
        <p:sp>
          <p:nvSpPr>
            <p:cNvPr id="4113" name="Line 7"/>
            <p:cNvSpPr>
              <a:spLocks noChangeShapeType="1"/>
            </p:cNvSpPr>
            <p:nvPr/>
          </p:nvSpPr>
          <p:spPr bwMode="auto">
            <a:xfrm>
              <a:off x="3552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Text Box 42"/>
            <p:cNvSpPr txBox="1">
              <a:spLocks noChangeArrowheads="1"/>
            </p:cNvSpPr>
            <p:nvPr/>
          </p:nvSpPr>
          <p:spPr bwMode="auto">
            <a:xfrm>
              <a:off x="3840" y="1200"/>
              <a:ext cx="121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Bring down</a:t>
              </a:r>
            </a:p>
            <a:p>
              <a:r>
                <a:rPr lang="en-US"/>
                <a:t>the next term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667000" y="1447800"/>
            <a:ext cx="2362200" cy="1371600"/>
            <a:chOff x="1680" y="912"/>
            <a:chExt cx="1488" cy="864"/>
          </a:xfrm>
        </p:grpSpPr>
        <p:sp>
          <p:nvSpPr>
            <p:cNvPr id="4111" name="Oval 46"/>
            <p:cNvSpPr>
              <a:spLocks noChangeArrowheads="1"/>
            </p:cNvSpPr>
            <p:nvPr/>
          </p:nvSpPr>
          <p:spPr bwMode="auto">
            <a:xfrm>
              <a:off x="2688" y="1440"/>
              <a:ext cx="480" cy="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47"/>
            <p:cNvSpPr>
              <a:spLocks noChangeArrowheads="1"/>
            </p:cNvSpPr>
            <p:nvPr/>
          </p:nvSpPr>
          <p:spPr bwMode="auto">
            <a:xfrm>
              <a:off x="1680" y="912"/>
              <a:ext cx="240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76" name="Rectangle 5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33800" y="3048000"/>
            <a:ext cx="4562475" cy="1034066"/>
          </a:xfrm>
          <a:prstGeom prst="rect">
            <a:avLst/>
          </a:prstGeom>
          <a:blipFill rotWithShape="1">
            <a:blip r:embed="rId6" cstate="print"/>
            <a:stretch>
              <a:fillRect l="-1471" b="-9412"/>
            </a:stretch>
          </a:blip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autoUpdateAnimBg="0"/>
      <p:bldP spid="56328" grpId="0" build="p" autoUpdateAnimBg="0"/>
      <p:bldP spid="56330" grpId="0" build="p" autoUpdateAnimBg="0"/>
      <p:bldP spid="56352" grpId="0" autoUpdateAnimBg="0"/>
      <p:bldP spid="563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3482975" y="7620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2x</a:t>
            </a:r>
            <a:r>
              <a:rPr lang="en-US" sz="3600" i="1" baseline="30000">
                <a:solidFill>
                  <a:srgbClr val="FF0000"/>
                </a:solidFill>
              </a:rPr>
              <a:t>2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791200" y="32766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+ 6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419600" y="762000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- x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67200" y="2286000"/>
            <a:ext cx="757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- x</a:t>
            </a:r>
            <a:r>
              <a:rPr lang="en-US" sz="3200" i="1" baseline="30000"/>
              <a:t>2</a:t>
            </a:r>
            <a:endParaRPr lang="en-US" sz="3200" i="1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105400" y="220980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 i="1"/>
              <a:t>- x 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876800" y="3276600"/>
            <a:ext cx="923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+ 2x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2644775" y="1219200"/>
          <a:ext cx="3832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1397000" imgH="330200" progId="Equation.3">
                  <p:embed/>
                </p:oleObj>
              </mc:Choice>
              <mc:Fallback>
                <p:oleObj name="Equation" r:id="rId4" imgW="1397000" imgH="33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219200"/>
                        <a:ext cx="38322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0" name="Group 12"/>
          <p:cNvGrpSpPr>
            <a:grpSpLocks/>
          </p:cNvGrpSpPr>
          <p:nvPr/>
        </p:nvGrpSpPr>
        <p:grpSpPr bwMode="auto">
          <a:xfrm>
            <a:off x="3422650" y="1828800"/>
            <a:ext cx="1701800" cy="579438"/>
            <a:chOff x="2156" y="1152"/>
            <a:chExt cx="1072" cy="365"/>
          </a:xfrm>
        </p:grpSpPr>
        <p:sp>
          <p:nvSpPr>
            <p:cNvPr id="5150" name="Text Box 13"/>
            <p:cNvSpPr txBox="1">
              <a:spLocks noChangeArrowheads="1"/>
            </p:cNvSpPr>
            <p:nvPr/>
          </p:nvSpPr>
          <p:spPr bwMode="auto">
            <a:xfrm>
              <a:off x="2156" y="1152"/>
              <a:ext cx="1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/>
                <a:t>-2x</a:t>
              </a:r>
              <a:r>
                <a:rPr lang="en-US" sz="3200" i="1" baseline="30000"/>
                <a:t>3 </a:t>
              </a:r>
              <a:r>
                <a:rPr lang="en-US" sz="3200" i="1"/>
                <a:t>- 6x</a:t>
              </a:r>
              <a:r>
                <a:rPr lang="en-US" sz="3200" i="1" baseline="30000"/>
                <a:t>2</a:t>
              </a:r>
              <a:endParaRPr lang="en-US" sz="3200" i="1" u="sng"/>
            </a:p>
          </p:txBody>
        </p:sp>
        <p:sp>
          <p:nvSpPr>
            <p:cNvPr id="5151" name="Line 14"/>
            <p:cNvSpPr>
              <a:spLocks noChangeShapeType="1"/>
            </p:cNvSpPr>
            <p:nvPr/>
          </p:nvSpPr>
          <p:spPr bwMode="auto">
            <a:xfrm>
              <a:off x="2256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232275" y="2743200"/>
            <a:ext cx="1620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- x</a:t>
            </a:r>
            <a:r>
              <a:rPr lang="en-US" sz="3200" i="1" baseline="30000"/>
              <a:t>2   </a:t>
            </a:r>
            <a:r>
              <a:rPr lang="en-US" sz="3200" i="1"/>
              <a:t>-</a:t>
            </a:r>
            <a:r>
              <a:rPr lang="en-US" sz="3200" i="1">
                <a:solidFill>
                  <a:srgbClr val="FF0000"/>
                </a:solidFill>
              </a:rPr>
              <a:t> </a:t>
            </a:r>
            <a:r>
              <a:rPr lang="en-US" sz="3200" i="1"/>
              <a:t>3x</a:t>
            </a:r>
            <a:endParaRPr lang="en-US" sz="3200" b="0" i="1" u="sng"/>
          </a:p>
        </p:txBody>
      </p:sp>
      <p:sp>
        <p:nvSpPr>
          <p:cNvPr id="5132" name="Line 17"/>
          <p:cNvSpPr>
            <a:spLocks noChangeShapeType="1"/>
          </p:cNvSpPr>
          <p:nvPr/>
        </p:nvSpPr>
        <p:spPr bwMode="auto">
          <a:xfrm>
            <a:off x="4114800" y="3276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743200" y="533400"/>
            <a:ext cx="2590800" cy="914400"/>
            <a:chOff x="1635" y="336"/>
            <a:chExt cx="1053" cy="576"/>
          </a:xfrm>
        </p:grpSpPr>
        <p:sp>
          <p:nvSpPr>
            <p:cNvPr id="5148" name="AutoShape 22"/>
            <p:cNvSpPr>
              <a:spLocks noChangeArrowheads="1"/>
            </p:cNvSpPr>
            <p:nvPr/>
          </p:nvSpPr>
          <p:spPr bwMode="auto">
            <a:xfrm flipH="1">
              <a:off x="1635" y="336"/>
              <a:ext cx="743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0 w 21600"/>
                <a:gd name="T19" fmla="*/ 3150 h 21600"/>
                <a:gd name="T20" fmla="*/ 1846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70" y="13588"/>
                  </a:moveTo>
                  <a:cubicBezTo>
                    <a:pt x="19083" y="12692"/>
                    <a:pt x="19244" y="11749"/>
                    <a:pt x="19244" y="10800"/>
                  </a:cubicBezTo>
                  <a:cubicBezTo>
                    <a:pt x="19244" y="6136"/>
                    <a:pt x="15463" y="2356"/>
                    <a:pt x="10800" y="2356"/>
                  </a:cubicBezTo>
                  <a:cubicBezTo>
                    <a:pt x="7269" y="2355"/>
                    <a:pt x="4110" y="4553"/>
                    <a:pt x="2882" y="7863"/>
                  </a:cubicBezTo>
                  <a:lnTo>
                    <a:pt x="674" y="7044"/>
                  </a:lnTo>
                  <a:cubicBezTo>
                    <a:pt x="2244" y="2810"/>
                    <a:pt x="6283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014"/>
                    <a:pt x="21395" y="13220"/>
                    <a:pt x="20994" y="14366"/>
                  </a:cubicBezTo>
                  <a:lnTo>
                    <a:pt x="23542" y="15258"/>
                  </a:lnTo>
                  <a:lnTo>
                    <a:pt x="18602" y="17638"/>
                  </a:lnTo>
                  <a:lnTo>
                    <a:pt x="16221" y="12697"/>
                  </a:lnTo>
                  <a:lnTo>
                    <a:pt x="18770" y="1358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3"/>
            <p:cNvSpPr>
              <a:spLocks noChangeArrowheads="1"/>
            </p:cNvSpPr>
            <p:nvPr/>
          </p:nvSpPr>
          <p:spPr bwMode="auto">
            <a:xfrm>
              <a:off x="2208" y="480"/>
              <a:ext cx="480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733800" y="2286000"/>
            <a:ext cx="5006975" cy="1570038"/>
            <a:chOff x="2112" y="864"/>
            <a:chExt cx="3154" cy="989"/>
          </a:xfrm>
        </p:grpSpPr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4080" y="864"/>
              <a:ext cx="1186" cy="9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Step 5: Subtract by changing the signs</a:t>
              </a:r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>
              <a:off x="3264" y="1152"/>
              <a:ext cx="81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2112" y="1200"/>
              <a:ext cx="1344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228600" y="86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i="1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248400" y="1905000"/>
            <a:ext cx="2057400" cy="1447800"/>
            <a:chOff x="3936" y="1200"/>
            <a:chExt cx="1296" cy="912"/>
          </a:xfrm>
        </p:grpSpPr>
        <p:sp>
          <p:nvSpPr>
            <p:cNvPr id="5143" name="Line 8"/>
            <p:cNvSpPr>
              <a:spLocks noChangeShapeType="1"/>
            </p:cNvSpPr>
            <p:nvPr/>
          </p:nvSpPr>
          <p:spPr bwMode="auto">
            <a:xfrm>
              <a:off x="3936" y="120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Text Box 35"/>
            <p:cNvSpPr txBox="1">
              <a:spLocks noChangeArrowheads="1"/>
            </p:cNvSpPr>
            <p:nvPr/>
          </p:nvSpPr>
          <p:spPr bwMode="auto">
            <a:xfrm>
              <a:off x="4018" y="1200"/>
              <a:ext cx="121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Bring down</a:t>
              </a:r>
            </a:p>
            <a:p>
              <a:r>
                <a:rPr lang="en-US"/>
                <a:t>the next term</a:t>
              </a:r>
            </a:p>
          </p:txBody>
        </p:sp>
      </p:grp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914400" y="3352800"/>
            <a:ext cx="32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Step 4: Multiply this new term by the outside terms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1143000" y="2133600"/>
            <a:ext cx="3733800" cy="1219200"/>
            <a:chOff x="192" y="672"/>
            <a:chExt cx="2352" cy="768"/>
          </a:xfrm>
        </p:grpSpPr>
        <p:sp>
          <p:nvSpPr>
            <p:cNvPr id="5141" name="Text Box 42"/>
            <p:cNvSpPr txBox="1">
              <a:spLocks noChangeArrowheads="1"/>
            </p:cNvSpPr>
            <p:nvPr/>
          </p:nvSpPr>
          <p:spPr bwMode="auto">
            <a:xfrm>
              <a:off x="192" y="672"/>
              <a:ext cx="128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Combine Like Terms</a:t>
              </a:r>
            </a:p>
          </p:txBody>
        </p:sp>
        <p:sp>
          <p:nvSpPr>
            <p:cNvPr id="5142" name="Line 43"/>
            <p:cNvSpPr>
              <a:spLocks noChangeShapeType="1"/>
            </p:cNvSpPr>
            <p:nvPr/>
          </p:nvSpPr>
          <p:spPr bwMode="auto">
            <a:xfrm>
              <a:off x="2304" y="912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70363" y="2805113"/>
            <a:ext cx="3810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53000" y="2816225"/>
            <a:ext cx="3810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 advAuto="0"/>
      <p:bldP spid="57354" grpId="0" build="p" autoUpdateAnimBg="0"/>
      <p:bldP spid="57360" grpId="0"/>
      <p:bldP spid="57372" grpId="0" autoUpdateAnimBg="0"/>
      <p:bldP spid="57380" grpId="0" autoUpdateAnimBg="0"/>
      <p:bldP spid="2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3276600" y="228600"/>
            <a:ext cx="3429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ANSWER IS ON TOP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3482975" y="7620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2x</a:t>
            </a:r>
            <a:r>
              <a:rPr lang="en-US" sz="3600" i="1" baseline="30000">
                <a:solidFill>
                  <a:srgbClr val="FF0000"/>
                </a:solidFill>
              </a:rPr>
              <a:t>2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5791200" y="32766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+ 6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3600" y="4267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 i="1"/>
              <a:t>0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4419600" y="762000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- x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181600" y="762000"/>
            <a:ext cx="78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+ 2</a:t>
            </a: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4267200" y="2286000"/>
            <a:ext cx="757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- x</a:t>
            </a:r>
            <a:r>
              <a:rPr lang="en-US" sz="3200" i="1" baseline="30000"/>
              <a:t>2</a:t>
            </a:r>
            <a:endParaRPr lang="en-US" sz="3200" i="1"/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5105400" y="220980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 i="1"/>
              <a:t>- x </a:t>
            </a:r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4876800" y="3276600"/>
            <a:ext cx="923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+ 2x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2644775" y="1219200"/>
          <a:ext cx="3832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1397000" imgH="330200" progId="Equation.3">
                  <p:embed/>
                </p:oleObj>
              </mc:Choice>
              <mc:Fallback>
                <p:oleObj name="Equation" r:id="rId4" imgW="1397000" imgH="330200" progId="Equation.3">
                  <p:embed/>
                  <p:pic>
                    <p:nvPicPr>
                      <p:cNvPr id="6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219200"/>
                        <a:ext cx="38322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7" name="Group 11"/>
          <p:cNvGrpSpPr>
            <a:grpSpLocks/>
          </p:cNvGrpSpPr>
          <p:nvPr/>
        </p:nvGrpSpPr>
        <p:grpSpPr bwMode="auto">
          <a:xfrm>
            <a:off x="3422650" y="1828800"/>
            <a:ext cx="1701800" cy="579438"/>
            <a:chOff x="2156" y="1152"/>
            <a:chExt cx="1072" cy="365"/>
          </a:xfrm>
        </p:grpSpPr>
        <p:sp>
          <p:nvSpPr>
            <p:cNvPr id="6181" name="Text Box 12"/>
            <p:cNvSpPr txBox="1">
              <a:spLocks noChangeArrowheads="1"/>
            </p:cNvSpPr>
            <p:nvPr/>
          </p:nvSpPr>
          <p:spPr bwMode="auto">
            <a:xfrm>
              <a:off x="2156" y="1152"/>
              <a:ext cx="1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/>
                <a:t>-2x</a:t>
              </a:r>
              <a:r>
                <a:rPr lang="en-US" sz="3200" i="1" baseline="30000"/>
                <a:t>3 </a:t>
              </a:r>
              <a:r>
                <a:rPr lang="en-US" sz="3200" i="1"/>
                <a:t>- 6x</a:t>
              </a:r>
              <a:r>
                <a:rPr lang="en-US" sz="3200" i="1" baseline="30000"/>
                <a:t>2</a:t>
              </a:r>
              <a:endParaRPr lang="en-US" sz="3200" i="1" u="sng"/>
            </a:p>
          </p:txBody>
        </p:sp>
        <p:sp>
          <p:nvSpPr>
            <p:cNvPr id="6182" name="Line 13"/>
            <p:cNvSpPr>
              <a:spLocks noChangeShapeType="1"/>
            </p:cNvSpPr>
            <p:nvPr/>
          </p:nvSpPr>
          <p:spPr bwMode="auto">
            <a:xfrm>
              <a:off x="2256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4114800" y="2743200"/>
            <a:ext cx="1781175" cy="584200"/>
            <a:chOff x="2592" y="1728"/>
            <a:chExt cx="1122" cy="368"/>
          </a:xfrm>
        </p:grpSpPr>
        <p:sp>
          <p:nvSpPr>
            <p:cNvPr id="6179" name="Text Box 15"/>
            <p:cNvSpPr txBox="1">
              <a:spLocks noChangeArrowheads="1"/>
            </p:cNvSpPr>
            <p:nvPr/>
          </p:nvSpPr>
          <p:spPr bwMode="auto">
            <a:xfrm>
              <a:off x="2592" y="1728"/>
              <a:ext cx="112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/>
                <a:t>+ x</a:t>
              </a:r>
              <a:r>
                <a:rPr lang="en-US" sz="3200" i="1" baseline="30000"/>
                <a:t>2 </a:t>
              </a:r>
              <a:r>
                <a:rPr lang="en-US" sz="3200" i="1"/>
                <a:t>+ 3x </a:t>
              </a:r>
              <a:endParaRPr lang="en-US" sz="3200" b="0" i="1" u="sng"/>
            </a:p>
          </p:txBody>
        </p:sp>
        <p:sp>
          <p:nvSpPr>
            <p:cNvPr id="6180" name="Line 16"/>
            <p:cNvSpPr>
              <a:spLocks noChangeShapeType="1"/>
            </p:cNvSpPr>
            <p:nvPr/>
          </p:nvSpPr>
          <p:spPr bwMode="auto">
            <a:xfrm>
              <a:off x="2592" y="206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876800" y="3657600"/>
            <a:ext cx="1677988" cy="609600"/>
            <a:chOff x="3072" y="2400"/>
            <a:chExt cx="1057" cy="384"/>
          </a:xfrm>
        </p:grpSpPr>
        <p:sp>
          <p:nvSpPr>
            <p:cNvPr id="6177" name="Text Box 18"/>
            <p:cNvSpPr txBox="1">
              <a:spLocks noChangeArrowheads="1"/>
            </p:cNvSpPr>
            <p:nvPr/>
          </p:nvSpPr>
          <p:spPr bwMode="auto">
            <a:xfrm>
              <a:off x="3072" y="2400"/>
              <a:ext cx="105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/>
                <a:t>+ 2x  + 6</a:t>
              </a:r>
              <a:endParaRPr lang="en-US" sz="3200" b="0" i="1" u="sng"/>
            </a:p>
          </p:txBody>
        </p:sp>
        <p:sp>
          <p:nvSpPr>
            <p:cNvPr id="6178" name="Line 19"/>
            <p:cNvSpPr>
              <a:spLocks noChangeShapeType="1"/>
            </p:cNvSpPr>
            <p:nvPr/>
          </p:nvSpPr>
          <p:spPr bwMode="auto">
            <a:xfrm>
              <a:off x="3072" y="278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895600" y="685800"/>
            <a:ext cx="3162300" cy="838200"/>
            <a:chOff x="1824" y="432"/>
            <a:chExt cx="1992" cy="528"/>
          </a:xfrm>
        </p:grpSpPr>
        <p:sp>
          <p:nvSpPr>
            <p:cNvPr id="6175" name="AutoShape 21"/>
            <p:cNvSpPr>
              <a:spLocks noChangeArrowheads="1"/>
            </p:cNvSpPr>
            <p:nvPr/>
          </p:nvSpPr>
          <p:spPr bwMode="auto">
            <a:xfrm flipH="1">
              <a:off x="1824" y="480"/>
              <a:ext cx="1728" cy="480"/>
            </a:xfrm>
            <a:custGeom>
              <a:avLst/>
              <a:gdLst>
                <a:gd name="T0" fmla="*/ 8 w 21600"/>
                <a:gd name="T1" fmla="*/ 0 h 21600"/>
                <a:gd name="T2" fmla="*/ 2 w 21600"/>
                <a:gd name="T3" fmla="*/ 0 h 21600"/>
                <a:gd name="T4" fmla="*/ 8 w 21600"/>
                <a:gd name="T5" fmla="*/ 0 h 21600"/>
                <a:gd name="T6" fmla="*/ 12 w 21600"/>
                <a:gd name="T7" fmla="*/ 0 h 21600"/>
                <a:gd name="T8" fmla="*/ 10 w 21600"/>
                <a:gd name="T9" fmla="*/ 0 h 21600"/>
                <a:gd name="T10" fmla="*/ 9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50 h 21600"/>
                <a:gd name="T20" fmla="*/ 18438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049" y="12463"/>
                  </a:moveTo>
                  <a:cubicBezTo>
                    <a:pt x="20148" y="11914"/>
                    <a:pt x="20198" y="11357"/>
                    <a:pt x="20198" y="10800"/>
                  </a:cubicBezTo>
                  <a:cubicBezTo>
                    <a:pt x="20198" y="5609"/>
                    <a:pt x="15990" y="1402"/>
                    <a:pt x="10800" y="1402"/>
                  </a:cubicBezTo>
                  <a:cubicBezTo>
                    <a:pt x="8164" y="1401"/>
                    <a:pt x="5650" y="2508"/>
                    <a:pt x="3870" y="4451"/>
                  </a:cubicBezTo>
                  <a:lnTo>
                    <a:pt x="2836" y="3504"/>
                  </a:lnTo>
                  <a:cubicBezTo>
                    <a:pt x="4882" y="1271"/>
                    <a:pt x="7771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441"/>
                    <a:pt x="21542" y="12081"/>
                    <a:pt x="21429" y="12712"/>
                  </a:cubicBezTo>
                  <a:lnTo>
                    <a:pt x="24086" y="13190"/>
                  </a:lnTo>
                  <a:lnTo>
                    <a:pt x="20136" y="15935"/>
                  </a:lnTo>
                  <a:lnTo>
                    <a:pt x="17392" y="11985"/>
                  </a:lnTo>
                  <a:lnTo>
                    <a:pt x="20049" y="1246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22"/>
            <p:cNvSpPr>
              <a:spLocks noChangeArrowheads="1"/>
            </p:cNvSpPr>
            <p:nvPr/>
          </p:nvSpPr>
          <p:spPr bwMode="auto">
            <a:xfrm>
              <a:off x="3264" y="432"/>
              <a:ext cx="552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800600" y="3200400"/>
            <a:ext cx="4038600" cy="2308225"/>
            <a:chOff x="2112" y="864"/>
            <a:chExt cx="3154" cy="1454"/>
          </a:xfrm>
        </p:grpSpPr>
        <p:sp>
          <p:nvSpPr>
            <p:cNvPr id="6172" name="Text Box 24"/>
            <p:cNvSpPr txBox="1">
              <a:spLocks noChangeArrowheads="1"/>
            </p:cNvSpPr>
            <p:nvPr/>
          </p:nvSpPr>
          <p:spPr bwMode="auto">
            <a:xfrm>
              <a:off x="4080" y="864"/>
              <a:ext cx="1186" cy="1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Subtract by changing the signs of every term.</a:t>
              </a:r>
            </a:p>
          </p:txBody>
        </p:sp>
        <p:sp>
          <p:nvSpPr>
            <p:cNvPr id="6173" name="Line 25"/>
            <p:cNvSpPr>
              <a:spLocks noChangeShapeType="1"/>
            </p:cNvSpPr>
            <p:nvPr/>
          </p:nvSpPr>
          <p:spPr bwMode="auto">
            <a:xfrm flipH="1">
              <a:off x="3264" y="1152"/>
              <a:ext cx="81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Oval 26"/>
            <p:cNvSpPr>
              <a:spLocks noChangeArrowheads="1"/>
            </p:cNvSpPr>
            <p:nvPr/>
          </p:nvSpPr>
          <p:spPr bwMode="auto">
            <a:xfrm>
              <a:off x="2112" y="1200"/>
              <a:ext cx="1344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28600" y="86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i="1"/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228600" y="685800"/>
            <a:ext cx="2286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/>
              <a:t>Repeat Steps 1-5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Step 1: Look at first terms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Step 2: Divide first term 2x by x?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Step 3: Write result above the line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Step 4: Multiply new term by outside terms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Step 5: Subtract by changing the signs!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590800" y="2971800"/>
            <a:ext cx="3048000" cy="1219200"/>
            <a:chOff x="624" y="672"/>
            <a:chExt cx="1920" cy="768"/>
          </a:xfrm>
        </p:grpSpPr>
        <p:sp>
          <p:nvSpPr>
            <p:cNvPr id="6170" name="Text Box 33"/>
            <p:cNvSpPr txBox="1">
              <a:spLocks noChangeArrowheads="1"/>
            </p:cNvSpPr>
            <p:nvPr/>
          </p:nvSpPr>
          <p:spPr bwMode="auto">
            <a:xfrm>
              <a:off x="624" y="672"/>
              <a:ext cx="97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CLT</a:t>
              </a:r>
            </a:p>
            <a:p>
              <a:r>
                <a:rPr lang="en-US" sz="1600"/>
                <a:t>(The first terms</a:t>
              </a:r>
            </a:p>
            <a:p>
              <a:r>
                <a:rPr lang="en-US" sz="1600"/>
                <a:t>should always</a:t>
              </a:r>
            </a:p>
            <a:p>
              <a:r>
                <a:rPr lang="en-US" sz="1600"/>
                <a:t>cancel out)</a:t>
              </a:r>
            </a:p>
          </p:txBody>
        </p:sp>
        <p:sp>
          <p:nvSpPr>
            <p:cNvPr id="6171" name="Line 34"/>
            <p:cNvSpPr>
              <a:spLocks noChangeShapeType="1"/>
            </p:cNvSpPr>
            <p:nvPr/>
          </p:nvSpPr>
          <p:spPr bwMode="auto">
            <a:xfrm>
              <a:off x="2304" y="912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2590800" y="1371600"/>
            <a:ext cx="3124200" cy="2438400"/>
            <a:chOff x="1632" y="912"/>
            <a:chExt cx="1968" cy="1536"/>
          </a:xfrm>
        </p:grpSpPr>
        <p:sp>
          <p:nvSpPr>
            <p:cNvPr id="6168" name="Oval 37"/>
            <p:cNvSpPr>
              <a:spLocks noChangeArrowheads="1"/>
            </p:cNvSpPr>
            <p:nvPr/>
          </p:nvSpPr>
          <p:spPr bwMode="auto">
            <a:xfrm>
              <a:off x="3120" y="2112"/>
              <a:ext cx="480" cy="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Oval 38"/>
            <p:cNvSpPr>
              <a:spLocks noChangeArrowheads="1"/>
            </p:cNvSpPr>
            <p:nvPr/>
          </p:nvSpPr>
          <p:spPr bwMode="auto">
            <a:xfrm>
              <a:off x="1632" y="912"/>
              <a:ext cx="240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41888" y="3729038"/>
            <a:ext cx="304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873750" y="3729038"/>
            <a:ext cx="304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371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8" grpId="0" animBg="1" autoUpdateAnimBg="0"/>
      <p:bldP spid="58372" grpId="0" build="p" autoUpdateAnimBg="0"/>
      <p:bldP spid="58374" grpId="0" build="p" autoUpdateAnimBg="0"/>
      <p:bldP spid="58395" grpId="0" autoUpdateAnimBg="0"/>
      <p:bldP spid="58399" grpId="0" autoUpdateAnimBg="0"/>
      <p:bldP spid="2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48AE62-4E8A-47C7-B9E1-0BFAB1C320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09600" y="2159000"/>
            <a:ext cx="7772400" cy="4524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Now let’s work a problem that ends with a remainder that’s not a zero. </a:t>
            </a:r>
          </a:p>
          <a:p>
            <a:pPr algn="ctr">
              <a:defRPr/>
            </a:pPr>
            <a:endParaRPr lang="en-US" sz="36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algn="ctr">
              <a:defRPr/>
            </a:pPr>
            <a:r>
              <a:rPr lang="en-US" sz="36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What if we are “missing” a variable power term in descending order?</a:t>
            </a:r>
          </a:p>
          <a:p>
            <a:pPr algn="ctr">
              <a:defRPr/>
            </a:pPr>
            <a:endParaRPr lang="en-US" sz="36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1300" y="165100"/>
            <a:ext cx="8480425" cy="173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The division problem we just </a:t>
            </a:r>
          </a:p>
          <a:p>
            <a:pPr algn="ctr">
              <a:defRPr/>
            </a:pPr>
            <a:r>
              <a:rPr lang="en-US" sz="36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worked ended with zero</a:t>
            </a:r>
          </a:p>
          <a:p>
            <a:pPr algn="ctr">
              <a:defRPr/>
            </a:pPr>
            <a:r>
              <a:rPr lang="en-US" sz="36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 remainders.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  <p:bldP spid="5325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1569</Words>
  <Application>Microsoft Office PowerPoint</Application>
  <PresentationFormat>On-screen Show (4:3)</PresentationFormat>
  <Paragraphs>277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Britannic Bold</vt:lpstr>
      <vt:lpstr>Cambria Math</vt:lpstr>
      <vt:lpstr>Rockwell Extra Bold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Remainder Theorem</vt:lpstr>
      <vt:lpstr>The Remainder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Sneedlegrit:</vt:lpstr>
    </vt:vector>
  </TitlesOfParts>
  <Company>Greenebox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Greene</dc:creator>
  <cp:lastModifiedBy>Kurutz, Jeremy</cp:lastModifiedBy>
  <cp:revision>58</cp:revision>
  <dcterms:created xsi:type="dcterms:W3CDTF">2001-12-04T02:25:37Z</dcterms:created>
  <dcterms:modified xsi:type="dcterms:W3CDTF">2017-12-12T18:45:33Z</dcterms:modified>
</cp:coreProperties>
</file>